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9" r:id="rId21"/>
    <p:sldId id="284" r:id="rId22"/>
    <p:sldId id="278" r:id="rId23"/>
    <p:sldId id="280" r:id="rId24"/>
    <p:sldId id="276" r:id="rId25"/>
    <p:sldId id="277" r:id="rId26"/>
    <p:sldId id="281" r:id="rId27"/>
    <p:sldId id="282" r:id="rId28"/>
    <p:sldId id="286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956-8F2A-4556-AD8B-377B02E6E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0E6F3-8C3D-4AF4-8D0C-2096D019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4162-2CA4-40D3-BC6A-A1B5927B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76B1-BD5E-422A-BD1E-9475A9C3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7712-C30D-4D96-B6C7-2D08DFE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9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152-A261-4389-AA96-8F0114A3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0E411-36D2-4F3D-95B6-2F8FD465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257D-0E8B-44DC-80C7-E6588E07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E42B-7A9D-43FF-8C93-B23E6251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28E62-16B2-46FE-B782-3F105110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4A6E-031E-48F3-A6BE-07B4CA2E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9FFC-59D5-4A63-AFA7-8D30E407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64AB-C9B2-48A0-B689-8D32E78C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7611-41BE-4374-ACCE-D8FBBEE9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0437-6B93-4C6E-99D3-A65F236F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E7F-0220-4DF2-88A5-2C7A2958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AEE-7BB4-4A93-B412-3DAE8F2D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D0C53-776D-4299-BEA8-22508C5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56B4-BC9F-4C6E-A8F0-10B648D6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2086-5F94-40E8-8542-6055E105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274-7C71-4BCA-A084-FE2C3029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F191-6D64-4B9D-BD66-6EF3831D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B858-CB98-469E-BCB1-04C94224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C67D-03BA-4410-A7A4-65BA6AE7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A980-B53A-41A4-B4DC-B823D5A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2952-8A7B-459F-A7E2-0FDA46BE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A589-8E09-4E75-9F9F-71ED5BDE1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502F-5C5B-4378-B26F-BC07FCD0E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58DE-E1E7-407E-AC85-7494EA6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8EBCA-27D0-4F85-B245-CF85FF5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C26C-A895-4960-A214-D6876C2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D7BD-E126-4649-87CC-21472C4D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40DD-9EB2-43AE-B95A-065A1295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6FA6-5816-454C-8F0D-B8B34B6C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3A9C6-CA12-4343-8167-1DBE9F3D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27444-D4B6-4085-A284-8CDC0D60F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5F52-E0FD-4ACD-BC0D-E38CA823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687F5-4A3C-495A-B7DF-DDCF46F5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DF069-9FA7-4D5C-9DFF-A68A976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F583-7602-4AB3-93D6-307163E1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8DF0-4C4A-41B2-9F2F-2796CE61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86F44-75FE-4F3B-AA3F-782A195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27E4-A73F-43CC-828D-88A6CAE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4A47-EF4D-4C4F-8503-0ECCD7E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B8FB-E1CF-46F3-A46C-8C521622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4CB3-49ED-4FAE-B192-4277C20E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9AF5-73E9-42FA-A3BF-F0E5577E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D64F-250C-4F16-A7C7-67E622B7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30F4-7AAC-4CE5-A9BB-EC3D2506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1438-3AA1-4B9F-995A-FA45268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4C1F-AA96-4B3C-88DB-36E1E54B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0263B-E04D-4B4E-A787-A134E09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DDC6-B362-4456-9184-E9C18ACB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903C1-2438-417E-A66D-86002D14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62765-574D-40E5-BB4E-94DAF266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CA4E2-89EC-4517-97EE-AAEF3FC4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7DA8-885A-4C3A-B3BF-24F4E398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FC0A-D96B-4206-ABFB-43B09C0C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209A8-3A61-4A73-9D17-D3DF64A1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AB9C-091C-4BAB-82BF-FD06413D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E55F-1EAB-4513-97F9-8AAA86AD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0952-AC3B-4D2B-8925-D99DDC75709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58C2-4E70-4938-9F93-E5C4E80E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A6D-1BE5-4C60-B153-1F4B55C5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92FA-6FEB-4FAC-B737-CB5A43065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7A56275E-6079-4A99-88E6-6D1FFA3A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3487" y="2740519"/>
            <a:ext cx="3981734" cy="2333768"/>
          </a:xfrm>
        </p:spPr>
        <p:txBody>
          <a:bodyPr>
            <a:noAutofit/>
          </a:bodyPr>
          <a:lstStyle/>
          <a:p>
            <a:pPr algn="l">
              <a:lnSpc>
                <a:spcPct val="114000"/>
              </a:lnSpc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Supervisor: Prof.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Siamak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Tavakoli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Course: Software Architecture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Maharshi International University</a:t>
            </a:r>
            <a:b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Fairfield, Iowa, 52556</a:t>
            </a:r>
            <a:b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1400" b="1" dirty="0">
              <a:solidFill>
                <a:schemeClr val="accent6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1FD07-23FB-4C50-AB47-57E0512A1244}"/>
              </a:ext>
            </a:extLst>
          </p:cNvPr>
          <p:cNvSpPr txBox="1"/>
          <p:nvPr/>
        </p:nvSpPr>
        <p:spPr>
          <a:xfrm>
            <a:off x="3371299" y="1261721"/>
            <a:ext cx="62916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WebStore</a:t>
            </a:r>
            <a:endParaRPr lang="en-US" sz="2600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E1174-7A30-4735-ABB9-C0D87EC5D501}"/>
              </a:ext>
            </a:extLst>
          </p:cNvPr>
          <p:cNvSpPr txBox="1"/>
          <p:nvPr/>
        </p:nvSpPr>
        <p:spPr>
          <a:xfrm>
            <a:off x="336671" y="3646227"/>
            <a:ext cx="4525627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 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39FB-86B6-4688-A1E0-41135BDBE890}"/>
              </a:ext>
            </a:extLst>
          </p:cNvPr>
          <p:cNvSpPr txBox="1"/>
          <p:nvPr/>
        </p:nvSpPr>
        <p:spPr>
          <a:xfrm>
            <a:off x="336670" y="4251828"/>
            <a:ext cx="452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Anil Maharjan</a:t>
            </a:r>
          </a:p>
          <a:p>
            <a:r>
              <a:rPr lang="en-US" dirty="0"/>
              <a:t>Siddhant </a:t>
            </a:r>
            <a:r>
              <a:rPr lang="en-US" dirty="0" err="1"/>
              <a:t>Pageni</a:t>
            </a:r>
            <a:endParaRPr lang="en-US" dirty="0"/>
          </a:p>
          <a:p>
            <a:r>
              <a:rPr lang="en-US" dirty="0" err="1"/>
              <a:t>Eria</a:t>
            </a:r>
            <a:r>
              <a:rPr lang="en-US" dirty="0"/>
              <a:t> O. </a:t>
            </a:r>
            <a:r>
              <a:rPr lang="en-US" dirty="0" err="1"/>
              <a:t>Pinyi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8B567-5B8C-4B5F-B903-14FD52FF5552}"/>
              </a:ext>
            </a:extLst>
          </p:cNvPr>
          <p:cNvSpPr txBox="1"/>
          <p:nvPr/>
        </p:nvSpPr>
        <p:spPr>
          <a:xfrm>
            <a:off x="4573281" y="800056"/>
            <a:ext cx="264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Presentation on</a:t>
            </a:r>
          </a:p>
        </p:txBody>
      </p:sp>
    </p:spTree>
    <p:extLst>
      <p:ext uri="{BB962C8B-B14F-4D97-AF65-F5344CB8AC3E}">
        <p14:creationId xmlns:p14="http://schemas.microsoft.com/office/powerpoint/2010/main" val="4404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Product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Supplier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AFA6-DC10-48A3-9702-F171194D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4" y="729348"/>
            <a:ext cx="7984479" cy="42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5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Shopping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042987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 product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 product</a:t>
            </a:r>
          </a:p>
          <a:p>
            <a:pPr lvl="1"/>
            <a:r>
              <a:rPr lang="en-US" sz="1600" dirty="0"/>
              <a:t>Checkout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 err="1"/>
              <a:t>ShoppingCart</a:t>
            </a:r>
            <a:endParaRPr lang="en-US" sz="1600" dirty="0"/>
          </a:p>
          <a:p>
            <a:pPr lvl="1"/>
            <a:r>
              <a:rPr lang="en-US" sz="1600" dirty="0"/>
              <a:t>Customer</a:t>
            </a:r>
          </a:p>
          <a:p>
            <a:pPr lvl="1"/>
            <a:r>
              <a:rPr lang="en-US" sz="1600" dirty="0"/>
              <a:t>Product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 err="1"/>
              <a:t>Cartline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26357-27B5-46EB-AE37-EE2F6ED3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34" y="1363860"/>
            <a:ext cx="6534616" cy="33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5" y="2205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Order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425" y="1255123"/>
            <a:ext cx="3838575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Change Quantity</a:t>
            </a:r>
          </a:p>
          <a:p>
            <a:pPr lvl="1"/>
            <a:r>
              <a:rPr lang="en-US" sz="1600" dirty="0"/>
              <a:t>Calculate</a:t>
            </a:r>
          </a:p>
          <a:p>
            <a:pPr lvl="1"/>
            <a:r>
              <a:rPr lang="en-US" sz="1600" dirty="0"/>
              <a:t>Place Order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Product</a:t>
            </a:r>
          </a:p>
          <a:p>
            <a:pPr lvl="1"/>
            <a:r>
              <a:rPr lang="en-US" sz="1600" dirty="0"/>
              <a:t>Order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Review</a:t>
            </a:r>
          </a:p>
          <a:p>
            <a:pPr lvl="1"/>
            <a:r>
              <a:rPr lang="en-US" sz="1600" dirty="0"/>
              <a:t>Warehouse</a:t>
            </a:r>
          </a:p>
          <a:p>
            <a:pPr lvl="1"/>
            <a:r>
              <a:rPr lang="en-US" sz="1600" dirty="0" err="1"/>
              <a:t>Orderline</a:t>
            </a:r>
            <a:endParaRPr lang="en-US" sz="1600" dirty="0"/>
          </a:p>
          <a:p>
            <a:pPr lvl="1"/>
            <a:r>
              <a:rPr lang="en-US" sz="1600" dirty="0"/>
              <a:t>Address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B7EE6-BB8D-458D-A868-7552651F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79" y="327914"/>
            <a:ext cx="6455256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Patterns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600" dirty="0"/>
              <a:t>Config Server</a:t>
            </a:r>
          </a:p>
          <a:p>
            <a:r>
              <a:rPr lang="en-US" sz="1600" dirty="0"/>
              <a:t>Eureka Registry Service and its failover management</a:t>
            </a:r>
          </a:p>
          <a:p>
            <a:r>
              <a:rPr lang="en-US" sz="1600" dirty="0"/>
              <a:t>API Gateway</a:t>
            </a:r>
          </a:p>
          <a:p>
            <a:r>
              <a:rPr lang="en-US" sz="1600" dirty="0"/>
              <a:t>Resilience</a:t>
            </a:r>
          </a:p>
          <a:p>
            <a:r>
              <a:rPr lang="en-US" sz="1600" dirty="0"/>
              <a:t>Load Balancer</a:t>
            </a:r>
          </a:p>
          <a:p>
            <a:r>
              <a:rPr lang="en-US" sz="1600" dirty="0"/>
              <a:t>Distributed Tracing</a:t>
            </a:r>
          </a:p>
          <a:p>
            <a:r>
              <a:rPr lang="en-US" sz="1600" dirty="0"/>
              <a:t>CQRS and Event Sourcing</a:t>
            </a:r>
          </a:p>
          <a:p>
            <a:r>
              <a:rPr lang="en-US" sz="1600" dirty="0"/>
              <a:t>Kafka Messaging Pattern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36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29"/>
            <a:ext cx="10515600" cy="1075765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Config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069541" cy="1231805"/>
          </a:xfrm>
        </p:spPr>
        <p:txBody>
          <a:bodyPr>
            <a:normAutofit/>
          </a:bodyPr>
          <a:lstStyle/>
          <a:p>
            <a:r>
              <a:rPr lang="en-US" sz="1800" dirty="0"/>
              <a:t>External configuration service</a:t>
            </a:r>
          </a:p>
          <a:p>
            <a:r>
              <a:rPr lang="en-US" sz="1800" dirty="0"/>
              <a:t>Removes configuration from code</a:t>
            </a:r>
          </a:p>
          <a:p>
            <a:r>
              <a:rPr lang="en-US" sz="1800" dirty="0"/>
              <a:t>Used git for maintaining configuration files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2261D-4C6C-4A52-B7CB-60C0BAC3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118"/>
            <a:ext cx="2113550" cy="3063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E8BAD-C1C3-4022-B2D0-762F9503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71" y="2510118"/>
            <a:ext cx="5943600" cy="469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EE99EE-2C5C-4099-B71D-0D366B781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341" y="3246103"/>
            <a:ext cx="2537680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Registry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069541" cy="1231805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Like a phone director</a:t>
            </a:r>
          </a:p>
          <a:p>
            <a:r>
              <a:rPr lang="en-US" sz="1800" dirty="0"/>
              <a:t>Holds information of the client and its location</a:t>
            </a:r>
          </a:p>
          <a:p>
            <a:r>
              <a:rPr lang="en-US" sz="1800" dirty="0"/>
              <a:t>Clients registers themselves and read from register server</a:t>
            </a:r>
          </a:p>
          <a:p>
            <a:r>
              <a:rPr lang="en-US" sz="1800" dirty="0"/>
              <a:t>Registry server does regular health check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765F-4C84-4119-94FD-F2777DF3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9154"/>
            <a:ext cx="5547841" cy="434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7CACD-7ACB-4E39-9553-56B0F4FA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9110"/>
            <a:ext cx="2286198" cy="8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C774DF-2C42-4DFC-A840-66BD8C4AA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5" y="3267456"/>
            <a:ext cx="3037826" cy="18226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353E6B9-B112-4662-B820-C60933CF0DEE}"/>
              </a:ext>
            </a:extLst>
          </p:cNvPr>
          <p:cNvSpPr txBox="1">
            <a:spLocks/>
          </p:cNvSpPr>
          <p:nvPr/>
        </p:nvSpPr>
        <p:spPr>
          <a:xfrm>
            <a:off x="6772835" y="170330"/>
            <a:ext cx="4719918" cy="795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Eureka Failover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8E1418-E510-478F-A7A4-DFE213832041}"/>
              </a:ext>
            </a:extLst>
          </p:cNvPr>
          <p:cNvSpPr txBox="1">
            <a:spLocks/>
          </p:cNvSpPr>
          <p:nvPr/>
        </p:nvSpPr>
        <p:spPr>
          <a:xfrm>
            <a:off x="6871447" y="1054195"/>
            <a:ext cx="5069541" cy="1231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Ensures high availability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D9E2F7-2674-45BB-8A6C-297F4126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82" y="1899536"/>
            <a:ext cx="5002306" cy="391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0A8258-2B3B-4304-B76E-58888C6B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82" y="2393576"/>
            <a:ext cx="2286198" cy="891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376214-B049-4577-B1BD-8F23BF262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682" y="3387569"/>
            <a:ext cx="3538848" cy="21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API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Offers proxy to redirect or route request to endpoint</a:t>
            </a:r>
          </a:p>
          <a:p>
            <a:r>
              <a:rPr lang="en-US" sz="1800" dirty="0"/>
              <a:t>Act as a single endpoint for client applications</a:t>
            </a:r>
          </a:p>
          <a:p>
            <a:r>
              <a:rPr lang="en-US" sz="1800" dirty="0"/>
              <a:t>Can have pre-, post-, error-, and route- 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44AB-BEBB-49F1-89A2-64E7875A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75" y="3141723"/>
            <a:ext cx="2118544" cy="861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34BA7-11F6-4EB9-96CB-CA2224ECB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75" y="2483636"/>
            <a:ext cx="5002306" cy="391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6B879-6533-47BA-8CD3-0132365CB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75" y="4113822"/>
            <a:ext cx="6162065" cy="1946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9E96E-0FF2-4E44-8B0B-40418DDB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150" y="555962"/>
            <a:ext cx="3343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9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6450106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API Gateway - Resilience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96BD-836B-4C62-A3B8-92AD0296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64" y="1042708"/>
            <a:ext cx="4924425" cy="401955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DD236A-EEA3-46D9-9413-98A7068C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Eureka server cannot handle the chatty communication</a:t>
            </a:r>
          </a:p>
          <a:p>
            <a:r>
              <a:rPr lang="en-US" sz="1800" dirty="0"/>
              <a:t>Resilience help to tackle this via circuit breaker</a:t>
            </a:r>
          </a:p>
          <a:p>
            <a:r>
              <a:rPr lang="en-US" sz="1800" dirty="0"/>
              <a:t>Configuration for circuit breaker is shown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93E162-242C-40F2-8540-855E8604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65" y="2778750"/>
            <a:ext cx="3718882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6"/>
                </a:solidFill>
              </a:rPr>
              <a:t>Zipkin</a:t>
            </a:r>
            <a:r>
              <a:rPr lang="en-US" sz="4400" dirty="0">
                <a:solidFill>
                  <a:schemeClr val="accent6"/>
                </a:solidFill>
              </a:rPr>
              <a:t> and Sleuth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1C602-1C85-4E54-914B-BB015402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4" y="804830"/>
            <a:ext cx="4267200" cy="4524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Use for tracing the request</a:t>
            </a:r>
          </a:p>
          <a:p>
            <a:r>
              <a:rPr lang="en-US" sz="1800" dirty="0"/>
              <a:t>Uses span id and trace id</a:t>
            </a:r>
          </a:p>
          <a:p>
            <a:r>
              <a:rPr lang="en-US" sz="1800" dirty="0"/>
              <a:t>Configuration to placed in services in show here</a:t>
            </a:r>
          </a:p>
        </p:txBody>
      </p:sp>
    </p:spTree>
    <p:extLst>
      <p:ext uri="{BB962C8B-B14F-4D97-AF65-F5344CB8AC3E}">
        <p14:creationId xmlns:p14="http://schemas.microsoft.com/office/powerpoint/2010/main" val="288643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Load Balancer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Help to controller the traffic to a service</a:t>
            </a:r>
          </a:p>
          <a:p>
            <a:r>
              <a:rPr lang="en-US" sz="1800" dirty="0"/>
              <a:t>By default Round Robin is used </a:t>
            </a:r>
          </a:p>
          <a:p>
            <a:r>
              <a:rPr lang="en-US" sz="1800" dirty="0"/>
              <a:t>If one service gets down then other one will be used</a:t>
            </a:r>
          </a:p>
          <a:p>
            <a:r>
              <a:rPr lang="en-US" sz="1800" dirty="0"/>
              <a:t>Ensures high availability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F02F4-65E9-48EB-9B0A-9414BAA1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1" y="2689796"/>
            <a:ext cx="561642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7382E-2801-44D4-B63E-BEB5E886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4" y="966194"/>
            <a:ext cx="5295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A6B6-519B-4C1B-BED4-6F1EDE8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7D86-2790-4BFF-88DD-6E80F421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62100"/>
            <a:ext cx="9715500" cy="4600575"/>
          </a:xfrm>
        </p:spPr>
        <p:txBody>
          <a:bodyPr>
            <a:normAutofit/>
          </a:bodyPr>
          <a:lstStyle/>
          <a:p>
            <a:r>
              <a:rPr lang="en-US" sz="2000" dirty="0"/>
              <a:t>Design Class diagram, Domain Diagram, Component Diagram and </a:t>
            </a:r>
          </a:p>
          <a:p>
            <a:r>
              <a:rPr lang="en-US" sz="2000" dirty="0"/>
              <a:t>Create the customer service, product service, cart service, cart query service, and order service</a:t>
            </a:r>
          </a:p>
          <a:p>
            <a:r>
              <a:rPr lang="en-US" sz="2000" dirty="0"/>
              <a:t>Configure the </a:t>
            </a:r>
            <a:r>
              <a:rPr lang="en-US" sz="2000" dirty="0" err="1"/>
              <a:t>zipkin</a:t>
            </a:r>
            <a:r>
              <a:rPr lang="en-US" sz="2000" dirty="0"/>
              <a:t>, Kafka, zookeeper and </a:t>
            </a:r>
            <a:r>
              <a:rPr lang="en-US" sz="2000" dirty="0" err="1"/>
              <a:t>kafka</a:t>
            </a:r>
            <a:r>
              <a:rPr lang="en-US" sz="2000" dirty="0"/>
              <a:t> magics</a:t>
            </a:r>
          </a:p>
          <a:p>
            <a:r>
              <a:rPr lang="en-US" sz="2000" dirty="0"/>
              <a:t>Create the config server</a:t>
            </a:r>
          </a:p>
          <a:p>
            <a:r>
              <a:rPr lang="en-US" sz="2000" dirty="0"/>
              <a:t>Create the registry server and failover registry server for fallback</a:t>
            </a:r>
          </a:p>
          <a:p>
            <a:r>
              <a:rPr lang="en-US" sz="2000" dirty="0"/>
              <a:t>Create the API gateway with building in Circuit Breaker</a:t>
            </a:r>
          </a:p>
          <a:p>
            <a:r>
              <a:rPr lang="en-US" sz="2000" dirty="0"/>
              <a:t>Create the load balancing service for product services</a:t>
            </a:r>
          </a:p>
          <a:p>
            <a:r>
              <a:rPr lang="en-US" sz="2000" dirty="0"/>
              <a:t>Create CQRS pattern by deploying messaging channel for publish and subscribe between Cart Service and Cart Service Query. </a:t>
            </a:r>
          </a:p>
          <a:p>
            <a:r>
              <a:rPr lang="en-US" sz="2000" dirty="0"/>
              <a:t>Create REST-template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835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330"/>
            <a:ext cx="6315635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CQRS and Event Sourcing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8763000" cy="1124229"/>
          </a:xfrm>
        </p:spPr>
        <p:txBody>
          <a:bodyPr>
            <a:normAutofit/>
          </a:bodyPr>
          <a:lstStyle/>
          <a:p>
            <a:r>
              <a:rPr lang="en-US" sz="1600" dirty="0"/>
              <a:t>Separated the command and Query</a:t>
            </a:r>
          </a:p>
          <a:p>
            <a:r>
              <a:rPr lang="en-US" sz="1600" dirty="0"/>
              <a:t>Cart Server acts as a command service and produces the message to Kafka</a:t>
            </a:r>
          </a:p>
          <a:p>
            <a:r>
              <a:rPr lang="en-US" sz="1600" dirty="0"/>
              <a:t>Cart Viewer acts as a query service and consumer the message from Kafka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D7936-A1F0-434A-9C29-E14CB2D6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52" y="2539848"/>
            <a:ext cx="271295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074-D919-42B4-9B29-F3C083D0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600" dirty="0"/>
              <a:t>Kafka</a:t>
            </a:r>
          </a:p>
          <a:p>
            <a:pPr lvl="1"/>
            <a:r>
              <a:rPr lang="en-US" sz="1200" dirty="0"/>
              <a:t>We had faces challenges in syncing the object between Producer and Consumer</a:t>
            </a:r>
          </a:p>
          <a:p>
            <a:pPr lvl="1"/>
            <a:r>
              <a:rPr lang="en-US" sz="1200" dirty="0"/>
              <a:t>For solution, we had used the string message, which is the </a:t>
            </a:r>
            <a:r>
              <a:rPr lang="en-US" sz="1200" dirty="0" err="1"/>
              <a:t>json</a:t>
            </a:r>
            <a:r>
              <a:rPr lang="en-US" sz="1200" dirty="0"/>
              <a:t> format of the object</a:t>
            </a:r>
          </a:p>
          <a:p>
            <a:r>
              <a:rPr lang="en-US" sz="1600" dirty="0"/>
              <a:t>ELK:</a:t>
            </a:r>
          </a:p>
          <a:p>
            <a:pPr lvl="1"/>
            <a:r>
              <a:rPr lang="en-US" sz="1200" dirty="0"/>
              <a:t>We tried to configured the ELK in project</a:t>
            </a:r>
          </a:p>
          <a:p>
            <a:pPr lvl="1"/>
            <a:r>
              <a:rPr lang="en-US" sz="1200" dirty="0"/>
              <a:t>However,</a:t>
            </a:r>
          </a:p>
          <a:p>
            <a:pPr lvl="2"/>
            <a:r>
              <a:rPr lang="en-US" sz="1200" dirty="0"/>
              <a:t>We had faced the problem in configuring the </a:t>
            </a:r>
            <a:r>
              <a:rPr lang="en-US" sz="1200" dirty="0" err="1"/>
              <a:t>logstash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120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Cart Service (Command)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Add product</a:t>
            </a:r>
          </a:p>
          <a:p>
            <a:pPr lvl="1"/>
            <a:r>
              <a:rPr lang="en-US" sz="1400" dirty="0"/>
              <a:t>Remove product</a:t>
            </a:r>
          </a:p>
          <a:p>
            <a:pPr lvl="1"/>
            <a:r>
              <a:rPr lang="en-US" sz="1400" dirty="0"/>
              <a:t>Change quantity</a:t>
            </a:r>
          </a:p>
          <a:p>
            <a:pPr lvl="1"/>
            <a:r>
              <a:rPr lang="en-US" sz="1400" dirty="0"/>
              <a:t>Checkout cart</a:t>
            </a:r>
          </a:p>
          <a:p>
            <a:pPr lvl="1"/>
            <a:r>
              <a:rPr lang="en-US" sz="1400" dirty="0"/>
              <a:t>On checkout it produces the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9A4C3-3896-4EC8-8692-502C5CB0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36" y="251292"/>
            <a:ext cx="5867400" cy="517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C66AE-CEE1-47D8-A909-4C8F43B6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05" y="4691784"/>
            <a:ext cx="557832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69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Cart Service (Query)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Listen to event produced by Command Cart Service</a:t>
            </a:r>
          </a:p>
          <a:p>
            <a:pPr lvl="1"/>
            <a:r>
              <a:rPr lang="en-US" sz="1400" dirty="0"/>
              <a:t>Saves and update changes in cart to separate database</a:t>
            </a:r>
          </a:p>
          <a:p>
            <a:pPr lvl="1"/>
            <a:r>
              <a:rPr lang="en-US" sz="1400" dirty="0"/>
              <a:t>Handles queries related to view carts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7DCD6-A553-4784-A8D2-90ADFFF2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05" y="502024"/>
            <a:ext cx="5303271" cy="4656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6C06-566F-4F8F-9D3F-C5E63AF9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8" y="2683283"/>
            <a:ext cx="5685013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Product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Add product</a:t>
            </a:r>
          </a:p>
          <a:p>
            <a:pPr lvl="1"/>
            <a:r>
              <a:rPr lang="en-US" sz="1400" dirty="0"/>
              <a:t>Remove product</a:t>
            </a:r>
          </a:p>
          <a:p>
            <a:pPr lvl="1"/>
            <a:r>
              <a:rPr lang="en-US" sz="1400" dirty="0"/>
              <a:t>View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F02F4-65E9-48EB-9B0A-9414BAA1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2689796"/>
            <a:ext cx="4969349" cy="654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D2141-EC8B-474C-BC95-CA958299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697" y="568262"/>
            <a:ext cx="5453559" cy="31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Customer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Add Customer</a:t>
            </a:r>
          </a:p>
          <a:p>
            <a:pPr lvl="1"/>
            <a:r>
              <a:rPr lang="en-US" sz="1400" dirty="0"/>
              <a:t>Remove Customer</a:t>
            </a:r>
          </a:p>
          <a:p>
            <a:pPr lvl="1"/>
            <a:r>
              <a:rPr lang="en-US" sz="1400" dirty="0"/>
              <a:t>View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F814D-0B24-48D5-AA07-A233FAAC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684" y="432267"/>
            <a:ext cx="5514975" cy="3286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F1225-130C-417D-AE6A-5B64B653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9" y="4042156"/>
            <a:ext cx="562404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4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Order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Create order</a:t>
            </a:r>
          </a:p>
          <a:p>
            <a:pPr lvl="1"/>
            <a:r>
              <a:rPr lang="en-US" sz="1400" dirty="0"/>
              <a:t>View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D711E-58EA-4CB2-B368-352EA39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1" y="784606"/>
            <a:ext cx="5448300" cy="325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AAF6A-BF53-485E-999B-60BDBB28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9" y="3341055"/>
            <a:ext cx="550973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Order Service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5508812" cy="1303523"/>
          </a:xfrm>
        </p:spPr>
        <p:txBody>
          <a:bodyPr>
            <a:normAutofit/>
          </a:bodyPr>
          <a:lstStyle/>
          <a:p>
            <a:r>
              <a:rPr lang="en-US" sz="1800" dirty="0"/>
              <a:t>Service to handle </a:t>
            </a:r>
          </a:p>
          <a:p>
            <a:pPr lvl="1"/>
            <a:r>
              <a:rPr lang="en-US" sz="1400" dirty="0"/>
              <a:t>Create order</a:t>
            </a:r>
          </a:p>
          <a:p>
            <a:pPr lvl="1"/>
            <a:r>
              <a:rPr lang="en-US" sz="1400" dirty="0"/>
              <a:t>View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D711E-58EA-4CB2-B368-352EA39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1" y="784606"/>
            <a:ext cx="5448300" cy="325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AAF6A-BF53-485E-999B-60BDBB28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9" y="3341055"/>
            <a:ext cx="550973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2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30"/>
            <a:ext cx="4719918" cy="79586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Extension Plan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ED415-8458-4E30-A89C-CFD27D82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71"/>
            <a:ext cx="10080812" cy="3248864"/>
          </a:xfrm>
        </p:spPr>
        <p:txBody>
          <a:bodyPr>
            <a:normAutofit/>
          </a:bodyPr>
          <a:lstStyle/>
          <a:p>
            <a:r>
              <a:rPr lang="en-US" sz="1800" dirty="0"/>
              <a:t>Integration of Authentication Server</a:t>
            </a:r>
          </a:p>
          <a:p>
            <a:r>
              <a:rPr lang="en-US" sz="1800" dirty="0"/>
              <a:t>Integration of product category</a:t>
            </a:r>
          </a:p>
          <a:p>
            <a:r>
              <a:rPr lang="en-US" sz="1800" dirty="0"/>
              <a:t>Integration of the payment system</a:t>
            </a:r>
          </a:p>
          <a:p>
            <a:r>
              <a:rPr lang="en-US" sz="1800" dirty="0"/>
              <a:t>Integration of the email services</a:t>
            </a:r>
          </a:p>
          <a:p>
            <a:r>
              <a:rPr lang="en-US" sz="1800" dirty="0"/>
              <a:t>Integration of front end view via react, and so 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9333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0F9-B49C-44C1-95FE-18980126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93" y="2411506"/>
            <a:ext cx="5114365" cy="144331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6"/>
                </a:solidFill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110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450" y="342900"/>
            <a:ext cx="5476875" cy="130968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970F-16A7-4624-B14B-3DDF8BC4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42900"/>
            <a:ext cx="5962649" cy="59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Domain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978B0-3EDA-4BA6-97AF-907B8B61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00"/>
            <a:ext cx="7324725" cy="62569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3762375" cy="4881563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sz="1400" dirty="0"/>
              <a:t>Customer</a:t>
            </a:r>
          </a:p>
          <a:p>
            <a:pPr lvl="1"/>
            <a:r>
              <a:rPr lang="en-US" sz="1400" dirty="0"/>
              <a:t>Product</a:t>
            </a:r>
          </a:p>
          <a:p>
            <a:pPr lvl="1"/>
            <a:r>
              <a:rPr lang="en-US" sz="1400" dirty="0"/>
              <a:t>Shopping Cart</a:t>
            </a:r>
          </a:p>
          <a:p>
            <a:pPr lvl="1"/>
            <a:r>
              <a:rPr lang="en-US" sz="1400" dirty="0"/>
              <a:t>Order</a:t>
            </a:r>
          </a:p>
          <a:p>
            <a:r>
              <a:rPr lang="en-US" dirty="0"/>
              <a:t>Value Object</a:t>
            </a:r>
          </a:p>
          <a:p>
            <a:pPr lvl="1"/>
            <a:r>
              <a:rPr lang="en-US" sz="1400" dirty="0"/>
              <a:t>Review</a:t>
            </a:r>
          </a:p>
          <a:p>
            <a:pPr lvl="1"/>
            <a:r>
              <a:rPr lang="en-US" sz="1400" dirty="0"/>
              <a:t>Warehouse</a:t>
            </a:r>
          </a:p>
          <a:p>
            <a:pPr lvl="1"/>
            <a:r>
              <a:rPr lang="en-US" sz="1400" dirty="0"/>
              <a:t>Supplier</a:t>
            </a:r>
          </a:p>
          <a:p>
            <a:pPr lvl="1"/>
            <a:r>
              <a:rPr lang="en-US" sz="1400" dirty="0" err="1"/>
              <a:t>Orderline</a:t>
            </a:r>
            <a:endParaRPr lang="en-US" sz="1400" dirty="0"/>
          </a:p>
          <a:p>
            <a:pPr lvl="1"/>
            <a:r>
              <a:rPr lang="en-US" sz="1400" dirty="0"/>
              <a:t>Address</a:t>
            </a:r>
          </a:p>
          <a:p>
            <a:pPr lvl="1"/>
            <a:r>
              <a:rPr lang="en-US" sz="1400" dirty="0"/>
              <a:t>Contact</a:t>
            </a:r>
          </a:p>
          <a:p>
            <a:pPr lvl="1"/>
            <a:r>
              <a:rPr lang="en-US" sz="1400" dirty="0" err="1"/>
              <a:t>ShippingMethod</a:t>
            </a:r>
            <a:endParaRPr lang="en-US" sz="1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766C-46D6-407E-92A8-363C8A73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3" y="266701"/>
            <a:ext cx="4362451" cy="10287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Component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4648A-5C46-4D0F-B3A5-D9633B0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424" y="1295400"/>
            <a:ext cx="4362450" cy="4881563"/>
          </a:xfrm>
        </p:spPr>
        <p:txBody>
          <a:bodyPr>
            <a:normAutofit/>
          </a:bodyPr>
          <a:lstStyle/>
          <a:p>
            <a:r>
              <a:rPr lang="en-US" sz="2000" dirty="0"/>
              <a:t>Product Component</a:t>
            </a:r>
          </a:p>
          <a:p>
            <a:r>
              <a:rPr lang="en-US" sz="2000" dirty="0"/>
              <a:t>Order Component</a:t>
            </a:r>
          </a:p>
          <a:p>
            <a:r>
              <a:rPr lang="en-US" sz="2000" dirty="0"/>
              <a:t>Shopping Cart Component</a:t>
            </a:r>
          </a:p>
          <a:p>
            <a:r>
              <a:rPr lang="en-US" sz="2000" dirty="0"/>
              <a:t>Customer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FAFFA3-A0F3-4893-A243-6E1CF6AD6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190500"/>
            <a:ext cx="5590533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Service Architecture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4BDB-A59E-4B31-AEDA-922290A1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2431"/>
            <a:ext cx="7048500" cy="593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182431"/>
            <a:ext cx="3962399" cy="17303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Hexagon DDD Pattern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275" y="1504950"/>
            <a:ext cx="4267200" cy="4429125"/>
          </a:xfrm>
        </p:spPr>
        <p:txBody>
          <a:bodyPr>
            <a:normAutofit/>
          </a:bodyPr>
          <a:lstStyle/>
          <a:p>
            <a:r>
              <a:rPr lang="en-US" sz="2000" dirty="0"/>
              <a:t>Application Layer</a:t>
            </a:r>
          </a:p>
          <a:p>
            <a:pPr lvl="1"/>
            <a:r>
              <a:rPr lang="en-US" sz="1600" dirty="0"/>
              <a:t>Through this layer the client interacts with the application</a:t>
            </a:r>
          </a:p>
          <a:p>
            <a:r>
              <a:rPr lang="en-US" sz="2000" dirty="0"/>
              <a:t>Domain Layer</a:t>
            </a:r>
          </a:p>
          <a:p>
            <a:pPr lvl="1"/>
            <a:r>
              <a:rPr lang="en-US" sz="1600" dirty="0"/>
              <a:t>Here we implement the business logic</a:t>
            </a:r>
          </a:p>
          <a:p>
            <a:pPr lvl="1"/>
            <a:r>
              <a:rPr lang="en-US" sz="1600" dirty="0"/>
              <a:t>It is isolated from Application layer and infrastructure layer</a:t>
            </a:r>
          </a:p>
          <a:p>
            <a:pPr lvl="1"/>
            <a:r>
              <a:rPr lang="en-US" sz="1600" dirty="0"/>
              <a:t>It contains API to communicate with Application and Infrastructure layer</a:t>
            </a:r>
          </a:p>
          <a:p>
            <a:r>
              <a:rPr lang="en-US" sz="2000" dirty="0"/>
              <a:t>Infrastructure Layer</a:t>
            </a:r>
          </a:p>
          <a:p>
            <a:pPr lvl="1"/>
            <a:r>
              <a:rPr lang="en-US" sz="1600" dirty="0"/>
              <a:t>It contains all that application needs for working like</a:t>
            </a:r>
          </a:p>
          <a:p>
            <a:pPr lvl="2"/>
            <a:r>
              <a:rPr lang="en-US" sz="1200" dirty="0"/>
              <a:t>Database</a:t>
            </a:r>
          </a:p>
          <a:p>
            <a:pPr lvl="2"/>
            <a:r>
              <a:rPr lang="en-US" sz="1200" dirty="0"/>
              <a:t>Messaging</a:t>
            </a:r>
          </a:p>
          <a:p>
            <a:pPr lvl="2"/>
            <a:r>
              <a:rPr lang="en-US" sz="1200" dirty="0"/>
              <a:t>DTO</a:t>
            </a:r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D4D29-BFD3-43A0-BC71-847C6A7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67624"/>
            <a:ext cx="7122770" cy="16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47-7512-42E5-8D81-432442F0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6" y="182431"/>
            <a:ext cx="3143250" cy="10748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Customer 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3FFA8-6714-4676-BBF2-8A8A224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056" y="1162050"/>
            <a:ext cx="4323419" cy="4772025"/>
          </a:xfrm>
        </p:spPr>
        <p:txBody>
          <a:bodyPr>
            <a:normAutofit/>
          </a:bodyPr>
          <a:lstStyle/>
          <a:p>
            <a:r>
              <a:rPr lang="en-US" sz="2000" dirty="0"/>
              <a:t>Embodied functionalities</a:t>
            </a:r>
          </a:p>
          <a:p>
            <a:pPr lvl="1"/>
            <a:r>
              <a:rPr lang="en-US" sz="1600" dirty="0"/>
              <a:t>Add</a:t>
            </a:r>
          </a:p>
          <a:p>
            <a:pPr lvl="1"/>
            <a:r>
              <a:rPr lang="en-US" sz="1600" dirty="0"/>
              <a:t>Remove</a:t>
            </a:r>
          </a:p>
          <a:p>
            <a:pPr lvl="1"/>
            <a:r>
              <a:rPr lang="en-US" sz="1600" dirty="0"/>
              <a:t>View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Update</a:t>
            </a:r>
          </a:p>
          <a:p>
            <a:r>
              <a:rPr lang="en-US" sz="2000" dirty="0"/>
              <a:t>Domain object</a:t>
            </a:r>
          </a:p>
          <a:p>
            <a:pPr lvl="1"/>
            <a:r>
              <a:rPr lang="en-US" sz="1600" dirty="0"/>
              <a:t>Customer</a:t>
            </a:r>
          </a:p>
          <a:p>
            <a:r>
              <a:rPr lang="en-US" sz="2000" dirty="0"/>
              <a:t>Value Objects</a:t>
            </a:r>
          </a:p>
          <a:p>
            <a:pPr lvl="1"/>
            <a:r>
              <a:rPr lang="en-US" sz="1600" dirty="0"/>
              <a:t>Address</a:t>
            </a:r>
          </a:p>
          <a:p>
            <a:pPr lvl="1"/>
            <a:r>
              <a:rPr lang="en-US" sz="1600" dirty="0"/>
              <a:t>Contact</a:t>
            </a:r>
          </a:p>
          <a:p>
            <a:pPr lvl="1"/>
            <a:r>
              <a:rPr lang="en-US" sz="1600" dirty="0" err="1"/>
              <a:t>CreditCard</a:t>
            </a:r>
            <a:endParaRPr lang="en-US" sz="1600" dirty="0"/>
          </a:p>
          <a:p>
            <a:pPr lvl="1"/>
            <a:r>
              <a:rPr lang="en-US" sz="1600" dirty="0"/>
              <a:t>Login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8BA78-90E9-4B26-AEB3-C306B64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0" y="420836"/>
            <a:ext cx="7285896" cy="50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744</Words>
  <Application>Microsoft Office PowerPoint</Application>
  <PresentationFormat>Widescreen</PresentationFormat>
  <Paragraphs>205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Supervisor: Prof. Siamak Tavakoli Course: Software Architecture  Maharshi International University Fairfield, Iowa, 52556 </vt:lpstr>
      <vt:lpstr>Project Summary</vt:lpstr>
      <vt:lpstr>Class Diagram</vt:lpstr>
      <vt:lpstr>Domain Diagram</vt:lpstr>
      <vt:lpstr>Component Diagram</vt:lpstr>
      <vt:lpstr>Service Architecture Design</vt:lpstr>
      <vt:lpstr>Hexagon DDD Pattern</vt:lpstr>
      <vt:lpstr>Hexagon DDD Pattern</vt:lpstr>
      <vt:lpstr>Customer Service</vt:lpstr>
      <vt:lpstr>Product Service</vt:lpstr>
      <vt:lpstr>Shopping Service</vt:lpstr>
      <vt:lpstr>Order Service</vt:lpstr>
      <vt:lpstr>Patterns Used</vt:lpstr>
      <vt:lpstr>Config Server</vt:lpstr>
      <vt:lpstr>Registry Service</vt:lpstr>
      <vt:lpstr>API Gateway</vt:lpstr>
      <vt:lpstr>API Gateway - Resilience</vt:lpstr>
      <vt:lpstr>Zipkin and Sleuth</vt:lpstr>
      <vt:lpstr>Load Balancer</vt:lpstr>
      <vt:lpstr>CQRS and Event Sourcing</vt:lpstr>
      <vt:lpstr>Challenges</vt:lpstr>
      <vt:lpstr>Cart Service (Command)</vt:lpstr>
      <vt:lpstr>Cart Service (Query)</vt:lpstr>
      <vt:lpstr>Product Service</vt:lpstr>
      <vt:lpstr>Customer Service</vt:lpstr>
      <vt:lpstr>Order Service</vt:lpstr>
      <vt:lpstr>Order Service</vt:lpstr>
      <vt:lpstr>Extension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Supervisor: Prof. Siamak Tavaki Course: Software Architecture  Maharshi International University Fairfield, Iowa, 52556 </dc:title>
  <dc:creator>Anil Maharjan</dc:creator>
  <cp:lastModifiedBy>Anil Maharjan</cp:lastModifiedBy>
  <cp:revision>99</cp:revision>
  <dcterms:created xsi:type="dcterms:W3CDTF">2022-03-16T16:40:27Z</dcterms:created>
  <dcterms:modified xsi:type="dcterms:W3CDTF">2022-03-17T03:49:09Z</dcterms:modified>
</cp:coreProperties>
</file>