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94956-8F2A-4556-AD8B-377B02E6E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0E6F3-8C3D-4AF4-8D0C-2096D0191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54162-2CA4-40D3-BC6A-A1B5927B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076B1-BD5E-422A-BD1E-9475A9C3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B7712-C30D-4D96-B6C7-2D08DFEF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9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4152-A261-4389-AA96-8F0114A3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0E411-36D2-4F3D-95B6-2F8FD465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1257D-0E8B-44DC-80C7-E6588E07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CE42B-7A9D-43FF-8C93-B23E62519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28E62-16B2-46FE-B782-3F105110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7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74A6E-031E-48F3-A6BE-07B4CA2E4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79FFC-59D5-4A63-AFA7-8D30E4076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64AB-C9B2-48A0-B689-8D32E78CB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07611-41BE-4374-ACCE-D8FBBEE9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A0437-6B93-4C6E-99D3-A65F236F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5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6E7F-0220-4DF2-88A5-2C7A2958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67AEE-7BB4-4A93-B412-3DAE8F2D2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D0C53-776D-4299-BEA8-22508C52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A56B4-BC9F-4C6E-A8F0-10B648D63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52086-5F94-40E8-8542-6055E105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3B274-7C71-4BCA-A084-FE2C3029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8F191-6D64-4B9D-BD66-6EF3831D7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EB858-CB98-469E-BCB1-04C94224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BC67D-03BA-4410-A7A4-65BA6AE7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0A980-B53A-41A4-B4DC-B823D5AA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2952-8A7B-459F-A7E2-0FDA46BE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DA589-8E09-4E75-9F9F-71ED5BDE1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6502F-5C5B-4378-B26F-BC07FCD0E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558DE-E1E7-407E-AC85-7494EA62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8EBCA-27D0-4F85-B245-CF85FF58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8C26C-A895-4960-A214-D6876C20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0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5D7BD-E126-4649-87CC-21472C4DF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040DD-9EB2-43AE-B95A-065A12954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D6FA6-5816-454C-8F0D-B8B34B6C5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3A9C6-CA12-4343-8167-1DBE9F3D5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27444-D4B6-4085-A284-8CDC0D60F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C5F52-E0FD-4ACD-BC0D-E38CA823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687F5-4A3C-495A-B7DF-DDCF46F5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EDF069-9FA7-4D5C-9DFF-A68A9766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7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F583-7602-4AB3-93D6-307163E1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F8DF0-4C4A-41B2-9F2F-2796CE61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86F44-75FE-4F3B-AA3F-782A195C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C27E4-A73F-43CC-828D-88A6CAE2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5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24A47-EF4D-4C4F-8503-0ECCD7E3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2B8FB-E1CF-46F3-A46C-8C521622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04CB3-49ED-4FAE-B192-4277C20E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4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9AF5-73E9-42FA-A3BF-F0E5577E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FD64F-250C-4F16-A7C7-67E622B79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A30F4-7AAC-4CE5-A9BB-EC3D2506F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F1438-3AA1-4B9F-995A-FA452689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34C1F-AA96-4B3C-88DB-36E1E54B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0263B-E04D-4B4E-A787-A134E09E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2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DDC6-B362-4456-9184-E9C18ACBE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903C1-2438-417E-A66D-86002D148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62765-574D-40E5-BB4E-94DAF2669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CA4E2-89EC-4517-97EE-AAEF3FC4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77DA8-885A-4C3A-B3BF-24F4E398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0FC0A-D96B-4206-ABFB-43B09C0CF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4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209A8-3A61-4A73-9D17-D3DF64A1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6AB9C-091C-4BAB-82BF-FD06413DB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CE55F-1EAB-4513-97F9-8AAA86AD2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758C2-4E70-4938-9F93-E5C4E80E6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E0A6D-1BE5-4C60-B153-1F4B55C56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9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7A56275E-6079-4A99-88E6-6D1FFA3AC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3487" y="2740519"/>
            <a:ext cx="3981734" cy="2333768"/>
          </a:xfrm>
        </p:spPr>
        <p:txBody>
          <a:bodyPr>
            <a:noAutofit/>
          </a:bodyPr>
          <a:lstStyle/>
          <a:p>
            <a:pPr algn="l">
              <a:lnSpc>
                <a:spcPct val="114000"/>
              </a:lnSpc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Supervisor: Prof. 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Siamak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Tavaki</a:t>
            </a:r>
            <a:b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Course: Software Architecture</a:t>
            </a:r>
            <a:b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</a:br>
            <a:b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Maharshi International University</a:t>
            </a:r>
            <a:b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Fairfield, Iowa, 52556</a:t>
            </a:r>
            <a:b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1FD07-23FB-4C50-AB47-57E0512A1244}"/>
              </a:ext>
            </a:extLst>
          </p:cNvPr>
          <p:cNvSpPr txBox="1"/>
          <p:nvPr/>
        </p:nvSpPr>
        <p:spPr>
          <a:xfrm>
            <a:off x="3371299" y="1261721"/>
            <a:ext cx="62916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err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WebStore</a:t>
            </a:r>
            <a:endParaRPr lang="en-US" sz="2600" b="1" i="1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BE1174-7A30-4735-ABB9-C0D87EC5D501}"/>
              </a:ext>
            </a:extLst>
          </p:cNvPr>
          <p:cNvSpPr txBox="1"/>
          <p:nvPr/>
        </p:nvSpPr>
        <p:spPr>
          <a:xfrm>
            <a:off x="336671" y="3646227"/>
            <a:ext cx="4525627" cy="3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Presentation by ,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639FB-86B6-4688-A1E0-41135BDBE890}"/>
              </a:ext>
            </a:extLst>
          </p:cNvPr>
          <p:cNvSpPr txBox="1"/>
          <p:nvPr/>
        </p:nvSpPr>
        <p:spPr>
          <a:xfrm>
            <a:off x="336670" y="4251828"/>
            <a:ext cx="4525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Anil Maharjan</a:t>
            </a:r>
          </a:p>
          <a:p>
            <a:r>
              <a:rPr lang="en-US" dirty="0"/>
              <a:t>Siddhant </a:t>
            </a:r>
            <a:r>
              <a:rPr lang="en-US" dirty="0" err="1"/>
              <a:t>Pageni</a:t>
            </a:r>
            <a:endParaRPr lang="en-US" dirty="0"/>
          </a:p>
          <a:p>
            <a:r>
              <a:rPr lang="en-US" dirty="0" err="1"/>
              <a:t>Eria</a:t>
            </a:r>
            <a:r>
              <a:rPr lang="en-US" dirty="0"/>
              <a:t> O. </a:t>
            </a:r>
            <a:r>
              <a:rPr lang="en-US" dirty="0" err="1"/>
              <a:t>Pinyi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8B567-5B8C-4B5F-B903-14FD52FF5552}"/>
              </a:ext>
            </a:extLst>
          </p:cNvPr>
          <p:cNvSpPr txBox="1"/>
          <p:nvPr/>
        </p:nvSpPr>
        <p:spPr>
          <a:xfrm>
            <a:off x="4573281" y="800056"/>
            <a:ext cx="2642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Presentation on</a:t>
            </a:r>
          </a:p>
        </p:txBody>
      </p:sp>
    </p:spTree>
    <p:extLst>
      <p:ext uri="{BB962C8B-B14F-4D97-AF65-F5344CB8AC3E}">
        <p14:creationId xmlns:p14="http://schemas.microsoft.com/office/powerpoint/2010/main" val="44043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9947-7512-42E5-8D81-432442F0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425" y="220531"/>
            <a:ext cx="3143250" cy="107486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Product Service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D3FFA8-6714-4676-BBF2-8A8A224D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425" y="1042987"/>
            <a:ext cx="3838575" cy="4772025"/>
          </a:xfrm>
        </p:spPr>
        <p:txBody>
          <a:bodyPr>
            <a:normAutofit/>
          </a:bodyPr>
          <a:lstStyle/>
          <a:p>
            <a:r>
              <a:rPr lang="en-US" sz="2000" dirty="0"/>
              <a:t>Embodied functionalities</a:t>
            </a:r>
          </a:p>
          <a:p>
            <a:pPr lvl="1"/>
            <a:r>
              <a:rPr lang="en-US" sz="1600" dirty="0"/>
              <a:t>Add</a:t>
            </a:r>
          </a:p>
          <a:p>
            <a:pPr lvl="1"/>
            <a:r>
              <a:rPr lang="en-US" sz="1600" dirty="0"/>
              <a:t>Remove</a:t>
            </a:r>
          </a:p>
          <a:p>
            <a:pPr lvl="1"/>
            <a:r>
              <a:rPr lang="en-US" sz="1600" dirty="0"/>
              <a:t>View</a:t>
            </a:r>
          </a:p>
          <a:p>
            <a:pPr lvl="1"/>
            <a:r>
              <a:rPr lang="en-US" sz="1600" dirty="0"/>
              <a:t>List</a:t>
            </a:r>
          </a:p>
          <a:p>
            <a:pPr lvl="1"/>
            <a:r>
              <a:rPr lang="en-US" sz="1600" dirty="0"/>
              <a:t>Update</a:t>
            </a:r>
          </a:p>
          <a:p>
            <a:r>
              <a:rPr lang="en-US" sz="2000" dirty="0"/>
              <a:t>Domain object</a:t>
            </a:r>
          </a:p>
          <a:p>
            <a:pPr lvl="1"/>
            <a:r>
              <a:rPr lang="en-US" sz="1600" dirty="0"/>
              <a:t>Product</a:t>
            </a:r>
          </a:p>
          <a:p>
            <a:pPr lvl="1"/>
            <a:r>
              <a:rPr lang="en-US" sz="1600" dirty="0"/>
              <a:t>Supplier</a:t>
            </a:r>
          </a:p>
          <a:p>
            <a:r>
              <a:rPr lang="en-US" sz="2000" dirty="0"/>
              <a:t>Value Objects</a:t>
            </a:r>
          </a:p>
          <a:p>
            <a:pPr lvl="1"/>
            <a:r>
              <a:rPr lang="en-US" sz="1600" dirty="0"/>
              <a:t>Address</a:t>
            </a:r>
          </a:p>
          <a:p>
            <a:pPr lvl="1"/>
            <a:r>
              <a:rPr lang="en-US" sz="1600" dirty="0"/>
              <a:t>Contact</a:t>
            </a:r>
          </a:p>
          <a:p>
            <a:pPr lvl="1"/>
            <a:r>
              <a:rPr lang="en-US" sz="1600" dirty="0"/>
              <a:t>Warehouse</a:t>
            </a:r>
          </a:p>
          <a:p>
            <a:pPr lvl="1"/>
            <a:r>
              <a:rPr lang="en-US" sz="1600" dirty="0"/>
              <a:t>Review</a:t>
            </a:r>
          </a:p>
          <a:p>
            <a:pPr lvl="1"/>
            <a:r>
              <a:rPr lang="en-US" sz="1600" dirty="0" err="1"/>
              <a:t>Cartline</a:t>
            </a: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1AFA6-DC10-48A3-9702-F171194DB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44" y="729348"/>
            <a:ext cx="7984479" cy="429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57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9947-7512-42E5-8D81-432442F0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425" y="220531"/>
            <a:ext cx="3143250" cy="107486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Shopping Service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D3FFA8-6714-4676-BBF2-8A8A224D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425" y="1042987"/>
            <a:ext cx="3838575" cy="4772025"/>
          </a:xfrm>
        </p:spPr>
        <p:txBody>
          <a:bodyPr>
            <a:normAutofit/>
          </a:bodyPr>
          <a:lstStyle/>
          <a:p>
            <a:r>
              <a:rPr lang="en-US" sz="2000" dirty="0"/>
              <a:t>Embodied functionalities</a:t>
            </a:r>
          </a:p>
          <a:p>
            <a:pPr lvl="1"/>
            <a:r>
              <a:rPr lang="en-US" sz="1600" dirty="0"/>
              <a:t>Add product</a:t>
            </a:r>
          </a:p>
          <a:p>
            <a:pPr lvl="1"/>
            <a:r>
              <a:rPr lang="en-US" sz="1600" dirty="0"/>
              <a:t>Remove</a:t>
            </a:r>
          </a:p>
          <a:p>
            <a:pPr lvl="1"/>
            <a:r>
              <a:rPr lang="en-US" sz="1600" dirty="0"/>
              <a:t>View</a:t>
            </a:r>
          </a:p>
          <a:p>
            <a:pPr lvl="1"/>
            <a:r>
              <a:rPr lang="en-US" sz="1600" dirty="0"/>
              <a:t>List</a:t>
            </a:r>
          </a:p>
          <a:p>
            <a:pPr lvl="1"/>
            <a:r>
              <a:rPr lang="en-US" sz="1600" dirty="0"/>
              <a:t>Update product</a:t>
            </a:r>
          </a:p>
          <a:p>
            <a:pPr lvl="1"/>
            <a:r>
              <a:rPr lang="en-US" sz="1600" dirty="0"/>
              <a:t>Checkout</a:t>
            </a:r>
          </a:p>
          <a:p>
            <a:r>
              <a:rPr lang="en-US" sz="2000" dirty="0"/>
              <a:t>Domain object</a:t>
            </a:r>
          </a:p>
          <a:p>
            <a:pPr lvl="1"/>
            <a:r>
              <a:rPr lang="en-US" sz="1600" dirty="0" err="1"/>
              <a:t>ShoppingCart</a:t>
            </a:r>
            <a:endParaRPr lang="en-US" sz="1600" dirty="0"/>
          </a:p>
          <a:p>
            <a:pPr lvl="1"/>
            <a:r>
              <a:rPr lang="en-US" sz="1600" dirty="0"/>
              <a:t>Customer</a:t>
            </a:r>
          </a:p>
          <a:p>
            <a:pPr lvl="1"/>
            <a:r>
              <a:rPr lang="en-US" sz="1600" dirty="0"/>
              <a:t>Product</a:t>
            </a:r>
          </a:p>
          <a:p>
            <a:r>
              <a:rPr lang="en-US" sz="2000" dirty="0"/>
              <a:t>Value Objects</a:t>
            </a:r>
          </a:p>
          <a:p>
            <a:pPr lvl="1"/>
            <a:r>
              <a:rPr lang="en-US" sz="1600" dirty="0" err="1"/>
              <a:t>Cartline</a:t>
            </a: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C26357-27B5-46EB-AE37-EE2F6ED37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34" y="1363860"/>
            <a:ext cx="6534616" cy="335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27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9947-7512-42E5-8D81-432442F0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425" y="220531"/>
            <a:ext cx="3143250" cy="107486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Order Service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D3FFA8-6714-4676-BBF2-8A8A224D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425" y="1255123"/>
            <a:ext cx="3838575" cy="4772025"/>
          </a:xfrm>
        </p:spPr>
        <p:txBody>
          <a:bodyPr>
            <a:normAutofit/>
          </a:bodyPr>
          <a:lstStyle/>
          <a:p>
            <a:r>
              <a:rPr lang="en-US" sz="2000" dirty="0"/>
              <a:t>Embodied functionalities</a:t>
            </a:r>
          </a:p>
          <a:p>
            <a:pPr lvl="1"/>
            <a:r>
              <a:rPr lang="en-US" sz="1600" dirty="0"/>
              <a:t>Change Quantity</a:t>
            </a:r>
          </a:p>
          <a:p>
            <a:pPr lvl="1"/>
            <a:r>
              <a:rPr lang="en-US" sz="1600" dirty="0"/>
              <a:t>Calculate</a:t>
            </a:r>
          </a:p>
          <a:p>
            <a:pPr lvl="1"/>
            <a:r>
              <a:rPr lang="en-US" sz="1600" dirty="0"/>
              <a:t>Place Order</a:t>
            </a:r>
          </a:p>
          <a:p>
            <a:r>
              <a:rPr lang="en-US" sz="2000" dirty="0"/>
              <a:t>Domain object</a:t>
            </a:r>
          </a:p>
          <a:p>
            <a:pPr lvl="1"/>
            <a:r>
              <a:rPr lang="en-US" sz="1600" dirty="0"/>
              <a:t>Product</a:t>
            </a:r>
          </a:p>
          <a:p>
            <a:pPr lvl="1"/>
            <a:r>
              <a:rPr lang="en-US" sz="1600" dirty="0"/>
              <a:t>Order</a:t>
            </a:r>
          </a:p>
          <a:p>
            <a:r>
              <a:rPr lang="en-US" sz="2000" dirty="0"/>
              <a:t>Value Objects</a:t>
            </a:r>
          </a:p>
          <a:p>
            <a:pPr lvl="1"/>
            <a:r>
              <a:rPr lang="en-US" sz="1600" dirty="0"/>
              <a:t>Review</a:t>
            </a:r>
          </a:p>
          <a:p>
            <a:pPr lvl="1"/>
            <a:r>
              <a:rPr lang="en-US" sz="1600" dirty="0"/>
              <a:t>Warehouse</a:t>
            </a:r>
          </a:p>
          <a:p>
            <a:pPr lvl="1"/>
            <a:r>
              <a:rPr lang="en-US" sz="1600" dirty="0" err="1"/>
              <a:t>Orderline</a:t>
            </a:r>
            <a:endParaRPr lang="en-US" sz="1600" dirty="0"/>
          </a:p>
          <a:p>
            <a:pPr lvl="1"/>
            <a:r>
              <a:rPr lang="en-US" sz="1600" dirty="0"/>
              <a:t>Address</a:t>
            </a:r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6B7EE6-BB8D-458D-A868-7552651FB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79" y="327914"/>
            <a:ext cx="6455256" cy="569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9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A6B6-519B-4C1B-BED4-6F1EDE8092D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F7D86-2790-4BFF-88DD-6E80F421B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562100"/>
            <a:ext cx="9715500" cy="4600575"/>
          </a:xfrm>
        </p:spPr>
        <p:txBody>
          <a:bodyPr>
            <a:normAutofit/>
          </a:bodyPr>
          <a:lstStyle/>
          <a:p>
            <a:r>
              <a:rPr lang="en-US" sz="2000" dirty="0"/>
              <a:t>Design Class diagram, Domain Diagram, Component Diagram and </a:t>
            </a:r>
          </a:p>
          <a:p>
            <a:r>
              <a:rPr lang="en-US" sz="2000" dirty="0"/>
              <a:t>Create the customer service, product service, cart service, cart query service, and order service</a:t>
            </a:r>
          </a:p>
          <a:p>
            <a:r>
              <a:rPr lang="en-US" sz="2000" dirty="0"/>
              <a:t>Configure the </a:t>
            </a:r>
            <a:r>
              <a:rPr lang="en-US" sz="2000" dirty="0" err="1"/>
              <a:t>zipkin</a:t>
            </a:r>
            <a:r>
              <a:rPr lang="en-US" sz="2000" dirty="0"/>
              <a:t>, Kafka, zookeeper and </a:t>
            </a:r>
            <a:r>
              <a:rPr lang="en-US" sz="2000" dirty="0" err="1"/>
              <a:t>kafka</a:t>
            </a:r>
            <a:r>
              <a:rPr lang="en-US" sz="2000" dirty="0"/>
              <a:t> magics</a:t>
            </a:r>
          </a:p>
          <a:p>
            <a:r>
              <a:rPr lang="en-US" sz="2000" dirty="0"/>
              <a:t>Create the config server</a:t>
            </a:r>
          </a:p>
          <a:p>
            <a:r>
              <a:rPr lang="en-US" sz="2000" dirty="0"/>
              <a:t>Create the registry server and failover registry server for fallback</a:t>
            </a:r>
          </a:p>
          <a:p>
            <a:r>
              <a:rPr lang="en-US" sz="2000" dirty="0"/>
              <a:t>Create the API gateway with building in Circuit Breaker</a:t>
            </a:r>
          </a:p>
          <a:p>
            <a:r>
              <a:rPr lang="en-US" sz="2000" dirty="0"/>
              <a:t>Create the load balancing service for product services</a:t>
            </a:r>
          </a:p>
          <a:p>
            <a:r>
              <a:rPr lang="en-US" sz="2000" dirty="0"/>
              <a:t>Create CQRS pattern by deploying messaging channel for publish and subscribe between Cart Service and Cart Service Query. </a:t>
            </a:r>
          </a:p>
          <a:p>
            <a:r>
              <a:rPr lang="en-US" sz="2000" dirty="0"/>
              <a:t>Create REST-template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835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766C-46D6-407E-92A8-363C8A73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8450" y="342900"/>
            <a:ext cx="5476875" cy="1309688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A970F-16A7-4624-B14B-3DDF8BC4A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342900"/>
            <a:ext cx="5962649" cy="590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766C-46D6-407E-92A8-363C8A73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423" y="266701"/>
            <a:ext cx="4362451" cy="1028700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Domain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F978B0-3EDA-4BA6-97AF-907B8B61A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900"/>
            <a:ext cx="7324725" cy="625698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04648A-5C46-4D0F-B3A5-D9633B0F8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424" y="1295400"/>
            <a:ext cx="3762375" cy="4881563"/>
          </a:xfrm>
        </p:spPr>
        <p:txBody>
          <a:bodyPr>
            <a:normAutofit/>
          </a:bodyPr>
          <a:lstStyle/>
          <a:p>
            <a:r>
              <a:rPr lang="en-US" dirty="0"/>
              <a:t>Entities</a:t>
            </a:r>
          </a:p>
          <a:p>
            <a:pPr lvl="1"/>
            <a:r>
              <a:rPr lang="en-US" sz="1400" dirty="0"/>
              <a:t>Customer</a:t>
            </a:r>
          </a:p>
          <a:p>
            <a:pPr lvl="1"/>
            <a:r>
              <a:rPr lang="en-US" sz="1400" dirty="0"/>
              <a:t>Product</a:t>
            </a:r>
          </a:p>
          <a:p>
            <a:pPr lvl="1"/>
            <a:r>
              <a:rPr lang="en-US" sz="1400" dirty="0"/>
              <a:t>Shopping Cart</a:t>
            </a:r>
          </a:p>
          <a:p>
            <a:pPr lvl="1"/>
            <a:r>
              <a:rPr lang="en-US" sz="1400" dirty="0"/>
              <a:t>Order</a:t>
            </a:r>
          </a:p>
          <a:p>
            <a:r>
              <a:rPr lang="en-US" dirty="0"/>
              <a:t>Value Object</a:t>
            </a:r>
          </a:p>
          <a:p>
            <a:pPr lvl="1"/>
            <a:r>
              <a:rPr lang="en-US" sz="1400" dirty="0"/>
              <a:t>Review</a:t>
            </a:r>
          </a:p>
          <a:p>
            <a:pPr lvl="1"/>
            <a:r>
              <a:rPr lang="en-US" sz="1400" dirty="0"/>
              <a:t>Warehouse</a:t>
            </a:r>
          </a:p>
          <a:p>
            <a:pPr lvl="1"/>
            <a:r>
              <a:rPr lang="en-US" sz="1400" dirty="0"/>
              <a:t>Supplier</a:t>
            </a:r>
          </a:p>
          <a:p>
            <a:pPr lvl="1"/>
            <a:r>
              <a:rPr lang="en-US" sz="1400" dirty="0" err="1"/>
              <a:t>Orderline</a:t>
            </a:r>
            <a:endParaRPr lang="en-US" sz="1400" dirty="0"/>
          </a:p>
          <a:p>
            <a:pPr lvl="1"/>
            <a:r>
              <a:rPr lang="en-US" sz="1400" dirty="0"/>
              <a:t>Address</a:t>
            </a:r>
          </a:p>
          <a:p>
            <a:pPr lvl="1"/>
            <a:r>
              <a:rPr lang="en-US" sz="1400" dirty="0"/>
              <a:t>Contact</a:t>
            </a:r>
          </a:p>
          <a:p>
            <a:pPr lvl="1"/>
            <a:r>
              <a:rPr lang="en-US" sz="1400" dirty="0" err="1"/>
              <a:t>ShippingMethod</a:t>
            </a:r>
            <a:endParaRPr lang="en-US" sz="1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766C-46D6-407E-92A8-363C8A73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423" y="266701"/>
            <a:ext cx="4362451" cy="10287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Component Diagram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04648A-5C46-4D0F-B3A5-D9633B0F8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424" y="1295400"/>
            <a:ext cx="4362450" cy="4881563"/>
          </a:xfrm>
        </p:spPr>
        <p:txBody>
          <a:bodyPr>
            <a:normAutofit/>
          </a:bodyPr>
          <a:lstStyle/>
          <a:p>
            <a:r>
              <a:rPr lang="en-US" sz="2000" dirty="0"/>
              <a:t>Product Component</a:t>
            </a:r>
          </a:p>
          <a:p>
            <a:r>
              <a:rPr lang="en-US" sz="2000" dirty="0"/>
              <a:t>Order Component</a:t>
            </a:r>
          </a:p>
          <a:p>
            <a:r>
              <a:rPr lang="en-US" sz="2000" dirty="0"/>
              <a:t>Shopping Cart Component</a:t>
            </a:r>
          </a:p>
          <a:p>
            <a:r>
              <a:rPr lang="en-US" sz="2000" dirty="0"/>
              <a:t>Customer Component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FAFFA3-A0F3-4893-A243-6E1CF6AD6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190500"/>
            <a:ext cx="5590533" cy="598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5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9947-7512-42E5-8D81-432442F0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975" y="182431"/>
            <a:ext cx="3962399" cy="17303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Service Architecture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B24BDB-A59E-4B31-AEDA-922290A15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182431"/>
            <a:ext cx="7048500" cy="593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5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9947-7512-42E5-8D81-432442F0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975" y="182431"/>
            <a:ext cx="3962399" cy="17303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Hexagon DDD Pattern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D3FFA8-6714-4676-BBF2-8A8A224D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275" y="1504950"/>
            <a:ext cx="4267200" cy="4429125"/>
          </a:xfrm>
        </p:spPr>
        <p:txBody>
          <a:bodyPr>
            <a:normAutofit/>
          </a:bodyPr>
          <a:lstStyle/>
          <a:p>
            <a:r>
              <a:rPr lang="en-US" sz="2000" dirty="0"/>
              <a:t>Application Layer</a:t>
            </a:r>
          </a:p>
          <a:p>
            <a:pPr lvl="1"/>
            <a:r>
              <a:rPr lang="en-US" sz="1600" dirty="0"/>
              <a:t>Through this layer the client interacts with the application</a:t>
            </a:r>
          </a:p>
          <a:p>
            <a:r>
              <a:rPr lang="en-US" sz="2000" dirty="0"/>
              <a:t>Domain Layer</a:t>
            </a:r>
          </a:p>
          <a:p>
            <a:pPr lvl="1"/>
            <a:r>
              <a:rPr lang="en-US" sz="1600" dirty="0"/>
              <a:t>Here we implement the business logic</a:t>
            </a:r>
          </a:p>
          <a:p>
            <a:pPr lvl="1"/>
            <a:r>
              <a:rPr lang="en-US" sz="1600" dirty="0"/>
              <a:t>It is isolated from Application layer and infrastructure layer</a:t>
            </a:r>
          </a:p>
          <a:p>
            <a:pPr lvl="1"/>
            <a:r>
              <a:rPr lang="en-US" sz="1600" dirty="0"/>
              <a:t>It contains API to communicate with Application and Infrastructure layer</a:t>
            </a:r>
          </a:p>
          <a:p>
            <a:r>
              <a:rPr lang="en-US" sz="2000" dirty="0"/>
              <a:t>Infrastructure Layer</a:t>
            </a:r>
          </a:p>
          <a:p>
            <a:pPr lvl="1"/>
            <a:r>
              <a:rPr lang="en-US" sz="1600" dirty="0"/>
              <a:t>It contains all that application needs for working like</a:t>
            </a:r>
          </a:p>
          <a:p>
            <a:pPr lvl="2"/>
            <a:r>
              <a:rPr lang="en-US" sz="1200" dirty="0"/>
              <a:t>Database</a:t>
            </a:r>
          </a:p>
          <a:p>
            <a:pPr lvl="2"/>
            <a:r>
              <a:rPr lang="en-US" sz="1200" dirty="0"/>
              <a:t>Messaging</a:t>
            </a:r>
          </a:p>
          <a:p>
            <a:pPr lvl="2"/>
            <a:r>
              <a:rPr lang="en-US" sz="1200" dirty="0"/>
              <a:t>DTO</a:t>
            </a:r>
          </a:p>
          <a:p>
            <a:pPr lvl="1"/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D4D29-BFD3-43A0-BC71-847C6A721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67624"/>
            <a:ext cx="7122770" cy="165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9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9947-7512-42E5-8D81-432442F0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975" y="182431"/>
            <a:ext cx="3962399" cy="17303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Hexagon DDD Pattern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D3FFA8-6714-4676-BBF2-8A8A224D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275" y="1504950"/>
            <a:ext cx="4267200" cy="4429125"/>
          </a:xfrm>
        </p:spPr>
        <p:txBody>
          <a:bodyPr>
            <a:normAutofit/>
          </a:bodyPr>
          <a:lstStyle/>
          <a:p>
            <a:r>
              <a:rPr lang="en-US" sz="2000" dirty="0"/>
              <a:t>Application Layer</a:t>
            </a:r>
          </a:p>
          <a:p>
            <a:pPr lvl="1"/>
            <a:r>
              <a:rPr lang="en-US" sz="1600" dirty="0"/>
              <a:t>Through this layer the client interacts with the application</a:t>
            </a:r>
          </a:p>
          <a:p>
            <a:r>
              <a:rPr lang="en-US" sz="2000" dirty="0"/>
              <a:t>Domain Layer</a:t>
            </a:r>
          </a:p>
          <a:p>
            <a:pPr lvl="1"/>
            <a:r>
              <a:rPr lang="en-US" sz="1600" dirty="0"/>
              <a:t>Here we implement the business logic</a:t>
            </a:r>
          </a:p>
          <a:p>
            <a:pPr lvl="1"/>
            <a:r>
              <a:rPr lang="en-US" sz="1600" dirty="0"/>
              <a:t>It is isolated from Application layer and infrastructure layer</a:t>
            </a:r>
          </a:p>
          <a:p>
            <a:pPr lvl="1"/>
            <a:r>
              <a:rPr lang="en-US" sz="1600" dirty="0"/>
              <a:t>It contains API to communicate with Application and Infrastructure layer</a:t>
            </a:r>
          </a:p>
          <a:p>
            <a:r>
              <a:rPr lang="en-US" sz="2000" dirty="0"/>
              <a:t>Infrastructure Layer</a:t>
            </a:r>
          </a:p>
          <a:p>
            <a:pPr lvl="1"/>
            <a:r>
              <a:rPr lang="en-US" sz="1600" dirty="0"/>
              <a:t>It contains all that application needs for working like</a:t>
            </a:r>
          </a:p>
          <a:p>
            <a:pPr lvl="2"/>
            <a:r>
              <a:rPr lang="en-US" sz="1200" dirty="0"/>
              <a:t>Database</a:t>
            </a:r>
          </a:p>
          <a:p>
            <a:pPr lvl="2"/>
            <a:r>
              <a:rPr lang="en-US" sz="1200" dirty="0"/>
              <a:t>Messaging</a:t>
            </a:r>
          </a:p>
          <a:p>
            <a:pPr lvl="2"/>
            <a:r>
              <a:rPr lang="en-US" sz="1200" dirty="0"/>
              <a:t>DTO</a:t>
            </a:r>
          </a:p>
          <a:p>
            <a:pPr lvl="1"/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D4D29-BFD3-43A0-BC71-847C6A721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67624"/>
            <a:ext cx="7122770" cy="165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6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9947-7512-42E5-8D81-432442F0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976" y="182431"/>
            <a:ext cx="3143250" cy="107486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Customer Service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D3FFA8-6714-4676-BBF2-8A8A224D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8056" y="1162050"/>
            <a:ext cx="4323419" cy="4772025"/>
          </a:xfrm>
        </p:spPr>
        <p:txBody>
          <a:bodyPr>
            <a:normAutofit/>
          </a:bodyPr>
          <a:lstStyle/>
          <a:p>
            <a:r>
              <a:rPr lang="en-US" sz="2000" dirty="0"/>
              <a:t>Embodied functionalities</a:t>
            </a:r>
          </a:p>
          <a:p>
            <a:pPr lvl="1"/>
            <a:r>
              <a:rPr lang="en-US" sz="1600" dirty="0"/>
              <a:t>Add</a:t>
            </a:r>
          </a:p>
          <a:p>
            <a:pPr lvl="1"/>
            <a:r>
              <a:rPr lang="en-US" sz="1600" dirty="0"/>
              <a:t>Remove</a:t>
            </a:r>
          </a:p>
          <a:p>
            <a:pPr lvl="1"/>
            <a:r>
              <a:rPr lang="en-US" sz="1600" dirty="0"/>
              <a:t>View</a:t>
            </a:r>
          </a:p>
          <a:p>
            <a:pPr lvl="1"/>
            <a:r>
              <a:rPr lang="en-US" sz="1600" dirty="0"/>
              <a:t>List</a:t>
            </a:r>
          </a:p>
          <a:p>
            <a:pPr lvl="1"/>
            <a:r>
              <a:rPr lang="en-US" sz="1600" dirty="0"/>
              <a:t>Update</a:t>
            </a:r>
          </a:p>
          <a:p>
            <a:r>
              <a:rPr lang="en-US" sz="2000" dirty="0"/>
              <a:t>Domain object</a:t>
            </a:r>
          </a:p>
          <a:p>
            <a:pPr lvl="1"/>
            <a:r>
              <a:rPr lang="en-US" sz="1600" dirty="0"/>
              <a:t>Customer</a:t>
            </a:r>
          </a:p>
          <a:p>
            <a:r>
              <a:rPr lang="en-US" sz="2000" dirty="0"/>
              <a:t>Value Objects</a:t>
            </a:r>
          </a:p>
          <a:p>
            <a:pPr lvl="1"/>
            <a:r>
              <a:rPr lang="en-US" sz="1600" dirty="0"/>
              <a:t>Address</a:t>
            </a:r>
          </a:p>
          <a:p>
            <a:pPr lvl="1"/>
            <a:r>
              <a:rPr lang="en-US" sz="1600" dirty="0"/>
              <a:t>Contact</a:t>
            </a:r>
          </a:p>
          <a:p>
            <a:pPr lvl="1"/>
            <a:r>
              <a:rPr lang="en-US" sz="1600" dirty="0" err="1"/>
              <a:t>CreditCard</a:t>
            </a:r>
            <a:endParaRPr lang="en-US" sz="1600" dirty="0"/>
          </a:p>
          <a:p>
            <a:pPr lvl="1"/>
            <a:r>
              <a:rPr lang="en-US" sz="1600" dirty="0"/>
              <a:t>Login</a:t>
            </a:r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48BA78-90E9-4B26-AEB3-C306B6418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60" y="420836"/>
            <a:ext cx="7285896" cy="502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88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349</Words>
  <Application>Microsoft Office PowerPoint</Application>
  <PresentationFormat>Widescreen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Supervisor: Prof. Siamak Tavaki Course: Software Architecture  Maharshi International University Fairfield, Iowa, 52556 </vt:lpstr>
      <vt:lpstr>Project Summary</vt:lpstr>
      <vt:lpstr>Class Diagram</vt:lpstr>
      <vt:lpstr>Domain Diagram</vt:lpstr>
      <vt:lpstr>Component Diagram</vt:lpstr>
      <vt:lpstr>Service Architecture Design</vt:lpstr>
      <vt:lpstr>Hexagon DDD Pattern</vt:lpstr>
      <vt:lpstr>Hexagon DDD Pattern</vt:lpstr>
      <vt:lpstr>Customer Service</vt:lpstr>
      <vt:lpstr>Product Service</vt:lpstr>
      <vt:lpstr>Shopping Service</vt:lpstr>
      <vt:lpstr>Order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Supervisor: Prof. Siamak Tavaki Course: Software Architecture  Maharshi International University Fairfield, Iowa, 52556 </dc:title>
  <dc:creator>Anil Maharjan</dc:creator>
  <cp:lastModifiedBy>Anil Maharjan</cp:lastModifiedBy>
  <cp:revision>30</cp:revision>
  <dcterms:created xsi:type="dcterms:W3CDTF">2022-03-16T16:40:27Z</dcterms:created>
  <dcterms:modified xsi:type="dcterms:W3CDTF">2022-03-16T20:23:10Z</dcterms:modified>
</cp:coreProperties>
</file>