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66" r:id="rId4"/>
    <p:sldId id="261" r:id="rId5"/>
    <p:sldId id="287" r:id="rId6"/>
    <p:sldId id="286" r:id="rId7"/>
    <p:sldId id="275" r:id="rId8"/>
    <p:sldId id="276" r:id="rId9"/>
    <p:sldId id="267" r:id="rId10"/>
    <p:sldId id="268" r:id="rId11"/>
    <p:sldId id="294" r:id="rId12"/>
    <p:sldId id="274" r:id="rId13"/>
    <p:sldId id="289" r:id="rId14"/>
    <p:sldId id="269" r:id="rId15"/>
    <p:sldId id="303" r:id="rId16"/>
    <p:sldId id="282" r:id="rId17"/>
    <p:sldId id="295" r:id="rId18"/>
    <p:sldId id="270" r:id="rId19"/>
    <p:sldId id="272" r:id="rId20"/>
    <p:sldId id="273" r:id="rId21"/>
    <p:sldId id="290" r:id="rId22"/>
    <p:sldId id="291" r:id="rId23"/>
    <p:sldId id="293" r:id="rId24"/>
    <p:sldId id="296" r:id="rId25"/>
    <p:sldId id="292" r:id="rId26"/>
    <p:sldId id="298" r:id="rId27"/>
    <p:sldId id="285" r:id="rId28"/>
    <p:sldId id="299" r:id="rId29"/>
    <p:sldId id="300" r:id="rId30"/>
    <p:sldId id="280" r:id="rId31"/>
    <p:sldId id="304" r:id="rId32"/>
    <p:sldId id="297" r:id="rId33"/>
    <p:sldId id="302" r:id="rId34"/>
    <p:sldId id="278" r:id="rId35"/>
    <p:sldId id="277" r:id="rId36"/>
    <p:sldId id="28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urque, Blake J" initials="BBJ" lastIdx="3" clrIdx="0">
    <p:extLst>
      <p:ext uri="{19B8F6BF-5375-455C-9EA6-DF929625EA0E}">
        <p15:presenceInfo xmlns:p15="http://schemas.microsoft.com/office/powerpoint/2012/main" userId="S-1-5-21-1940666338-227100268-1349548132-2454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6666"/>
    <a:srgbClr val="A4C2F4"/>
    <a:srgbClr val="B6D7A8"/>
    <a:srgbClr val="F9C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172" autoAdjust="0"/>
    <p:restoredTop sz="92750" autoAdjust="0"/>
  </p:normalViewPr>
  <p:slideViewPr>
    <p:cSldViewPr snapToGrid="0">
      <p:cViewPr varScale="1">
        <p:scale>
          <a:sx n="83" d="100"/>
          <a:sy n="83" d="100"/>
        </p:scale>
        <p:origin x="108" y="558"/>
      </p:cViewPr>
      <p:guideLst>
        <p:guide orient="horz" pos="110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0-07T18:46:39.005" idx="1">
    <p:pos x="5872" y="1361"/>
    <p:text>Maybe show the flow for a new respoitory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0D1F5-87A9-4BB2-9A71-7F50368497D7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35D5F-9DC1-48C1-9A93-F2BBF6700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17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How</a:t>
            </a:r>
            <a:r>
              <a:rPr lang="en-US" baseline="0" dirty="0" smtClean="0"/>
              <a:t> many juniors, hands?</a:t>
            </a:r>
          </a:p>
          <a:p>
            <a:r>
              <a:rPr lang="en-US" baseline="0" dirty="0" smtClean="0"/>
              <a:t>How many seniors, hands?</a:t>
            </a:r>
          </a:p>
          <a:p>
            <a:r>
              <a:rPr lang="en-US" baseline="0" dirty="0" smtClean="0"/>
              <a:t>Not a Junior or Senior?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Who is on schedule with their Sr. </a:t>
            </a:r>
            <a:r>
              <a:rPr lang="en-US" baseline="0" dirty="0" err="1" smtClean="0"/>
              <a:t>Proj</a:t>
            </a:r>
            <a:r>
              <a:rPr lang="en-US" baseline="0" dirty="0" smtClean="0"/>
              <a:t>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Who has started writing code?</a:t>
            </a:r>
          </a:p>
          <a:p>
            <a:r>
              <a:rPr lang="en-US" baseline="0" dirty="0" smtClean="0"/>
              <a:t>Making schematics</a:t>
            </a:r>
          </a:p>
          <a:p>
            <a:r>
              <a:rPr lang="en-US" baseline="0" dirty="0" smtClean="0"/>
              <a:t>Designing PCB’s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How are you tracking and backing up your progress?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7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2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2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http://adaptivepatchwork.com/2012/03/01/mind-the-end-of-your-line/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01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http://adaptivepatchwork.com/2012/03/01/mind-the-end-of-your-line/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01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has a great article</a:t>
            </a:r>
            <a:r>
              <a:rPr lang="en-US" baseline="0" dirty="0" smtClean="0"/>
              <a:t> on generating your public / private key pair that changes based on your OS, its great!</a:t>
            </a:r>
          </a:p>
          <a:p>
            <a:endParaRPr lang="en-US" baseline="0" dirty="0" smtClean="0"/>
          </a:p>
          <a:p>
            <a:r>
              <a:rPr lang="en-US" dirty="0" smtClean="0"/>
              <a:t>http://stackoverflow.com/questions/5898940/how-works-public-key-cryptography-on-github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37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Call attention to “on branch master”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90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684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9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405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time make a </a:t>
            </a:r>
            <a:r>
              <a:rPr lang="en-US" dirty="0" err="1" smtClean="0"/>
              <a:t>mestake</a:t>
            </a:r>
            <a:endParaRPr lang="en-US" dirty="0" smtClean="0"/>
          </a:p>
          <a:p>
            <a:r>
              <a:rPr lang="en-US" dirty="0" smtClean="0"/>
              <a:t>We’ll revert it shortly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63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Who, by a show of hands, has folders like this on their computer?</a:t>
            </a:r>
          </a:p>
          <a:p>
            <a:endParaRPr lang="en-US" dirty="0" smtClean="0"/>
          </a:p>
          <a:p>
            <a:r>
              <a:rPr lang="en-US" dirty="0" smtClean="0"/>
              <a:t>Who</a:t>
            </a:r>
            <a:r>
              <a:rPr lang="en-US" baseline="0" dirty="0" smtClean="0"/>
              <a:t> is using </a:t>
            </a:r>
            <a:r>
              <a:rPr lang="en-US" baseline="0" dirty="0" err="1" smtClean="0"/>
              <a:t>dropbox</a:t>
            </a:r>
            <a:r>
              <a:rPr lang="en-US" baseline="0" dirty="0" smtClean="0"/>
              <a:t> and thinks they are versioned and backed up?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happens when two people edit the same file?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Who has made a change to their code or design and wished they had a backup?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324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75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16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 some ECE professors….</a:t>
            </a:r>
          </a:p>
          <a:p>
            <a:endParaRPr lang="en-US" dirty="0" smtClean="0"/>
          </a:p>
          <a:p>
            <a:r>
              <a:rPr lang="en-US" dirty="0" smtClean="0"/>
              <a:t>Can anyone complete the sentence?</a:t>
            </a:r>
          </a:p>
          <a:p>
            <a:endParaRPr lang="en-US" dirty="0" smtClean="0"/>
          </a:p>
          <a:p>
            <a:r>
              <a:rPr lang="en-US" dirty="0" smtClean="0"/>
              <a:t>Anyone read</a:t>
            </a:r>
            <a:r>
              <a:rPr lang="en-US" baseline="0" dirty="0" smtClean="0"/>
              <a:t> the Wikipedia page?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Git</a:t>
            </a:r>
            <a:r>
              <a:rPr lang="en-US" baseline="0" dirty="0" smtClean="0"/>
              <a:t> is first and foremost a collection of command-line tools that provide versioning, </a:t>
            </a:r>
            <a:r>
              <a:rPr lang="en-US" baseline="0" dirty="0" err="1" smtClean="0"/>
              <a:t>diffinf</a:t>
            </a:r>
            <a:r>
              <a:rPr lang="en-US" baseline="0" dirty="0" smtClean="0"/>
              <a:t>/</a:t>
            </a:r>
            <a:r>
              <a:rPr lang="en-US" baseline="0" dirty="0" err="1" smtClean="0"/>
              <a:t>comparision</a:t>
            </a:r>
            <a:r>
              <a:rPr lang="en-US" baseline="0" dirty="0" smtClean="0"/>
              <a:t>, collaboration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17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Well It</a:t>
            </a:r>
            <a:r>
              <a:rPr lang="en-US" baseline="0" dirty="0" smtClean="0"/>
              <a:t> turns out we have a tool called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that is really good at saving us from those pitfalls.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Git</a:t>
            </a:r>
            <a:r>
              <a:rPr lang="en-US" baseline="0" dirty="0" smtClean="0"/>
              <a:t> has awesome powers, it knows how to time travel, </a:t>
            </a:r>
            <a:r>
              <a:rPr lang="en-US" baseline="0" dirty="0" err="1" smtClean="0"/>
              <a:t>dropbox</a:t>
            </a:r>
            <a:r>
              <a:rPr lang="en-US" baseline="0" dirty="0" smtClean="0"/>
              <a:t>, undo…..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Git</a:t>
            </a:r>
            <a:r>
              <a:rPr lang="en-US" baseline="0" dirty="0" smtClean="0"/>
              <a:t> is very good at tracking text files, and just okay at tracking binary files. – Own Slide?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2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used</a:t>
            </a:r>
            <a:r>
              <a:rPr lang="en-US" baseline="0" dirty="0" smtClean="0"/>
              <a:t> to be this great </a:t>
            </a:r>
            <a:r>
              <a:rPr lang="en-US" baseline="0" dirty="0" err="1" smtClean="0"/>
              <a:t>webiste</a:t>
            </a:r>
            <a:r>
              <a:rPr lang="en-US" baseline="0" dirty="0" smtClean="0"/>
              <a:t> </a:t>
            </a:r>
            <a:r>
              <a:rPr lang="en-US" dirty="0" smtClean="0"/>
              <a:t>whygitisbetterthanx.com but the domain name expired and it hasn’t been republished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5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a number of “Areas” that </a:t>
            </a:r>
            <a:r>
              <a:rPr lang="en-US" dirty="0" err="1" smtClean="0"/>
              <a:t>git</a:t>
            </a:r>
            <a:r>
              <a:rPr lang="en-US" dirty="0" smtClean="0"/>
              <a:t> works with. </a:t>
            </a:r>
          </a:p>
          <a:p>
            <a:endParaRPr lang="en-US" dirty="0" smtClean="0"/>
          </a:p>
          <a:p>
            <a:r>
              <a:rPr lang="en-US" dirty="0" smtClean="0"/>
              <a:t>First</a:t>
            </a:r>
            <a:r>
              <a:rPr lang="en-US" baseline="0" dirty="0" smtClean="0"/>
              <a:t>: The working directory. This is the directory on your computer where your text editor interacts with your code files.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68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02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90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90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8D97-D35F-4FA6-9B95-54283A49CF2F}" type="datetime1">
              <a:rPr lang="en-US" smtClean="0"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0B51-4592-491D-AA33-A23D0CCF12BE}" type="datetime1">
              <a:rPr lang="en-US" smtClean="0"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EA0E-FDDC-4271-A7B5-863109D18CE3}" type="datetime1">
              <a:rPr lang="en-US" smtClean="0"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8626-3549-480E-B0FC-729DD14405A8}" type="datetime1">
              <a:rPr lang="en-US" smtClean="0"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AD27-1EDB-4880-923B-AC27D9D28BCF}" type="datetime1">
              <a:rPr lang="en-US" smtClean="0"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D882-98F0-4091-9720-109DBDEE8540}" type="datetime1">
              <a:rPr lang="en-US" smtClean="0"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CD86-D261-42B3-8CE1-21C866EAAD2E}" type="datetime1">
              <a:rPr lang="en-US" smtClean="0"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88BC-8D5E-4048-B2DE-A8E8CDC51830}" type="datetime1">
              <a:rPr lang="en-US" smtClean="0"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AC85-2813-4766-9210-DAAC7425DA8D}" type="datetime1">
              <a:rPr lang="en-US" smtClean="0"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B50F-6609-40B4-8BE0-5D1E538F50AF}" type="datetime1">
              <a:rPr lang="en-US" smtClean="0"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40F2-BA07-429E-A547-62083BF6D5C1}" type="datetime1">
              <a:rPr lang="en-US" smtClean="0"/>
              <a:t>10/13/2015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1735-595B-430A-A2FC-3CB4C197B46C}" type="datetime1">
              <a:rPr lang="en-US" smtClean="0"/>
              <a:t>10/13/2015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0BE5-8114-4CBC-94F1-666FDE031CA4}" type="datetime1">
              <a:rPr lang="en-US" smtClean="0"/>
              <a:t>10/13/2015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05BB-E65F-4863-B3BC-9DDAD4C9F063}" type="datetime1">
              <a:rPr lang="en-US" smtClean="0"/>
              <a:t>10/13/2015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9FFB-8503-451D-B269-1330C3D490C9}" type="datetime1">
              <a:rPr lang="en-US" smtClean="0"/>
              <a:t>10/13/2015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7C13-6D7C-4251-9688-CA233D311506}" type="datetime1">
              <a:rPr lang="en-US" smtClean="0"/>
              <a:t>10/13/2015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EDA62-CBE6-4DB1-A7DC-3E8171C7E0E9}" type="datetime1">
              <a:rPr lang="en-US" smtClean="0"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Segoe UI" pitchFamily="34" charset="0"/>
        <a:buChar char="$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blimetext.com/3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ckagecontrol.io/installation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your_email@whatever.co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articles/generating-ssh-key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git.io/vCIW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4009" y="2404534"/>
            <a:ext cx="5794746" cy="1646302"/>
          </a:xfrm>
        </p:spPr>
        <p:txBody>
          <a:bodyPr/>
          <a:lstStyle/>
          <a:p>
            <a:pPr algn="l"/>
            <a:r>
              <a:rPr lang="en-US" dirty="0"/>
              <a:t>Revision </a:t>
            </a:r>
            <a:r>
              <a:rPr lang="en-US" dirty="0" smtClean="0"/>
              <a:t>Control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4400" dirty="0"/>
              <a:t>with </a:t>
            </a:r>
            <a:r>
              <a:rPr lang="en-US" sz="4400" dirty="0" err="1"/>
              <a:t>git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4893733" cy="10968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Blake Bourque</a:t>
            </a:r>
          </a:p>
          <a:p>
            <a:r>
              <a:rPr lang="en-US" dirty="0" smtClean="0"/>
              <a:t>10/16/15</a:t>
            </a:r>
          </a:p>
          <a:p>
            <a:r>
              <a:rPr lang="en-US" dirty="0" smtClean="0"/>
              <a:t>3pm-6pm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8520" y="1720850"/>
            <a:ext cx="381000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96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10000"/>
              <a:buFont typeface="+mj-lt"/>
              <a:buAutoNum type="arabicPeriod"/>
            </a:pPr>
            <a:r>
              <a:rPr lang="en-US" dirty="0" smtClean="0"/>
              <a:t>Installing </a:t>
            </a:r>
            <a:r>
              <a:rPr lang="en-US" dirty="0" err="1" smtClean="0"/>
              <a:t>git</a:t>
            </a:r>
            <a:endParaRPr lang="en-US" dirty="0" smtClean="0"/>
          </a:p>
          <a:p>
            <a:pPr>
              <a:buSzPct val="110000"/>
              <a:buFont typeface="+mj-lt"/>
              <a:buAutoNum type="arabicPeriod"/>
            </a:pPr>
            <a:r>
              <a:rPr lang="en-US" dirty="0"/>
              <a:t>I</a:t>
            </a:r>
            <a:r>
              <a:rPr lang="en-US" dirty="0" smtClean="0"/>
              <a:t>nstalling </a:t>
            </a:r>
            <a:r>
              <a:rPr lang="en-US" dirty="0" err="1" smtClean="0"/>
              <a:t>gcc</a:t>
            </a:r>
            <a:endParaRPr lang="en-US" dirty="0" smtClean="0"/>
          </a:p>
          <a:p>
            <a:pPr>
              <a:buSzPct val="110000"/>
              <a:buFont typeface="+mj-lt"/>
              <a:buAutoNum type="arabicPeriod"/>
            </a:pPr>
            <a:r>
              <a:rPr lang="en-US" dirty="0"/>
              <a:t>I</a:t>
            </a:r>
            <a:r>
              <a:rPr lang="en-US" dirty="0" smtClean="0"/>
              <a:t>nstalling an editor</a:t>
            </a:r>
          </a:p>
          <a:p>
            <a:pPr>
              <a:buSzPct val="110000"/>
              <a:buFont typeface="+mj-lt"/>
              <a:buAutoNum type="arabicPeriod"/>
            </a:pPr>
            <a:r>
              <a:rPr lang="en-US" dirty="0"/>
              <a:t>C</a:t>
            </a:r>
            <a:r>
              <a:rPr lang="en-US" dirty="0" smtClean="0"/>
              <a:t>onfiguring </a:t>
            </a:r>
            <a:r>
              <a:rPr lang="en-US" dirty="0" err="1" smtClean="0"/>
              <a:t>git</a:t>
            </a:r>
            <a:endParaRPr lang="en-US" dirty="0" smtClean="0"/>
          </a:p>
          <a:p>
            <a:pPr>
              <a:buSzPct val="110000"/>
              <a:buFont typeface="+mj-lt"/>
              <a:buAutoNum type="arabicPeriod"/>
            </a:pPr>
            <a:r>
              <a:rPr lang="en-US" dirty="0" smtClean="0"/>
              <a:t>Configuring vim</a:t>
            </a:r>
          </a:p>
          <a:p>
            <a:pPr>
              <a:buSzPct val="110000"/>
              <a:buFont typeface="+mj-lt"/>
              <a:buAutoNum type="arabicPeriod"/>
            </a:pPr>
            <a:r>
              <a:rPr lang="en-US" dirty="0"/>
              <a:t>Configuring Line </a:t>
            </a:r>
            <a:r>
              <a:rPr lang="en-US" dirty="0" smtClean="0"/>
              <a:t>Endings </a:t>
            </a:r>
          </a:p>
          <a:p>
            <a:pPr>
              <a:buSzPct val="110000"/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</a:p>
          <a:p>
            <a:pPr>
              <a:buSzPct val="110000"/>
              <a:buFont typeface="+mj-lt"/>
              <a:buAutoNum type="arabicPeriod"/>
            </a:pPr>
            <a:r>
              <a:rPr lang="en-US" dirty="0"/>
              <a:t>Forge your new identity</a:t>
            </a: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1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98388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does not have </a:t>
            </a:r>
            <a:r>
              <a:rPr lang="en-US" dirty="0" err="1" smtClean="0"/>
              <a:t>git</a:t>
            </a:r>
            <a:r>
              <a:rPr lang="en-US" dirty="0" smtClean="0"/>
              <a:t> installed? Raise your hand in shame!</a:t>
            </a:r>
          </a:p>
          <a:p>
            <a:pPr lvl="1"/>
            <a:r>
              <a:rPr lang="en-US" dirty="0" smtClean="0"/>
              <a:t>Linux</a:t>
            </a:r>
            <a:endParaRPr lang="en-US" dirty="0"/>
          </a:p>
          <a:p>
            <a:pPr lvl="2">
              <a:buFont typeface="Segoe UI" pitchFamily="34" charset="0"/>
              <a:buChar char="$"/>
            </a:pPr>
            <a:r>
              <a:rPr lang="en-US" dirty="0" smtClean="0"/>
              <a:t>apt-get </a:t>
            </a:r>
            <a:r>
              <a:rPr lang="en-US" dirty="0"/>
              <a:t>install </a:t>
            </a:r>
            <a:r>
              <a:rPr lang="en-US" dirty="0" err="1"/>
              <a:t>git</a:t>
            </a:r>
            <a:r>
              <a:rPr lang="en-US" dirty="0"/>
              <a:t> -y</a:t>
            </a:r>
          </a:p>
          <a:p>
            <a:pPr lvl="2">
              <a:buFont typeface="Segoe UI" pitchFamily="34" charset="0"/>
              <a:buChar char="$"/>
            </a:pPr>
            <a:r>
              <a:rPr lang="en-US" dirty="0" smtClean="0"/>
              <a:t>yum </a:t>
            </a:r>
            <a:r>
              <a:rPr lang="en-US" dirty="0"/>
              <a:t>install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/>
              <a:t>Mac </a:t>
            </a:r>
            <a:r>
              <a:rPr lang="en-US" dirty="0" smtClean="0"/>
              <a:t>OSX (use homebrew)</a:t>
            </a:r>
            <a:endParaRPr lang="en-US" dirty="0"/>
          </a:p>
          <a:p>
            <a:pPr lvl="2">
              <a:buFont typeface="Segoe UI" pitchFamily="34" charset="0"/>
              <a:buChar char="$"/>
            </a:pPr>
            <a:r>
              <a:rPr lang="en-US" dirty="0" smtClean="0"/>
              <a:t>brew </a:t>
            </a:r>
            <a:r>
              <a:rPr lang="en-US" dirty="0"/>
              <a:t>install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 smtClean="0"/>
              <a:t>Windows</a:t>
            </a:r>
            <a:r>
              <a:rPr lang="en-US" dirty="0"/>
              <a:t> </a:t>
            </a:r>
            <a:r>
              <a:rPr lang="en-US" dirty="0" smtClean="0"/>
              <a:t>(use Cygwin)</a:t>
            </a:r>
          </a:p>
          <a:p>
            <a:pPr lvl="2"/>
            <a:r>
              <a:rPr lang="en-US" dirty="0"/>
              <a:t>http://learnstemlabs.com/articles/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1.1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53709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gcc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how else would you compile your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does not have </a:t>
            </a:r>
            <a:r>
              <a:rPr lang="en-US" dirty="0" err="1" smtClean="0"/>
              <a:t>git</a:t>
            </a:r>
            <a:r>
              <a:rPr lang="en-US" dirty="0" smtClean="0"/>
              <a:t> installed? Raise your hand in shame!</a:t>
            </a:r>
          </a:p>
          <a:p>
            <a:pPr lvl="1"/>
            <a:r>
              <a:rPr lang="en-US" dirty="0" smtClean="0"/>
              <a:t>Linux</a:t>
            </a:r>
            <a:endParaRPr lang="en-US" dirty="0"/>
          </a:p>
          <a:p>
            <a:pPr lvl="2">
              <a:buFont typeface="Segoe UI" pitchFamily="34" charset="0"/>
              <a:buChar char="$"/>
            </a:pPr>
            <a:r>
              <a:rPr lang="en-US" dirty="0" smtClean="0"/>
              <a:t>apt-get </a:t>
            </a:r>
            <a:r>
              <a:rPr lang="en-US" dirty="0"/>
              <a:t>install </a:t>
            </a:r>
            <a:r>
              <a:rPr lang="en-US" dirty="0" err="1" smtClean="0"/>
              <a:t>gcc</a:t>
            </a:r>
            <a:r>
              <a:rPr lang="en-US" dirty="0" smtClean="0"/>
              <a:t> -y</a:t>
            </a:r>
            <a:endParaRPr lang="en-US" dirty="0"/>
          </a:p>
          <a:p>
            <a:pPr lvl="2">
              <a:buFont typeface="Segoe UI" pitchFamily="34" charset="0"/>
              <a:buChar char="$"/>
            </a:pPr>
            <a:r>
              <a:rPr lang="en-US" dirty="0" smtClean="0"/>
              <a:t>yum </a:t>
            </a:r>
            <a:r>
              <a:rPr lang="en-US" dirty="0"/>
              <a:t>install </a:t>
            </a:r>
            <a:r>
              <a:rPr lang="en-US" dirty="0" err="1" smtClean="0"/>
              <a:t>gcc</a:t>
            </a:r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/>
              <a:t>Mac </a:t>
            </a:r>
            <a:r>
              <a:rPr lang="en-US" dirty="0" smtClean="0"/>
              <a:t>OSX (already installed)</a:t>
            </a:r>
            <a:endParaRPr lang="en-US" dirty="0"/>
          </a:p>
          <a:p>
            <a:pPr lvl="2">
              <a:buFont typeface="Segoe UI" pitchFamily="34" charset="0"/>
              <a:buChar char="$"/>
            </a:pPr>
            <a:r>
              <a:rPr lang="en-US" dirty="0" err="1" smtClean="0"/>
              <a:t>gcc</a:t>
            </a: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 smtClean="0"/>
              <a:t>Windows</a:t>
            </a:r>
            <a:r>
              <a:rPr lang="en-US" dirty="0"/>
              <a:t> </a:t>
            </a:r>
            <a:r>
              <a:rPr lang="en-US" dirty="0" smtClean="0"/>
              <a:t>(use Cygwin)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1.2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71202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Sublime Text 3</a:t>
            </a:r>
            <a:br>
              <a:rPr lang="en-US" dirty="0" smtClean="0"/>
            </a:br>
            <a:r>
              <a:rPr lang="en-US" sz="2400" dirty="0" smtClean="0"/>
              <a:t>or some other less new-age editor ... vim anyone?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www.sublimetext.com/3</a:t>
            </a:r>
            <a:endParaRPr lang="en-US" dirty="0" smtClean="0"/>
          </a:p>
          <a:p>
            <a:r>
              <a:rPr lang="en-US" dirty="0" smtClean="0"/>
              <a:t>You need package control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packagecontrol.io/installation</a:t>
            </a:r>
            <a:endParaRPr lang="en-US" dirty="0"/>
          </a:p>
          <a:p>
            <a:r>
              <a:rPr lang="en-US" dirty="0" smtClean="0"/>
              <a:t>Highly Recommended Packages</a:t>
            </a:r>
          </a:p>
          <a:p>
            <a:pPr lvl="1"/>
            <a:r>
              <a:rPr lang="en-US" dirty="0" err="1" smtClean="0"/>
              <a:t>SideBarEnchancements</a:t>
            </a:r>
            <a:endParaRPr lang="en-US" dirty="0" smtClean="0"/>
          </a:p>
          <a:p>
            <a:pPr lvl="1"/>
            <a:r>
              <a:rPr lang="en-US" dirty="0" err="1" smtClean="0"/>
              <a:t>MarkdownEditing</a:t>
            </a:r>
            <a:endParaRPr lang="en-US" dirty="0"/>
          </a:p>
          <a:p>
            <a:r>
              <a:rPr lang="en-US" dirty="0" smtClean="0"/>
              <a:t>Installing a package</a:t>
            </a:r>
          </a:p>
          <a:p>
            <a:pPr lvl="1"/>
            <a:r>
              <a:rPr lang="en-US" dirty="0" smtClean="0"/>
              <a:t>Ctrl + </a:t>
            </a:r>
            <a:r>
              <a:rPr lang="en-US" dirty="0" err="1" smtClean="0"/>
              <a:t>Shft</a:t>
            </a:r>
            <a:r>
              <a:rPr lang="en-US" dirty="0" smtClean="0"/>
              <a:t> + P or </a:t>
            </a:r>
            <a:r>
              <a:rPr lang="en-US" dirty="0" err="1" smtClean="0"/>
              <a:t>Cmd</a:t>
            </a:r>
            <a:r>
              <a:rPr lang="en-US" dirty="0" smtClean="0"/>
              <a:t> + Shift + P</a:t>
            </a:r>
          </a:p>
          <a:p>
            <a:pPr lvl="1"/>
            <a:r>
              <a:rPr lang="en-US" dirty="0" smtClean="0"/>
              <a:t>Type: “PCIP” for Package Control Install Package</a:t>
            </a:r>
          </a:p>
          <a:p>
            <a:pPr lvl="1"/>
            <a:r>
              <a:rPr lang="en-US" dirty="0" smtClean="0"/>
              <a:t>&lt;package name&gt;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1.3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43034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Configuration</a:t>
            </a:r>
            <a:br>
              <a:rPr lang="en-US" dirty="0" smtClean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 </a:t>
            </a:r>
            <a:r>
              <a:rPr lang="en-US" dirty="0" err="1"/>
              <a:t>git</a:t>
            </a:r>
            <a:r>
              <a:rPr lang="en-US" dirty="0"/>
              <a:t> who you are</a:t>
            </a:r>
          </a:p>
          <a:p>
            <a:pPr lvl="1">
              <a:buFont typeface="Segoe UI" pitchFamily="34" charset="0"/>
              <a:buChar char="$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/>
              <a:t>config</a:t>
            </a:r>
            <a:r>
              <a:rPr lang="en-US" dirty="0"/>
              <a:t> --global user.name "Your Name"</a:t>
            </a:r>
          </a:p>
          <a:p>
            <a:pPr lvl="1">
              <a:buFont typeface="Segoe UI" pitchFamily="34" charset="0"/>
              <a:buChar char="$"/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your_email@whatever.com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Tell </a:t>
            </a:r>
            <a:r>
              <a:rPr lang="en-US" dirty="0" err="1" smtClean="0"/>
              <a:t>git</a:t>
            </a:r>
            <a:r>
              <a:rPr lang="en-US" dirty="0" smtClean="0"/>
              <a:t> what editor you want to use for commit messages</a:t>
            </a:r>
          </a:p>
          <a:p>
            <a:pPr lvl="1">
              <a:buFont typeface="Segoe UI" pitchFamily="34" charset="0"/>
              <a:buChar char="$"/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–global </a:t>
            </a:r>
            <a:r>
              <a:rPr lang="en-US" dirty="0" err="1"/>
              <a:t>core.editor</a:t>
            </a:r>
            <a:r>
              <a:rPr lang="en-US" dirty="0"/>
              <a:t> </a:t>
            </a:r>
            <a:r>
              <a:rPr lang="en-US" dirty="0" smtClean="0"/>
              <a:t>vim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Tell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that you would like to see pretty colors</a:t>
            </a:r>
            <a:endParaRPr lang="en-US" dirty="0"/>
          </a:p>
          <a:p>
            <a:pPr lvl="1">
              <a:buFont typeface="Segoe UI" pitchFamily="34" charset="0"/>
              <a:buChar char="$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err="1"/>
              <a:t>color.ui</a:t>
            </a:r>
            <a:r>
              <a:rPr lang="en-US" dirty="0"/>
              <a:t> auto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1.4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31332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vim Configuration</a:t>
            </a:r>
            <a:br>
              <a:rPr lang="en-US" dirty="0" smtClean="0"/>
            </a:b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1.5</a:t>
            </a:r>
            <a:endParaRPr lang="en-US" sz="6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273442"/>
            <a:ext cx="7010399" cy="5537355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459223" y="1504950"/>
            <a:ext cx="3276601" cy="554962"/>
          </a:xfrm>
        </p:spPr>
        <p:txBody>
          <a:bodyPr/>
          <a:lstStyle/>
          <a:p>
            <a:r>
              <a:rPr lang="en-US" dirty="0"/>
              <a:t>http://git.io/vCIBR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40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 Ending Preferences</a:t>
            </a:r>
            <a:br>
              <a:rPr lang="en-US" dirty="0" smtClean="0"/>
            </a:br>
            <a:r>
              <a:rPr lang="en-US" sz="2400" dirty="0" smtClean="0"/>
              <a:t>why can’t we all just agree and be friends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Unix/Mac users: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core.autocrlf</a:t>
            </a:r>
            <a:r>
              <a:rPr lang="en-US" dirty="0"/>
              <a:t> input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core.safecrlf</a:t>
            </a:r>
            <a:r>
              <a:rPr lang="en-US" dirty="0"/>
              <a:t> </a:t>
            </a:r>
            <a:r>
              <a:rPr lang="en-US" dirty="0" smtClean="0"/>
              <a:t>true</a:t>
            </a:r>
          </a:p>
          <a:p>
            <a:pPr lvl="1"/>
            <a:endParaRPr lang="en-US" dirty="0"/>
          </a:p>
          <a:p>
            <a:r>
              <a:rPr lang="en-US" dirty="0"/>
              <a:t>And for Windows users: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core.autocrlf</a:t>
            </a:r>
            <a:r>
              <a:rPr lang="en-US" dirty="0"/>
              <a:t> true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core.safecrlf</a:t>
            </a:r>
            <a:r>
              <a:rPr lang="en-US" dirty="0"/>
              <a:t> </a:t>
            </a:r>
            <a:r>
              <a:rPr lang="en-US" dirty="0" smtClean="0"/>
              <a:t>true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1.6</a:t>
            </a:r>
            <a:endParaRPr lang="en-US" sz="6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079" y="1942592"/>
            <a:ext cx="66040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7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/>
              <a:t>account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/>
              <a:t>o</a:t>
            </a:r>
            <a:r>
              <a:rPr lang="en-US" sz="2400" dirty="0" smtClean="0"/>
              <a:t>r </a:t>
            </a:r>
            <a:r>
              <a:rPr lang="en-US" sz="2400" dirty="0" err="1" smtClean="0"/>
              <a:t>bitbucket</a:t>
            </a:r>
            <a:r>
              <a:rPr lang="en-US" sz="2400" dirty="0" smtClean="0"/>
              <a:t> or </a:t>
            </a:r>
            <a:r>
              <a:rPr lang="en-US" sz="2400" dirty="0" err="1" smtClean="0"/>
              <a:t>gitlab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 to </a:t>
            </a:r>
            <a:r>
              <a:rPr lang="en-US" dirty="0" smtClean="0"/>
              <a:t>github.com </a:t>
            </a:r>
            <a:r>
              <a:rPr lang="en-US" dirty="0"/>
              <a:t>/ </a:t>
            </a:r>
            <a:r>
              <a:rPr lang="en-US" dirty="0" smtClean="0"/>
              <a:t>bitbucket.com </a:t>
            </a:r>
            <a:r>
              <a:rPr lang="en-US" dirty="0"/>
              <a:t>/ other </a:t>
            </a:r>
          </a:p>
          <a:p>
            <a:r>
              <a:rPr lang="en-US" dirty="0"/>
              <a:t>Create account</a:t>
            </a:r>
          </a:p>
          <a:p>
            <a:r>
              <a:rPr lang="en-US" dirty="0"/>
              <a:t>Profit!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1.7</a:t>
            </a:r>
            <a:endParaRPr lang="en-US" sz="6000" dirty="0"/>
          </a:p>
        </p:txBody>
      </p:sp>
      <p:pic>
        <p:nvPicPr>
          <p:cNvPr id="12290" name="Picture 2" descr="Z:\home\techplex\Desktop\GitHu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0" y="1943100"/>
            <a:ext cx="50800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65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Forge your new identity</a:t>
            </a:r>
            <a:br>
              <a:rPr lang="en-US" dirty="0" smtClean="0"/>
            </a:br>
            <a:r>
              <a:rPr lang="en-US" sz="2400" dirty="0" err="1" smtClean="0"/>
              <a:t>ssh</a:t>
            </a:r>
            <a:r>
              <a:rPr lang="en-US" sz="2400" dirty="0" smtClean="0"/>
              <a:t> key identity that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3"/>
              </a:rPr>
              <a:t>https://help.github.com/articles/generating-ssh-keys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ssh</a:t>
            </a:r>
            <a:endParaRPr lang="en-US" dirty="0" smtClean="0"/>
          </a:p>
          <a:p>
            <a:r>
              <a:rPr lang="en-US" dirty="0" smtClean="0"/>
              <a:t>Make sure to add your public key to your account</a:t>
            </a:r>
          </a:p>
          <a:p>
            <a:endParaRPr lang="en-US" dirty="0"/>
          </a:p>
          <a:p>
            <a:r>
              <a:rPr lang="en-US" dirty="0" smtClean="0"/>
              <a:t>Understanding public key cryptography</a:t>
            </a:r>
          </a:p>
          <a:p>
            <a:pPr lvl="1"/>
            <a:r>
              <a:rPr lang="en-US" dirty="0" smtClean="0"/>
              <a:t>Public / Private key pair</a:t>
            </a:r>
          </a:p>
          <a:p>
            <a:pPr lvl="1"/>
            <a:r>
              <a:rPr lang="en-US" dirty="0" smtClean="0"/>
              <a:t>The public key decrypts that encrypted by the private key</a:t>
            </a:r>
          </a:p>
          <a:p>
            <a:pPr lvl="1"/>
            <a:r>
              <a:rPr lang="en-US" dirty="0" smtClean="0"/>
              <a:t>The private key decrypts that encrypted by the public key</a:t>
            </a:r>
          </a:p>
          <a:p>
            <a:pPr lvl="1"/>
            <a:r>
              <a:rPr lang="en-US" dirty="0" smtClean="0"/>
              <a:t>Everyone can encrypt with the public key, only the private key holder can decrypt</a:t>
            </a:r>
          </a:p>
          <a:p>
            <a:pPr lvl="1"/>
            <a:r>
              <a:rPr lang="en-US" dirty="0" smtClean="0"/>
              <a:t>That encrypted with the private key can be decrypted with the public key, since the private key is private, the </a:t>
            </a:r>
            <a:r>
              <a:rPr lang="en-US" dirty="0" err="1" smtClean="0"/>
              <a:t>decryptor</a:t>
            </a:r>
            <a:r>
              <a:rPr lang="en-US" dirty="0" smtClean="0"/>
              <a:t> can verify the payload is from a known </a:t>
            </a:r>
            <a:r>
              <a:rPr lang="en-US" dirty="0" err="1" smtClean="0"/>
              <a:t>encryptor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1.8</a:t>
            </a:r>
            <a:endParaRPr lang="en-US" sz="6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542" y="1930400"/>
            <a:ext cx="2938919" cy="296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2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 descr="Z:\home\techplex\Desktop\flux-capaci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1039"/>
            <a:ext cx="5461592" cy="612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E06666"/>
                </a:solidFill>
              </a:rPr>
              <a:t>Module 2: </a:t>
            </a:r>
            <a:br>
              <a:rPr lang="en-US" dirty="0" smtClean="0">
                <a:solidFill>
                  <a:srgbClr val="E06666"/>
                </a:solidFill>
              </a:rPr>
            </a:br>
            <a:r>
              <a:rPr lang="en-US" dirty="0" smtClean="0">
                <a:solidFill>
                  <a:srgbClr val="E06666"/>
                </a:solidFill>
              </a:rPr>
              <a:t>Time Travel</a:t>
            </a:r>
            <a:endParaRPr lang="en-US" dirty="0">
              <a:solidFill>
                <a:srgbClr val="E0666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b</a:t>
            </a:r>
            <a:r>
              <a:rPr lang="en-US" dirty="0" smtClean="0"/>
              <a:t>ackup, restore and view code versions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9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“Save As…” Method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930400"/>
            <a:ext cx="4847619" cy="1514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3701864"/>
            <a:ext cx="5219048" cy="1828571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087533" y="1803399"/>
            <a:ext cx="3428999" cy="3894667"/>
            <a:chOff x="6087533" y="1803399"/>
            <a:chExt cx="3428999" cy="3894667"/>
          </a:xfrm>
        </p:grpSpPr>
        <p:sp>
          <p:nvSpPr>
            <p:cNvPr id="7" name="Left Arrow 6"/>
            <p:cNvSpPr/>
            <p:nvPr/>
          </p:nvSpPr>
          <p:spPr>
            <a:xfrm>
              <a:off x="6739465" y="2772832"/>
              <a:ext cx="2777067" cy="19558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This is a problem!</a:t>
              </a:r>
              <a:endParaRPr lang="en-US" dirty="0"/>
            </a:p>
          </p:txBody>
        </p:sp>
        <p:sp>
          <p:nvSpPr>
            <p:cNvPr id="8" name="Right Brace 7"/>
            <p:cNvSpPr/>
            <p:nvPr/>
          </p:nvSpPr>
          <p:spPr>
            <a:xfrm>
              <a:off x="6087533" y="1803399"/>
              <a:ext cx="550334" cy="389466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1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839034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Creating History</a:t>
            </a:r>
            <a:br>
              <a:rPr lang="en-US" dirty="0" smtClean="0"/>
            </a:br>
            <a:r>
              <a:rPr lang="en-US" sz="2400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2297"/>
            <a:ext cx="8596668" cy="47867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Creating a working </a:t>
            </a:r>
            <a:r>
              <a:rPr lang="en-US" dirty="0"/>
              <a:t>directory </a:t>
            </a:r>
            <a:r>
              <a:rPr lang="en-US" dirty="0" smtClean="0"/>
              <a:t>...........	( $ </a:t>
            </a:r>
            <a:r>
              <a:rPr lang="en-US" dirty="0" err="1" smtClean="0"/>
              <a:t>mkdir</a:t>
            </a:r>
            <a:r>
              <a:rPr lang="en-US" dirty="0" smtClean="0"/>
              <a:t> files )</a:t>
            </a:r>
          </a:p>
          <a:p>
            <a:r>
              <a:rPr lang="en-US" dirty="0" smtClean="0"/>
              <a:t>Initializing the </a:t>
            </a:r>
            <a:r>
              <a:rPr lang="en-US" dirty="0"/>
              <a:t>repository  </a:t>
            </a:r>
            <a:r>
              <a:rPr lang="en-US" dirty="0" smtClean="0"/>
              <a:t>..............	( $ cd files 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)</a:t>
            </a:r>
          </a:p>
          <a:p>
            <a:r>
              <a:rPr lang="en-US" dirty="0" smtClean="0"/>
              <a:t>Checking </a:t>
            </a:r>
            <a:r>
              <a:rPr lang="en-US" dirty="0"/>
              <a:t>the status</a:t>
            </a:r>
            <a:r>
              <a:rPr lang="en-US" dirty="0" smtClean="0"/>
              <a:t>!</a:t>
            </a:r>
            <a:r>
              <a:rPr lang="en-US" dirty="0"/>
              <a:t> </a:t>
            </a:r>
            <a:r>
              <a:rPr lang="en-US" dirty="0" smtClean="0"/>
              <a:t>.....................</a:t>
            </a:r>
            <a:r>
              <a:rPr lang="en-US" dirty="0"/>
              <a:t>	</a:t>
            </a:r>
            <a:r>
              <a:rPr lang="en-US" dirty="0" smtClean="0"/>
              <a:t>( $ </a:t>
            </a:r>
            <a:r>
              <a:rPr lang="en-US" dirty="0" err="1" smtClean="0"/>
              <a:t>git</a:t>
            </a:r>
            <a:r>
              <a:rPr lang="en-US" dirty="0" smtClean="0"/>
              <a:t> status )</a:t>
            </a:r>
          </a:p>
          <a:p>
            <a:r>
              <a:rPr lang="en-US" dirty="0" smtClean="0"/>
              <a:t>Create a readme</a:t>
            </a:r>
          </a:p>
          <a:p>
            <a:r>
              <a:rPr lang="en-US" dirty="0" smtClean="0"/>
              <a:t>Adding to the staging </a:t>
            </a:r>
            <a:r>
              <a:rPr lang="en-US" dirty="0"/>
              <a:t>area </a:t>
            </a:r>
            <a:r>
              <a:rPr lang="en-US" dirty="0" smtClean="0"/>
              <a:t>..............	( $ </a:t>
            </a:r>
            <a:r>
              <a:rPr lang="en-US" dirty="0" err="1" smtClean="0"/>
              <a:t>git</a:t>
            </a:r>
            <a:r>
              <a:rPr lang="en-US" dirty="0" smtClean="0"/>
              <a:t> add . )</a:t>
            </a:r>
          </a:p>
          <a:p>
            <a:r>
              <a:rPr lang="en-US" dirty="0"/>
              <a:t>Committing staged </a:t>
            </a:r>
            <a:r>
              <a:rPr lang="en-US" dirty="0" smtClean="0"/>
              <a:t>changes ............	( $ </a:t>
            </a:r>
            <a:r>
              <a:rPr lang="en-US" dirty="0" err="1" smtClean="0"/>
              <a:t>git</a:t>
            </a:r>
            <a:r>
              <a:rPr lang="en-US" dirty="0" smtClean="0"/>
              <a:t> commit )</a:t>
            </a:r>
          </a:p>
          <a:p>
            <a:r>
              <a:rPr lang="en-US" dirty="0" smtClean="0"/>
              <a:t>Starting to Program</a:t>
            </a:r>
          </a:p>
          <a:p>
            <a:r>
              <a:rPr lang="en-US" dirty="0" smtClean="0"/>
              <a:t>Ignoring (compiled) files ................	( $ vim .</a:t>
            </a:r>
            <a:r>
              <a:rPr lang="en-US" dirty="0" err="1" smtClean="0"/>
              <a:t>gitignore</a:t>
            </a:r>
            <a:r>
              <a:rPr lang="en-US" dirty="0" smtClean="0"/>
              <a:t> )</a:t>
            </a:r>
          </a:p>
          <a:p>
            <a:r>
              <a:rPr lang="en-US" dirty="0"/>
              <a:t>Checking the status! </a:t>
            </a:r>
            <a:r>
              <a:rPr lang="en-US" dirty="0" smtClean="0"/>
              <a:t>.....................</a:t>
            </a:r>
            <a:r>
              <a:rPr lang="en-US" dirty="0"/>
              <a:t>	( $ </a:t>
            </a:r>
            <a:r>
              <a:rPr lang="en-US" dirty="0" err="1"/>
              <a:t>git</a:t>
            </a:r>
            <a:r>
              <a:rPr lang="en-US" dirty="0"/>
              <a:t> status 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Making more changes</a:t>
            </a:r>
          </a:p>
          <a:p>
            <a:r>
              <a:rPr lang="en-US" dirty="0" smtClean="0"/>
              <a:t>Stage &amp; </a:t>
            </a:r>
            <a:r>
              <a:rPr lang="en-US" dirty="0"/>
              <a:t>Commit </a:t>
            </a:r>
            <a:r>
              <a:rPr lang="en-US" dirty="0" smtClean="0"/>
              <a:t>..........................	( $ </a:t>
            </a:r>
            <a:r>
              <a:rPr lang="en-US" dirty="0" err="1"/>
              <a:t>git</a:t>
            </a:r>
            <a:r>
              <a:rPr lang="en-US" dirty="0"/>
              <a:t> add . $</a:t>
            </a:r>
            <a:r>
              <a:rPr lang="en-US" dirty="0" smtClean="0"/>
              <a:t> </a:t>
            </a:r>
            <a:r>
              <a:rPr lang="en-US" dirty="0" err="1"/>
              <a:t>git</a:t>
            </a:r>
            <a:r>
              <a:rPr lang="en-US" dirty="0"/>
              <a:t> commit )</a:t>
            </a:r>
            <a:endParaRPr lang="en-US" dirty="0" smtClean="0"/>
          </a:p>
          <a:p>
            <a:r>
              <a:rPr lang="en-US" dirty="0" smtClean="0"/>
              <a:t>Partial stage &amp; globing ..................	( $ </a:t>
            </a:r>
            <a:r>
              <a:rPr lang="en-US" dirty="0" err="1" smtClean="0"/>
              <a:t>git</a:t>
            </a:r>
            <a:r>
              <a:rPr lang="en-US" dirty="0" smtClean="0"/>
              <a:t> add -p . )</a:t>
            </a:r>
          </a:p>
          <a:p>
            <a:r>
              <a:rPr lang="en-US" dirty="0" smtClean="0"/>
              <a:t>Reverting History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2</a:t>
            </a:r>
            <a:endParaRPr lang="en-US" sz="6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4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839034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Creating History</a:t>
            </a:r>
            <a:br>
              <a:rPr lang="en-US" dirty="0" smtClean="0"/>
            </a:br>
            <a:r>
              <a:rPr lang="en-US" sz="2400" dirty="0" smtClean="0"/>
              <a:t>Starting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6535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Creating a working directory ........	( $ </a:t>
            </a:r>
            <a:r>
              <a:rPr lang="en-US" dirty="0" err="1" smtClean="0"/>
              <a:t>mkdir</a:t>
            </a:r>
            <a:r>
              <a:rPr lang="en-US" dirty="0" smtClean="0"/>
              <a:t> files )</a:t>
            </a:r>
          </a:p>
          <a:p>
            <a:r>
              <a:rPr lang="en-US" dirty="0" smtClean="0"/>
              <a:t>Initializing </a:t>
            </a:r>
            <a:r>
              <a:rPr lang="en-US" dirty="0"/>
              <a:t>the repository  ...........	</a:t>
            </a:r>
            <a:r>
              <a:rPr lang="en-US" dirty="0" smtClean="0"/>
              <a:t>( $ cd files 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)</a:t>
            </a:r>
          </a:p>
          <a:p>
            <a:r>
              <a:rPr lang="en-US" dirty="0" smtClean="0"/>
              <a:t>Checking </a:t>
            </a:r>
            <a:r>
              <a:rPr lang="en-US" dirty="0"/>
              <a:t>the status</a:t>
            </a:r>
            <a:r>
              <a:rPr lang="en-US" dirty="0" smtClean="0"/>
              <a:t>! ..................	( $ </a:t>
            </a:r>
            <a:r>
              <a:rPr lang="en-US" dirty="0" err="1" smtClean="0"/>
              <a:t>git</a:t>
            </a:r>
            <a:r>
              <a:rPr lang="en-US" dirty="0" smtClean="0"/>
              <a:t> status )</a:t>
            </a:r>
          </a:p>
          <a:p>
            <a:r>
              <a:rPr lang="en-US" dirty="0" smtClean="0"/>
              <a:t>Create a readme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2.1</a:t>
            </a:r>
            <a:endParaRPr lang="en-US" sz="6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21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1" y="3685858"/>
            <a:ext cx="626745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831" y="3700145"/>
            <a:ext cx="62484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144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9" dur="indefinite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839034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Creating History</a:t>
            </a:r>
            <a:br>
              <a:rPr lang="en-US" dirty="0" smtClean="0"/>
            </a:br>
            <a:r>
              <a:rPr lang="en-US" sz="2400" dirty="0" smtClean="0"/>
              <a:t>Staging &amp; Committing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3108"/>
            <a:ext cx="8596668" cy="4695735"/>
          </a:xfrm>
        </p:spPr>
        <p:txBody>
          <a:bodyPr>
            <a:normAutofit/>
          </a:bodyPr>
          <a:lstStyle/>
          <a:p>
            <a:r>
              <a:rPr lang="en-US" dirty="0" smtClean="0"/>
              <a:t>Checking </a:t>
            </a:r>
            <a:r>
              <a:rPr lang="en-US" dirty="0"/>
              <a:t>the status</a:t>
            </a:r>
            <a:r>
              <a:rPr lang="en-US" dirty="0" smtClean="0"/>
              <a:t>! .............	( $ </a:t>
            </a:r>
            <a:r>
              <a:rPr lang="en-US" dirty="0" err="1" smtClean="0"/>
              <a:t>git</a:t>
            </a:r>
            <a:r>
              <a:rPr lang="en-US" dirty="0" smtClean="0"/>
              <a:t> status )</a:t>
            </a:r>
          </a:p>
          <a:p>
            <a:r>
              <a:rPr lang="en-US" dirty="0" smtClean="0"/>
              <a:t>Adding to the staging area ......	( $ </a:t>
            </a:r>
            <a:r>
              <a:rPr lang="en-US" dirty="0" err="1" smtClean="0"/>
              <a:t>git</a:t>
            </a:r>
            <a:r>
              <a:rPr lang="en-US" dirty="0" smtClean="0"/>
              <a:t> add . )</a:t>
            </a:r>
          </a:p>
          <a:p>
            <a:r>
              <a:rPr lang="en-US" dirty="0"/>
              <a:t>Committing staged </a:t>
            </a:r>
            <a:r>
              <a:rPr lang="en-US" dirty="0" smtClean="0"/>
              <a:t>changes .....	( $ </a:t>
            </a:r>
            <a:r>
              <a:rPr lang="en-US" dirty="0" err="1" smtClean="0"/>
              <a:t>git</a:t>
            </a:r>
            <a:r>
              <a:rPr lang="en-US" dirty="0" smtClean="0"/>
              <a:t> commit 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2.2</a:t>
            </a:r>
            <a:endParaRPr lang="en-US" sz="6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22</a:t>
            </a:fld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405" y="1579966"/>
            <a:ext cx="626745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405" y="4158526"/>
            <a:ext cx="626745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94742"/>
            <a:ext cx="626745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045" y="5582081"/>
            <a:ext cx="626745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407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1" dur="indefinite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8" dur="indefinite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25" dur="indefinite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839034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Creating History</a:t>
            </a:r>
            <a:br>
              <a:rPr lang="en-US" dirty="0" smtClean="0"/>
            </a:br>
            <a:r>
              <a:rPr lang="en-US" sz="2400" dirty="0" smtClean="0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7187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Starting the Program</a:t>
            </a:r>
          </a:p>
          <a:p>
            <a:r>
              <a:rPr lang="en-US" dirty="0" smtClean="0"/>
              <a:t>Compile the program</a:t>
            </a:r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2.3</a:t>
            </a:r>
            <a:endParaRPr lang="en-US" sz="6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23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334" y="3171758"/>
            <a:ext cx="6248400" cy="3362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777" y="2106322"/>
            <a:ext cx="626745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802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839034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Creating History</a:t>
            </a:r>
            <a:br>
              <a:rPr lang="en-US" dirty="0" smtClean="0"/>
            </a:br>
            <a:r>
              <a:rPr lang="en-US" sz="2400" dirty="0" smtClean="0"/>
              <a:t>Ignoring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7181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Ignoring (compiled) files ...	( $ vim .</a:t>
            </a:r>
            <a:r>
              <a:rPr lang="en-US" dirty="0" err="1" smtClean="0"/>
              <a:t>gitignore</a:t>
            </a:r>
            <a:r>
              <a:rPr lang="en-US" dirty="0" smtClean="0"/>
              <a:t> )</a:t>
            </a:r>
          </a:p>
          <a:p>
            <a:r>
              <a:rPr lang="en-US" dirty="0"/>
              <a:t>Checking the status! </a:t>
            </a:r>
            <a:r>
              <a:rPr lang="en-US" dirty="0" smtClean="0"/>
              <a:t>........</a:t>
            </a:r>
            <a:r>
              <a:rPr lang="en-US" dirty="0"/>
              <a:t>	( $ </a:t>
            </a:r>
            <a:r>
              <a:rPr lang="en-US" dirty="0" err="1"/>
              <a:t>git</a:t>
            </a:r>
            <a:r>
              <a:rPr lang="en-US" dirty="0"/>
              <a:t> status )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2.4</a:t>
            </a:r>
            <a:endParaRPr lang="en-US" sz="6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24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31" y="3172810"/>
            <a:ext cx="6248400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575" y="2101578"/>
            <a:ext cx="626745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719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839034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Creating History</a:t>
            </a:r>
            <a:br>
              <a:rPr lang="en-US" dirty="0" smtClean="0"/>
            </a:br>
            <a:r>
              <a:rPr lang="en-US" sz="2400" dirty="0"/>
              <a:t>C</a:t>
            </a:r>
            <a:r>
              <a:rPr lang="en-US" sz="2400" dirty="0" smtClean="0"/>
              <a:t>ommitting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7178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Stage &amp; </a:t>
            </a:r>
            <a:r>
              <a:rPr lang="en-US" dirty="0"/>
              <a:t>Commit </a:t>
            </a:r>
            <a:r>
              <a:rPr lang="en-US" dirty="0" smtClean="0"/>
              <a:t>........................	( $ </a:t>
            </a:r>
            <a:r>
              <a:rPr lang="en-US" dirty="0" err="1"/>
              <a:t>git</a:t>
            </a:r>
            <a:r>
              <a:rPr lang="en-US" dirty="0"/>
              <a:t> add . $</a:t>
            </a:r>
            <a:r>
              <a:rPr lang="en-US" dirty="0" smtClean="0"/>
              <a:t> </a:t>
            </a:r>
            <a:r>
              <a:rPr lang="en-US" dirty="0" err="1"/>
              <a:t>git</a:t>
            </a:r>
            <a:r>
              <a:rPr lang="en-US" dirty="0"/>
              <a:t> commit </a:t>
            </a:r>
            <a:r>
              <a:rPr lang="en-US" dirty="0" smtClean="0"/>
              <a:t>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2.5</a:t>
            </a:r>
            <a:endParaRPr lang="en-US" sz="6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25</a:t>
            </a:fld>
            <a:endParaRPr lang="en-US" dirty="0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2771775"/>
            <a:ext cx="626745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630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839034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Creating History</a:t>
            </a:r>
            <a:br>
              <a:rPr lang="en-US" dirty="0" smtClean="0"/>
            </a:br>
            <a:r>
              <a:rPr lang="en-US" sz="2400" dirty="0" smtClean="0"/>
              <a:t>More Committing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7180"/>
            <a:ext cx="8596668" cy="1486851"/>
          </a:xfrm>
        </p:spPr>
        <p:txBody>
          <a:bodyPr>
            <a:normAutofit/>
          </a:bodyPr>
          <a:lstStyle/>
          <a:p>
            <a:r>
              <a:rPr lang="en-US" dirty="0" smtClean="0"/>
              <a:t>Adding more code</a:t>
            </a:r>
          </a:p>
          <a:p>
            <a:r>
              <a:rPr lang="en-US" dirty="0" smtClean="0"/>
              <a:t>Partial </a:t>
            </a:r>
            <a:r>
              <a:rPr lang="en-US" dirty="0"/>
              <a:t>stage &amp; globing </a:t>
            </a:r>
            <a:r>
              <a:rPr lang="en-US" dirty="0" smtClean="0"/>
              <a:t>..........</a:t>
            </a:r>
            <a:r>
              <a:rPr lang="en-US" dirty="0"/>
              <a:t>	( $ </a:t>
            </a:r>
            <a:r>
              <a:rPr lang="en-US" dirty="0" err="1"/>
              <a:t>git</a:t>
            </a:r>
            <a:r>
              <a:rPr lang="en-US" dirty="0"/>
              <a:t> add -p . 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Commit ............................	( $ </a:t>
            </a:r>
            <a:r>
              <a:rPr lang="en-US" dirty="0" err="1" smtClean="0"/>
              <a:t>git</a:t>
            </a:r>
            <a:r>
              <a:rPr lang="en-US" dirty="0" smtClean="0"/>
              <a:t> commit 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2.6</a:t>
            </a:r>
            <a:endParaRPr lang="en-US" sz="6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932" y="2180562"/>
            <a:ext cx="38608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7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839034" cy="1320800"/>
          </a:xfrm>
        </p:spPr>
        <p:txBody>
          <a:bodyPr/>
          <a:lstStyle/>
          <a:p>
            <a:r>
              <a:rPr lang="en-US" dirty="0" smtClean="0"/>
              <a:t>Reverting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forget about undoing local changes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2</a:t>
            </a:r>
            <a:endParaRPr lang="en-US" sz="6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79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E06666"/>
                </a:solidFill>
              </a:rPr>
              <a:t>Module 3: </a:t>
            </a:r>
            <a:r>
              <a:rPr lang="en-US" dirty="0">
                <a:solidFill>
                  <a:srgbClr val="E06666"/>
                </a:solidFill>
              </a:rPr>
              <a:t/>
            </a:r>
            <a:br>
              <a:rPr lang="en-US" dirty="0">
                <a:solidFill>
                  <a:srgbClr val="E06666"/>
                </a:solidFill>
              </a:rPr>
            </a:br>
            <a:r>
              <a:rPr lang="en-US" dirty="0" smtClean="0">
                <a:solidFill>
                  <a:srgbClr val="E06666"/>
                </a:solidFill>
              </a:rPr>
              <a:t>Type less. Do more.</a:t>
            </a:r>
            <a:endParaRPr lang="en-US" dirty="0">
              <a:solidFill>
                <a:srgbClr val="E0666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err="1" smtClean="0"/>
              <a:t>git</a:t>
            </a:r>
            <a:r>
              <a:rPr lang="en-US" dirty="0" smtClean="0"/>
              <a:t>-number and aliases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7398" y="315919"/>
            <a:ext cx="3686978" cy="462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4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839034" cy="1320800"/>
          </a:xfrm>
        </p:spPr>
        <p:txBody>
          <a:bodyPr/>
          <a:lstStyle/>
          <a:p>
            <a:r>
              <a:rPr lang="en-US" dirty="0"/>
              <a:t>Type Less. Do More.</a:t>
            </a:r>
            <a:br>
              <a:rPr lang="en-US" dirty="0"/>
            </a:br>
            <a:r>
              <a:rPr lang="en-US" sz="2400" dirty="0"/>
              <a:t>The magic of </a:t>
            </a:r>
            <a:r>
              <a:rPr lang="en-US" sz="2400" dirty="0" err="1"/>
              <a:t>git</a:t>
            </a:r>
            <a:r>
              <a:rPr lang="en-US" sz="2400" dirty="0"/>
              <a:t>-number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0539"/>
            <a:ext cx="6418791" cy="3880773"/>
          </a:xfrm>
        </p:spPr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git</a:t>
            </a:r>
            <a:r>
              <a:rPr lang="en-US" dirty="0" smtClean="0"/>
              <a:t>-number from </a:t>
            </a:r>
            <a:r>
              <a:rPr lang="en-US" dirty="0" err="1" smtClean="0"/>
              <a:t>github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git.io/vCIWL</a:t>
            </a:r>
            <a:endParaRPr lang="en-US" dirty="0" smtClean="0"/>
          </a:p>
          <a:p>
            <a:r>
              <a:rPr lang="en-US" dirty="0" smtClean="0"/>
              <a:t>Copy the three programs onto your path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-id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-list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-number</a:t>
            </a:r>
          </a:p>
          <a:p>
            <a:r>
              <a:rPr lang="en-US" dirty="0" smtClean="0"/>
              <a:t>Alias </a:t>
            </a:r>
            <a:r>
              <a:rPr lang="en-US" dirty="0" err="1" smtClean="0"/>
              <a:t>git</a:t>
            </a:r>
            <a:r>
              <a:rPr lang="en-US" dirty="0" smtClean="0"/>
              <a:t> to </a:t>
            </a:r>
            <a:r>
              <a:rPr lang="en-US" dirty="0" err="1" smtClean="0"/>
              <a:t>git</a:t>
            </a:r>
            <a:r>
              <a:rPr lang="en-US" dirty="0" smtClean="0"/>
              <a:t>-number (add to .</a:t>
            </a:r>
            <a:r>
              <a:rPr lang="en-US" dirty="0" err="1" smtClean="0"/>
              <a:t>bashrc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alias </a:t>
            </a:r>
            <a:r>
              <a:rPr lang="en-US" dirty="0" err="1"/>
              <a:t>git</a:t>
            </a:r>
            <a:r>
              <a:rPr lang="en-US" dirty="0"/>
              <a:t>='</a:t>
            </a:r>
            <a:r>
              <a:rPr lang="en-US" dirty="0" err="1"/>
              <a:t>git</a:t>
            </a:r>
            <a:r>
              <a:rPr lang="en-US" dirty="0"/>
              <a:t> number -c </a:t>
            </a:r>
            <a:r>
              <a:rPr lang="en-US" dirty="0" err="1" smtClean="0"/>
              <a:t>git</a:t>
            </a:r>
            <a:r>
              <a:rPr lang="en-US" dirty="0" smtClean="0"/>
              <a:t>‘</a:t>
            </a:r>
          </a:p>
          <a:p>
            <a:r>
              <a:rPr lang="en-US" dirty="0" err="1" smtClean="0"/>
              <a:t>relog</a:t>
            </a: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3.1</a:t>
            </a:r>
            <a:endParaRPr lang="en-US" sz="6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2476" y="2353238"/>
            <a:ext cx="6609524" cy="4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5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098978"/>
          </a:xfrm>
        </p:spPr>
        <p:txBody>
          <a:bodyPr/>
          <a:lstStyle/>
          <a:p>
            <a:r>
              <a:rPr lang="en-US" dirty="0" smtClean="0"/>
              <a:t>Noun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 unpleasant or contemptible person.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375" y="305124"/>
            <a:ext cx="2773498" cy="1160247"/>
          </a:xfrm>
          <a:prstGeom prst="rect">
            <a:avLst/>
          </a:prstGeom>
        </p:spPr>
      </p:pic>
      <p:sp>
        <p:nvSpPr>
          <p:cNvPr id="10" name="Content Placeholder 6"/>
          <p:cNvSpPr txBox="1">
            <a:spLocks/>
          </p:cNvSpPr>
          <p:nvPr/>
        </p:nvSpPr>
        <p:spPr>
          <a:xfrm>
            <a:off x="679126" y="3582395"/>
            <a:ext cx="8596668" cy="10989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Proper Noun</a:t>
            </a:r>
          </a:p>
          <a:p>
            <a:pPr lvl="1"/>
            <a:r>
              <a:rPr lang="en-US" dirty="0"/>
              <a:t>a widely used version control system for software development</a:t>
            </a:r>
            <a:r>
              <a:rPr lang="en-US" dirty="0" smtClean="0"/>
              <a:t>. </a:t>
            </a:r>
            <a:r>
              <a:rPr lang="en-US" dirty="0"/>
              <a:t>It is a distributed revision control system with an emphasis on speed</a:t>
            </a:r>
            <a:r>
              <a:rPr lang="en-US" dirty="0" smtClean="0"/>
              <a:t>, </a:t>
            </a:r>
            <a:r>
              <a:rPr lang="en-US" dirty="0"/>
              <a:t>data integrity</a:t>
            </a:r>
            <a:r>
              <a:rPr lang="en-US" dirty="0" smtClean="0"/>
              <a:t>, </a:t>
            </a:r>
            <a:r>
              <a:rPr lang="en-US" dirty="0"/>
              <a:t>and support for distributed, non-linear workflows</a:t>
            </a:r>
            <a:r>
              <a:rPr lang="en-US" dirty="0" smtClean="0"/>
              <a:t>. </a:t>
            </a:r>
            <a:r>
              <a:rPr lang="en-US" dirty="0" err="1"/>
              <a:t>Git</a:t>
            </a:r>
            <a:r>
              <a:rPr lang="en-US" dirty="0"/>
              <a:t> was initially designed and developed </a:t>
            </a:r>
            <a:r>
              <a:rPr lang="en-US" dirty="0" smtClean="0"/>
              <a:t>by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71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Less. Do More.</a:t>
            </a:r>
            <a:br>
              <a:rPr lang="en-US" dirty="0" smtClean="0"/>
            </a:br>
            <a:r>
              <a:rPr lang="en-US" sz="2400" dirty="0" smtClean="0"/>
              <a:t>Making aliases for fun and profit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05" y="1749425"/>
            <a:ext cx="7543270" cy="502209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5588" y="1978025"/>
            <a:ext cx="2885016" cy="563561"/>
          </a:xfrm>
        </p:spPr>
        <p:txBody>
          <a:bodyPr/>
          <a:lstStyle/>
          <a:p>
            <a:r>
              <a:rPr lang="en-US" dirty="0"/>
              <a:t>http://git.io/vCIBR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3.2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0339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Less. Do More.</a:t>
            </a:r>
            <a:br>
              <a:rPr lang="en-US" dirty="0" smtClean="0"/>
            </a:br>
            <a:r>
              <a:rPr lang="en-US" sz="2400" dirty="0" smtClean="0"/>
              <a:t>Using aliases for fun and profit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3.3</a:t>
            </a:r>
            <a:endParaRPr lang="en-US" sz="6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1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Module 4: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Branching &amp; Merging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Type less. Do more.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62307" y="160520"/>
            <a:ext cx="4251250" cy="317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p Arrow 4"/>
          <p:cNvSpPr/>
          <p:nvPr/>
        </p:nvSpPr>
        <p:spPr>
          <a:xfrm>
            <a:off x="8263909" y="3444948"/>
            <a:ext cx="1739556" cy="1318391"/>
          </a:xfrm>
          <a:prstGeom prst="upArrow">
            <a:avLst/>
          </a:prstGeom>
          <a:solidFill>
            <a:srgbClr val="E066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DON’T</a:t>
            </a:r>
          </a:p>
          <a:p>
            <a:pPr algn="ctr"/>
            <a:r>
              <a:rPr lang="en-US" dirty="0" smtClean="0"/>
              <a:t>DO</a:t>
            </a:r>
          </a:p>
          <a:p>
            <a:pPr algn="ctr"/>
            <a:r>
              <a:rPr lang="en-US" dirty="0" smtClean="0"/>
              <a:t>THIS!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05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Module 5: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Collaborating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Type less. Do more.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13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4856" y="2404534"/>
            <a:ext cx="8069147" cy="1646302"/>
          </a:xfrm>
        </p:spPr>
        <p:txBody>
          <a:bodyPr/>
          <a:lstStyle/>
          <a:p>
            <a:pPr algn="ctr"/>
            <a:r>
              <a:rPr lang="en-US" dirty="0" smtClean="0"/>
              <a:t>Module x: Tricks &amp; Treats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" name="Picture 3" descr="Z:\home\techplex\Desktop\no over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070" y="131486"/>
            <a:ext cx="476250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5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81481E-6 L 0.44323 0.002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61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839034" cy="1320800"/>
          </a:xfrm>
        </p:spPr>
        <p:txBody>
          <a:bodyPr/>
          <a:lstStyle/>
          <a:p>
            <a:r>
              <a:rPr lang="en-US" dirty="0"/>
              <a:t>Submitting Logs for Senior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tags each time you output your </a:t>
            </a:r>
            <a:r>
              <a:rPr lang="en-US" dirty="0" smtClean="0"/>
              <a:t>logs</a:t>
            </a:r>
          </a:p>
          <a:p>
            <a:r>
              <a:rPr lang="en-US" dirty="0" smtClean="0"/>
              <a:t>Here is the command: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enscript</a:t>
            </a:r>
            <a:r>
              <a:rPr lang="en-US" dirty="0" smtClean="0"/>
              <a:t> here is how to set header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x</a:t>
            </a:r>
            <a:endParaRPr lang="en-US" sz="6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38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75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237129"/>
            <a:ext cx="4184035" cy="4804232"/>
          </a:xfrm>
        </p:spPr>
        <p:txBody>
          <a:bodyPr/>
          <a:lstStyle/>
          <a:p>
            <a:r>
              <a:rPr lang="en-US" dirty="0"/>
              <a:t>http://gitimmersion.com/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089970" y="1237129"/>
            <a:ext cx="4184034" cy="48042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32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</a:t>
            </a:r>
            <a:r>
              <a:rPr lang="en-US" dirty="0" err="1" smtClean="0"/>
              <a:t>git</a:t>
            </a:r>
            <a:r>
              <a:rPr lang="en-US" dirty="0" smtClean="0"/>
              <a:t>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Travels</a:t>
            </a:r>
          </a:p>
          <a:p>
            <a:r>
              <a:rPr lang="en-US" dirty="0" smtClean="0"/>
              <a:t>Droboxes</a:t>
            </a:r>
          </a:p>
          <a:p>
            <a:r>
              <a:rPr lang="en-US" dirty="0"/>
              <a:t>Forking and </a:t>
            </a:r>
            <a:r>
              <a:rPr lang="en-US" dirty="0" smtClean="0"/>
              <a:t>Un-forking</a:t>
            </a:r>
          </a:p>
          <a:p>
            <a:r>
              <a:rPr lang="en-US" dirty="0" smtClean="0"/>
              <a:t>Oops. Ctrl-Z</a:t>
            </a:r>
          </a:p>
          <a:p>
            <a:r>
              <a:rPr lang="en-US" dirty="0" smtClean="0"/>
              <a:t>Track Changes &amp; lay blame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Backup and Restore </a:t>
            </a:r>
            <a:endParaRPr lang="en-US" dirty="0" smtClean="0"/>
          </a:p>
          <a:p>
            <a:r>
              <a:rPr lang="en-US" dirty="0" smtClean="0"/>
              <a:t>Synchronization &amp; Collaboration</a:t>
            </a:r>
          </a:p>
          <a:p>
            <a:r>
              <a:rPr lang="en-US" dirty="0"/>
              <a:t>Branching and </a:t>
            </a:r>
            <a:r>
              <a:rPr lang="en-US" dirty="0" smtClean="0"/>
              <a:t>merging </a:t>
            </a:r>
            <a:endParaRPr lang="en-US" dirty="0"/>
          </a:p>
          <a:p>
            <a:r>
              <a:rPr lang="en-US" dirty="0"/>
              <a:t>U</a:t>
            </a:r>
            <a:r>
              <a:rPr lang="en-US" dirty="0" smtClean="0"/>
              <a:t>ndo</a:t>
            </a:r>
            <a:endParaRPr lang="en-US" dirty="0"/>
          </a:p>
          <a:p>
            <a:r>
              <a:rPr lang="en-US" dirty="0" smtClean="0"/>
              <a:t>Track Changes &amp; Ownership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58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</a:t>
            </a:r>
            <a:r>
              <a:rPr lang="en-US" dirty="0" err="1" smtClean="0"/>
              <a:t>git</a:t>
            </a:r>
            <a:r>
              <a:rPr lang="en-US" dirty="0" smtClean="0"/>
              <a:t> better than […]?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7184"/>
            <a:ext cx="8596668" cy="3880773"/>
          </a:xfrm>
        </p:spPr>
        <p:txBody>
          <a:bodyPr/>
          <a:lstStyle/>
          <a:p>
            <a:r>
              <a:rPr lang="en-US" dirty="0" smtClean="0"/>
              <a:t>Cheap Local Branching</a:t>
            </a:r>
          </a:p>
          <a:p>
            <a:r>
              <a:rPr lang="en-US" dirty="0" smtClean="0"/>
              <a:t>Everything is local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is fast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is small</a:t>
            </a:r>
          </a:p>
          <a:p>
            <a:r>
              <a:rPr lang="en-US" dirty="0" smtClean="0"/>
              <a:t>Staging area</a:t>
            </a:r>
          </a:p>
          <a:p>
            <a:r>
              <a:rPr lang="en-US" dirty="0" smtClean="0"/>
              <a:t>Distributed</a:t>
            </a:r>
          </a:p>
          <a:p>
            <a:r>
              <a:rPr lang="en-US" dirty="0" smtClean="0"/>
              <a:t>Any Workflow</a:t>
            </a:r>
          </a:p>
          <a:p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Easy to learn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2960" y="6272292"/>
            <a:ext cx="596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  <a:r>
              <a:rPr lang="en-US" dirty="0" smtClean="0"/>
              <a:t>://LearnStemLabs.com/articles/whygitisbetter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35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“areas”</a:t>
            </a:r>
            <a:br>
              <a:rPr lang="en-US" dirty="0" smtClean="0"/>
            </a:br>
            <a:r>
              <a:rPr lang="en-US" sz="2400" dirty="0" smtClean="0"/>
              <a:t>Where your code lives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097279" y="2452255"/>
            <a:ext cx="1828800" cy="2119745"/>
            <a:chOff x="1097279" y="2452255"/>
            <a:chExt cx="1828800" cy="2119745"/>
          </a:xfrm>
        </p:grpSpPr>
        <p:sp>
          <p:nvSpPr>
            <p:cNvPr id="7" name="Rectangle 6"/>
            <p:cNvSpPr/>
            <p:nvPr/>
          </p:nvSpPr>
          <p:spPr>
            <a:xfrm>
              <a:off x="1097279" y="2452255"/>
              <a:ext cx="1828800" cy="914400"/>
            </a:xfrm>
            <a:prstGeom prst="rect">
              <a:avLst/>
            </a:prstGeom>
            <a:solidFill>
              <a:srgbClr val="E066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Working Directory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110269" y="3576577"/>
              <a:ext cx="1668662" cy="995423"/>
              <a:chOff x="1087119" y="3507127"/>
              <a:chExt cx="1668662" cy="995423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733" b="7779"/>
              <a:stretch/>
            </p:blipFill>
            <p:spPr>
              <a:xfrm>
                <a:off x="1087119" y="3507127"/>
                <a:ext cx="1668662" cy="995423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1382867" y="3909377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My Code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3081616" y="2451970"/>
            <a:ext cx="1828800" cy="2078254"/>
            <a:chOff x="3098858" y="2451970"/>
            <a:chExt cx="1828800" cy="2078254"/>
          </a:xfrm>
        </p:grpSpPr>
        <p:sp>
          <p:nvSpPr>
            <p:cNvPr id="8" name="Rectangle 7"/>
            <p:cNvSpPr/>
            <p:nvPr/>
          </p:nvSpPr>
          <p:spPr>
            <a:xfrm>
              <a:off x="3098858" y="2451970"/>
              <a:ext cx="1828800" cy="914400"/>
            </a:xfrm>
            <a:prstGeom prst="rect">
              <a:avLst/>
            </a:prstGeom>
            <a:solidFill>
              <a:srgbClr val="F9CB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Staging Area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3556058" y="3650713"/>
              <a:ext cx="914400" cy="879511"/>
              <a:chOff x="3480722" y="3650713"/>
              <a:chExt cx="914400" cy="879511"/>
            </a:xfrm>
          </p:grpSpPr>
          <p:sp>
            <p:nvSpPr>
              <p:cNvPr id="16" name="Flowchart: Magnetic Disk 15"/>
              <p:cNvSpPr/>
              <p:nvPr/>
            </p:nvSpPr>
            <p:spPr>
              <a:xfrm>
                <a:off x="3480722" y="4173100"/>
                <a:ext cx="914400" cy="357124"/>
              </a:xfrm>
              <a:prstGeom prst="flowChartMagneticDisk">
                <a:avLst/>
              </a:prstGeom>
              <a:solidFill>
                <a:srgbClr val="F9CB9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lowchart: Magnetic Disk 14"/>
              <p:cNvSpPr/>
              <p:nvPr/>
            </p:nvSpPr>
            <p:spPr>
              <a:xfrm>
                <a:off x="3480722" y="3911906"/>
                <a:ext cx="914400" cy="357124"/>
              </a:xfrm>
              <a:prstGeom prst="flowChartMagneticDisk">
                <a:avLst/>
              </a:prstGeom>
              <a:solidFill>
                <a:srgbClr val="F9CB9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lowchart: Magnetic Disk 13"/>
              <p:cNvSpPr/>
              <p:nvPr/>
            </p:nvSpPr>
            <p:spPr>
              <a:xfrm>
                <a:off x="3480722" y="3650713"/>
                <a:ext cx="914400" cy="357124"/>
              </a:xfrm>
              <a:prstGeom prst="flowChartMagneticDisk">
                <a:avLst/>
              </a:prstGeom>
              <a:solidFill>
                <a:srgbClr val="F9CB9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5065953" y="2442744"/>
            <a:ext cx="1828800" cy="2087480"/>
            <a:chOff x="5180097" y="2442744"/>
            <a:chExt cx="1828800" cy="2087480"/>
          </a:xfrm>
        </p:grpSpPr>
        <p:sp>
          <p:nvSpPr>
            <p:cNvPr id="9" name="Rectangle 8"/>
            <p:cNvSpPr/>
            <p:nvPr/>
          </p:nvSpPr>
          <p:spPr>
            <a:xfrm>
              <a:off x="5180097" y="2442744"/>
              <a:ext cx="1828800" cy="914400"/>
            </a:xfrm>
            <a:prstGeom prst="rect">
              <a:avLst/>
            </a:prstGeom>
            <a:solidFill>
              <a:srgbClr val="A4C2F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Local Repo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(.</a:t>
              </a:r>
              <a:r>
                <a:rPr lang="en-US" dirty="0" err="1" smtClean="0">
                  <a:solidFill>
                    <a:sysClr val="windowText" lastClr="000000"/>
                  </a:solidFill>
                </a:rPr>
                <a:t>git</a:t>
              </a:r>
              <a:r>
                <a:rPr lang="en-US" dirty="0" smtClean="0">
                  <a:solidFill>
                    <a:sysClr val="windowText" lastClr="000000"/>
                  </a:solidFill>
                </a:rPr>
                <a:t> Directory)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644027" y="3650713"/>
              <a:ext cx="914400" cy="879511"/>
              <a:chOff x="5586152" y="3650713"/>
              <a:chExt cx="914400" cy="879511"/>
            </a:xfrm>
          </p:grpSpPr>
          <p:sp>
            <p:nvSpPr>
              <p:cNvPr id="17" name="Flowchart: Magnetic Disk 16"/>
              <p:cNvSpPr/>
              <p:nvPr/>
            </p:nvSpPr>
            <p:spPr>
              <a:xfrm>
                <a:off x="5586152" y="4173100"/>
                <a:ext cx="914400" cy="357124"/>
              </a:xfrm>
              <a:prstGeom prst="flowChartMagneticDisk">
                <a:avLst/>
              </a:prstGeom>
              <a:solidFill>
                <a:srgbClr val="A4C2F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Magnetic Disk 17"/>
              <p:cNvSpPr/>
              <p:nvPr/>
            </p:nvSpPr>
            <p:spPr>
              <a:xfrm>
                <a:off x="5586152" y="3911906"/>
                <a:ext cx="914400" cy="357124"/>
              </a:xfrm>
              <a:prstGeom prst="flowChartMagneticDisk">
                <a:avLst/>
              </a:prstGeom>
              <a:solidFill>
                <a:srgbClr val="A4C2F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lowchart: Magnetic Disk 18"/>
              <p:cNvSpPr/>
              <p:nvPr/>
            </p:nvSpPr>
            <p:spPr>
              <a:xfrm>
                <a:off x="5586152" y="3650713"/>
                <a:ext cx="914400" cy="357124"/>
              </a:xfrm>
              <a:prstGeom prst="flowChartMagneticDisk">
                <a:avLst/>
              </a:prstGeom>
              <a:solidFill>
                <a:srgbClr val="A4C2F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7050290" y="2395049"/>
            <a:ext cx="2123440" cy="2511327"/>
            <a:chOff x="7050290" y="2395049"/>
            <a:chExt cx="2123440" cy="2511327"/>
          </a:xfrm>
        </p:grpSpPr>
        <p:sp>
          <p:nvSpPr>
            <p:cNvPr id="27" name="Rectangle 26"/>
            <p:cNvSpPr/>
            <p:nvPr/>
          </p:nvSpPr>
          <p:spPr>
            <a:xfrm>
              <a:off x="7050290" y="2395049"/>
              <a:ext cx="2123440" cy="25113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193770" y="2452255"/>
              <a:ext cx="1828800" cy="914400"/>
            </a:xfrm>
            <a:prstGeom prst="rect">
              <a:avLst/>
            </a:prstGeom>
            <a:solidFill>
              <a:srgbClr val="B6D7A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Remote Repo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(.</a:t>
              </a:r>
              <a:r>
                <a:rPr lang="en-US" dirty="0" err="1" smtClean="0">
                  <a:solidFill>
                    <a:sysClr val="windowText" lastClr="000000"/>
                  </a:solidFill>
                </a:rPr>
                <a:t>git</a:t>
              </a:r>
              <a:r>
                <a:rPr lang="en-US" dirty="0" smtClean="0">
                  <a:solidFill>
                    <a:sysClr val="windowText" lastClr="000000"/>
                  </a:solidFill>
                </a:rPr>
                <a:t> Directory)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(</a:t>
              </a:r>
              <a:r>
                <a:rPr lang="en-US" dirty="0" err="1" smtClean="0">
                  <a:solidFill>
                    <a:sysClr val="windowText" lastClr="000000"/>
                  </a:solidFill>
                </a:rPr>
                <a:t>ie</a:t>
              </a:r>
              <a:r>
                <a:rPr lang="en-US" dirty="0" smtClean="0">
                  <a:solidFill>
                    <a:sysClr val="windowText" lastClr="000000"/>
                  </a:solidFill>
                </a:rPr>
                <a:t>. </a:t>
              </a:r>
              <a:r>
                <a:rPr lang="en-US" dirty="0" err="1" smtClean="0">
                  <a:solidFill>
                    <a:sysClr val="windowText" lastClr="000000"/>
                  </a:solidFill>
                </a:rPr>
                <a:t>Github</a:t>
              </a:r>
              <a:r>
                <a:rPr lang="en-US" dirty="0" smtClean="0">
                  <a:solidFill>
                    <a:sysClr val="windowText" lastClr="000000"/>
                  </a:solidFill>
                </a:rPr>
                <a:t>)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650970" y="3658650"/>
              <a:ext cx="914400" cy="879511"/>
              <a:chOff x="7710515" y="3658650"/>
              <a:chExt cx="914400" cy="879511"/>
            </a:xfrm>
            <a:solidFill>
              <a:srgbClr val="B6D7A8"/>
            </a:solidFill>
          </p:grpSpPr>
          <p:sp>
            <p:nvSpPr>
              <p:cNvPr id="20" name="Flowchart: Magnetic Disk 19"/>
              <p:cNvSpPr/>
              <p:nvPr/>
            </p:nvSpPr>
            <p:spPr>
              <a:xfrm>
                <a:off x="7710515" y="4181037"/>
                <a:ext cx="914400" cy="357124"/>
              </a:xfrm>
              <a:prstGeom prst="flowChartMagneticDisk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lowchart: Magnetic Disk 20"/>
              <p:cNvSpPr/>
              <p:nvPr/>
            </p:nvSpPr>
            <p:spPr>
              <a:xfrm>
                <a:off x="7710515" y="3919843"/>
                <a:ext cx="914400" cy="357124"/>
              </a:xfrm>
              <a:prstGeom prst="flowChartMagneticDisk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lowchart: Magnetic Disk 21"/>
              <p:cNvSpPr/>
              <p:nvPr/>
            </p:nvSpPr>
            <p:spPr>
              <a:xfrm>
                <a:off x="7710515" y="3658650"/>
                <a:ext cx="914400" cy="357124"/>
              </a:xfrm>
              <a:prstGeom prst="flowChartMagneticDisk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5987082" y="4926480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push</a:t>
            </a:r>
            <a:endParaRPr lang="en-US" i="1" dirty="0"/>
          </a:p>
        </p:txBody>
      </p:sp>
      <p:grpSp>
        <p:nvGrpSpPr>
          <p:cNvPr id="73" name="Group 72"/>
          <p:cNvGrpSpPr/>
          <p:nvPr/>
        </p:nvGrpSpPr>
        <p:grpSpPr>
          <a:xfrm>
            <a:off x="1838187" y="4090468"/>
            <a:ext cx="1700629" cy="1205344"/>
            <a:chOff x="1838187" y="4090468"/>
            <a:chExt cx="1700629" cy="1205344"/>
          </a:xfrm>
        </p:grpSpPr>
        <p:sp>
          <p:nvSpPr>
            <p:cNvPr id="33" name="TextBox 32"/>
            <p:cNvSpPr txBox="1"/>
            <p:nvPr/>
          </p:nvSpPr>
          <p:spPr>
            <a:xfrm>
              <a:off x="1838187" y="4926480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add </a:t>
              </a:r>
              <a:r>
                <a:rPr lang="en-US" i="1" dirty="0" smtClean="0"/>
                <a:t>files</a:t>
              </a:r>
              <a:endParaRPr lang="en-US" i="1" dirty="0"/>
            </a:p>
          </p:txBody>
        </p:sp>
        <p:cxnSp>
          <p:nvCxnSpPr>
            <p:cNvPr id="66" name="Elbow Connector 65"/>
            <p:cNvCxnSpPr>
              <a:stCxn id="12" idx="2"/>
              <a:endCxn id="15" idx="2"/>
            </p:cNvCxnSpPr>
            <p:nvPr/>
          </p:nvCxnSpPr>
          <p:spPr>
            <a:xfrm rot="5400000" flipH="1" flipV="1">
              <a:off x="2500942" y="3534126"/>
              <a:ext cx="481532" cy="1594216"/>
            </a:xfrm>
            <a:prstGeom prst="bentConnector4">
              <a:avLst>
                <a:gd name="adj1" fmla="val -47473"/>
                <a:gd name="adj2" fmla="val 7616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3799618" y="4090468"/>
            <a:ext cx="1730264" cy="1205344"/>
            <a:chOff x="3799618" y="4090468"/>
            <a:chExt cx="1730264" cy="1205344"/>
          </a:xfrm>
        </p:grpSpPr>
        <p:sp>
          <p:nvSpPr>
            <p:cNvPr id="37" name="TextBox 36"/>
            <p:cNvSpPr txBox="1"/>
            <p:nvPr/>
          </p:nvSpPr>
          <p:spPr>
            <a:xfrm>
              <a:off x="3799618" y="4926480"/>
              <a:ext cx="1374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 </a:t>
              </a:r>
              <a:r>
                <a:rPr lang="en-US" dirty="0" err="1" smtClean="0"/>
                <a:t>git</a:t>
              </a:r>
              <a:r>
                <a:rPr lang="en-US" dirty="0" smtClean="0"/>
                <a:t> commit</a:t>
              </a:r>
              <a:endParaRPr lang="en-US" i="1" dirty="0"/>
            </a:p>
          </p:txBody>
        </p:sp>
        <p:cxnSp>
          <p:nvCxnSpPr>
            <p:cNvPr id="68" name="Elbow Connector 67"/>
            <p:cNvCxnSpPr>
              <a:stCxn id="16" idx="3"/>
              <a:endCxn id="18" idx="2"/>
            </p:cNvCxnSpPr>
            <p:nvPr/>
          </p:nvCxnSpPr>
          <p:spPr>
            <a:xfrm rot="5400000" flipH="1" flipV="1">
              <a:off x="4543071" y="3543412"/>
              <a:ext cx="439756" cy="1533867"/>
            </a:xfrm>
            <a:prstGeom prst="bentConnector4">
              <a:avLst>
                <a:gd name="adj1" fmla="val -51983"/>
                <a:gd name="adj2" fmla="val 6490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Elbow Connector 69"/>
          <p:cNvCxnSpPr>
            <a:stCxn id="17" idx="3"/>
            <a:endCxn id="21" idx="2"/>
          </p:cNvCxnSpPr>
          <p:nvPr/>
        </p:nvCxnSpPr>
        <p:spPr>
          <a:xfrm rot="5400000" flipH="1" flipV="1">
            <a:off x="6603116" y="3482371"/>
            <a:ext cx="431819" cy="1663887"/>
          </a:xfrm>
          <a:prstGeom prst="bentConnector4">
            <a:avLst>
              <a:gd name="adj1" fmla="val -52939"/>
              <a:gd name="adj2" fmla="val 6373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88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a </a:t>
            </a:r>
            <a:r>
              <a:rPr lang="en-US" dirty="0" err="1" smtClean="0"/>
              <a:t>git</a:t>
            </a:r>
            <a:r>
              <a:rPr lang="en-US" dirty="0" smtClean="0"/>
              <a:t>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2682315" cy="3880773"/>
          </a:xfrm>
        </p:spPr>
        <p:txBody>
          <a:bodyPr/>
          <a:lstStyle/>
          <a:p>
            <a:pPr>
              <a:buSzPct val="110000"/>
              <a:buFont typeface="Segoe UI" pitchFamily="34" charset="0"/>
              <a:buChar char="$"/>
            </a:pP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clone -or-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pPr>
              <a:buSzPct val="110000"/>
              <a:buFont typeface="Segoe UI" pitchFamily="34" charset="0"/>
              <a:buChar char="$"/>
            </a:pPr>
            <a:r>
              <a:rPr lang="en-US" dirty="0" smtClean="0"/>
              <a:t>&lt;make changes&gt;</a:t>
            </a:r>
          </a:p>
          <a:p>
            <a:pPr>
              <a:buSzPct val="110000"/>
              <a:buFont typeface="Segoe UI" pitchFamily="34" charset="0"/>
              <a:buChar char="$"/>
            </a:pP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add</a:t>
            </a:r>
          </a:p>
          <a:p>
            <a:pPr>
              <a:buSzPct val="110000"/>
              <a:buFont typeface="Segoe UI" pitchFamily="34" charset="0"/>
              <a:buChar char="$"/>
            </a:pP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commit</a:t>
            </a:r>
          </a:p>
          <a:p>
            <a:pPr>
              <a:buSzPct val="110000"/>
              <a:buFont typeface="Segoe UI" pitchFamily="34" charset="0"/>
              <a:buChar char="$"/>
            </a:pP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push</a:t>
            </a:r>
          </a:p>
          <a:p>
            <a:pPr>
              <a:buSzPct val="110000"/>
              <a:buFont typeface="Segoe UI" pitchFamily="34" charset="0"/>
              <a:buChar char="$"/>
            </a:pP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pull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905" y="1242894"/>
            <a:ext cx="7820123" cy="561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9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E06666"/>
                </a:solidFill>
              </a:rPr>
              <a:t>Modules</a:t>
            </a:r>
            <a:endParaRPr lang="en-US" sz="5400" dirty="0">
              <a:solidFill>
                <a:srgbClr val="E066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10000"/>
              <a:buFont typeface="+mj-lt"/>
              <a:buAutoNum type="arabicPeriod"/>
            </a:pPr>
            <a:r>
              <a:rPr lang="en-US" sz="2800" dirty="0" smtClean="0"/>
              <a:t>Getting setup</a:t>
            </a:r>
          </a:p>
          <a:p>
            <a:pPr>
              <a:buSzPct val="110000"/>
              <a:buFont typeface="+mj-lt"/>
              <a:buAutoNum type="arabicPeriod"/>
            </a:pPr>
            <a:r>
              <a:rPr lang="en-US" sz="2800" dirty="0" smtClean="0"/>
              <a:t>Time Travel</a:t>
            </a:r>
          </a:p>
          <a:p>
            <a:pPr>
              <a:buSzPct val="110000"/>
              <a:buFont typeface="+mj-lt"/>
              <a:buAutoNum type="arabicPeriod"/>
            </a:pPr>
            <a:r>
              <a:rPr lang="en-US" sz="2800" dirty="0" smtClean="0"/>
              <a:t>Type less. Do more.</a:t>
            </a:r>
          </a:p>
          <a:p>
            <a:pPr>
              <a:buSzPct val="110000"/>
              <a:buFont typeface="+mj-lt"/>
              <a:buAutoNum type="arabicPeriod"/>
            </a:pPr>
            <a:r>
              <a:rPr lang="en-US" sz="2800" dirty="0" smtClean="0"/>
              <a:t>Branching &amp; Merging</a:t>
            </a:r>
          </a:p>
          <a:p>
            <a:pPr>
              <a:buSzPct val="110000"/>
              <a:buFont typeface="+mj-lt"/>
              <a:buAutoNum type="arabicPeriod"/>
            </a:pPr>
            <a:r>
              <a:rPr lang="en-US" sz="2800" dirty="0" smtClean="0"/>
              <a:t>Collaborating</a:t>
            </a:r>
          </a:p>
          <a:p>
            <a:pPr>
              <a:buSzPct val="110000"/>
              <a:buFont typeface="+mj-lt"/>
              <a:buAutoNum type="arabicPeriod"/>
            </a:pPr>
            <a:r>
              <a:rPr lang="en-US" sz="2800" dirty="0" smtClean="0"/>
              <a:t>Forking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062" y="2160589"/>
            <a:ext cx="4762499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2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E06666"/>
                </a:solidFill>
              </a:rPr>
              <a:t>Module 1:</a:t>
            </a:r>
            <a:br>
              <a:rPr lang="en-US" dirty="0" smtClean="0">
                <a:solidFill>
                  <a:srgbClr val="E06666"/>
                </a:solidFill>
              </a:rPr>
            </a:br>
            <a:r>
              <a:rPr lang="en-US" dirty="0" smtClean="0">
                <a:solidFill>
                  <a:srgbClr val="E06666"/>
                </a:solidFill>
              </a:rPr>
              <a:t>Getting Setup</a:t>
            </a:r>
            <a:endParaRPr lang="en-US" dirty="0">
              <a:solidFill>
                <a:srgbClr val="E0666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software, accounts and credentials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1163" y="309119"/>
            <a:ext cx="4922210" cy="616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78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5387</TotalTime>
  <Words>1144</Words>
  <Application>Microsoft Office PowerPoint</Application>
  <PresentationFormat>Widescreen</PresentationFormat>
  <Paragraphs>327</Paragraphs>
  <Slides>36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Segoe UI</vt:lpstr>
      <vt:lpstr>Trebuchet MS</vt:lpstr>
      <vt:lpstr>Wingdings 3</vt:lpstr>
      <vt:lpstr>Facet</vt:lpstr>
      <vt:lpstr>Revision Control  with git</vt:lpstr>
      <vt:lpstr>The “Save As…” Method</vt:lpstr>
      <vt:lpstr>What is Git?</vt:lpstr>
      <vt:lpstr>What does git do?</vt:lpstr>
      <vt:lpstr>How is git better than […]?</vt:lpstr>
      <vt:lpstr>git “areas” Where your code lives</vt:lpstr>
      <vt:lpstr>Understanding the a git flow</vt:lpstr>
      <vt:lpstr>Modules</vt:lpstr>
      <vt:lpstr>Module 1: Getting Setup</vt:lpstr>
      <vt:lpstr>Overview</vt:lpstr>
      <vt:lpstr>Installing git</vt:lpstr>
      <vt:lpstr>Installing gcc how else would you compile your code?</vt:lpstr>
      <vt:lpstr>Installing Sublime Text 3 or some other less new-age editor ... vim anyone?</vt:lpstr>
      <vt:lpstr>git Configuration </vt:lpstr>
      <vt:lpstr>vim Configuration </vt:lpstr>
      <vt:lpstr>Line Ending Preferences why can’t we all just agree and be friends</vt:lpstr>
      <vt:lpstr>Create a GitHub account or bitbucket or gitlab</vt:lpstr>
      <vt:lpstr>Forge your new identity ssh key identity that is</vt:lpstr>
      <vt:lpstr>Module 2:  Time Travel</vt:lpstr>
      <vt:lpstr>Creating History Overview</vt:lpstr>
      <vt:lpstr>Creating History Starting</vt:lpstr>
      <vt:lpstr>Creating History Staging &amp; Committing</vt:lpstr>
      <vt:lpstr>Creating History Programming</vt:lpstr>
      <vt:lpstr>Creating History Ignoring</vt:lpstr>
      <vt:lpstr>Creating History Committing</vt:lpstr>
      <vt:lpstr>Creating History More Committing</vt:lpstr>
      <vt:lpstr>Reverting History</vt:lpstr>
      <vt:lpstr>Module 3:  Type less. Do more.</vt:lpstr>
      <vt:lpstr>Type Less. Do More. The magic of git-number</vt:lpstr>
      <vt:lpstr>Type Less. Do More. Making aliases for fun and profit</vt:lpstr>
      <vt:lpstr>Type Less. Do More. Using aliases for fun and profit</vt:lpstr>
      <vt:lpstr>Module 4:  Branching &amp; Merging</vt:lpstr>
      <vt:lpstr>Module 5:  Collaborating</vt:lpstr>
      <vt:lpstr>Module x: Tricks &amp; Treats</vt:lpstr>
      <vt:lpstr>Submitting Logs for Senior Project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GIT</dc:title>
  <dc:creator>Bourque, Blake J</dc:creator>
  <cp:lastModifiedBy>Bourque, Blake J</cp:lastModifiedBy>
  <cp:revision>67</cp:revision>
  <dcterms:created xsi:type="dcterms:W3CDTF">2015-10-06T16:03:18Z</dcterms:created>
  <dcterms:modified xsi:type="dcterms:W3CDTF">2015-10-13T20:36:43Z</dcterms:modified>
</cp:coreProperties>
</file>