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6" r:id="rId4"/>
    <p:sldId id="261" r:id="rId5"/>
    <p:sldId id="287" r:id="rId6"/>
    <p:sldId id="286" r:id="rId7"/>
    <p:sldId id="275" r:id="rId8"/>
    <p:sldId id="276" r:id="rId9"/>
    <p:sldId id="267" r:id="rId10"/>
    <p:sldId id="268" r:id="rId11"/>
    <p:sldId id="294" r:id="rId12"/>
    <p:sldId id="274" r:id="rId13"/>
    <p:sldId id="289" r:id="rId14"/>
    <p:sldId id="269" r:id="rId15"/>
    <p:sldId id="282" r:id="rId16"/>
    <p:sldId id="295" r:id="rId17"/>
    <p:sldId id="270" r:id="rId18"/>
    <p:sldId id="272" r:id="rId19"/>
    <p:sldId id="273" r:id="rId20"/>
    <p:sldId id="290" r:id="rId21"/>
    <p:sldId id="291" r:id="rId22"/>
    <p:sldId id="293" r:id="rId23"/>
    <p:sldId id="296" r:id="rId24"/>
    <p:sldId id="292" r:id="rId25"/>
    <p:sldId id="298" r:id="rId26"/>
    <p:sldId id="284" r:id="rId27"/>
    <p:sldId id="285" r:id="rId28"/>
    <p:sldId id="283" r:id="rId29"/>
    <p:sldId id="297" r:id="rId30"/>
    <p:sldId id="280" r:id="rId31"/>
    <p:sldId id="278" r:id="rId32"/>
    <p:sldId id="277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rque, Blake J" initials="BBJ" lastIdx="3" clrIdx="0">
    <p:extLst>
      <p:ext uri="{19B8F6BF-5375-455C-9EA6-DF929625EA0E}">
        <p15:presenceInfo xmlns:p15="http://schemas.microsoft.com/office/powerpoint/2012/main" xmlns="" userId="S-1-5-21-1940666338-227100268-1349548132-2454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7A8"/>
    <a:srgbClr val="A4C2F4"/>
    <a:srgbClr val="F9CB9C"/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159" autoAdjust="0"/>
  </p:normalViewPr>
  <p:slideViewPr>
    <p:cSldViewPr snapToGrid="0">
      <p:cViewPr varScale="1">
        <p:scale>
          <a:sx n="94" d="100"/>
          <a:sy n="94" d="100"/>
        </p:scale>
        <p:origin x="-600" y="-96"/>
      </p:cViewPr>
      <p:guideLst>
        <p:guide orient="horz" pos="11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8:46:39.005" idx="1">
    <p:pos x="5872" y="1361"/>
    <p:text>Maybe show the flow for a new respoitory</p:text>
    <p:extLst>
      <p:ext uri="{C676402C-5697-4E1C-873F-D02D1690AC5C}">
        <p15:threadingInfo xmlns:p15="http://schemas.microsoft.com/office/powerpoint/2012/main" xmlns="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D1F5-87A9-4BB2-9A71-7F50368497D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5D5F-9DC1-48C1-9A93-F2BBF670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many juniors, hands?</a:t>
            </a:r>
          </a:p>
          <a:p>
            <a:r>
              <a:rPr lang="en-US" baseline="0" dirty="0" smtClean="0"/>
              <a:t>How many seniors, hands?</a:t>
            </a:r>
          </a:p>
          <a:p>
            <a:r>
              <a:rPr lang="en-US" baseline="0" dirty="0" smtClean="0"/>
              <a:t>Not a Junior or Senior?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is on schedule with their Sr. </a:t>
            </a:r>
            <a:r>
              <a:rPr lang="en-US" baseline="0" dirty="0" err="1" smtClean="0"/>
              <a:t>Proj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has started writing code?</a:t>
            </a:r>
          </a:p>
          <a:p>
            <a:r>
              <a:rPr lang="en-US" baseline="0" dirty="0" smtClean="0"/>
              <a:t>Making schematics</a:t>
            </a:r>
          </a:p>
          <a:p>
            <a:r>
              <a:rPr lang="en-US" baseline="0" dirty="0" smtClean="0"/>
              <a:t>Designing PCB’s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are you tracking and backing up your progress?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http://adaptivepatchwork.com/2012/03/01/mind-the-end-of-your-line/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1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http://adaptivepatchwork.com/2012/03/01/mind-the-end-of-your-line/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has a great article</a:t>
            </a:r>
            <a:r>
              <a:rPr lang="en-US" baseline="0" dirty="0" smtClean="0"/>
              <a:t> on generating your public / private key pair that changes based on your OS, its great!</a:t>
            </a:r>
          </a:p>
          <a:p>
            <a:endParaRPr lang="en-US" baseline="0" dirty="0" smtClean="0"/>
          </a:p>
          <a:p>
            <a:r>
              <a:rPr lang="en-US" dirty="0" smtClean="0"/>
              <a:t>http://stackoverflow.com/questions/5898940/how-works-public-key-cryptography-on-github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attention to “on branch master”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Who, by a show of hands, has folders like this on their computer?</a:t>
            </a:r>
          </a:p>
          <a:p>
            <a:endParaRPr lang="en-US" dirty="0" smtClean="0"/>
          </a:p>
          <a:p>
            <a:r>
              <a:rPr lang="en-US" dirty="0" smtClean="0"/>
              <a:t>Who</a:t>
            </a:r>
            <a:r>
              <a:rPr lang="en-US" baseline="0" dirty="0" smtClean="0"/>
              <a:t> is using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 and thinks they are versioned and backed up?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when two people edit the same file?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has made a change to their code or design and wished they had a backup?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some ECE professors….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anyone complete the sentence?</a:t>
            </a:r>
          </a:p>
          <a:p>
            <a:endParaRPr lang="en-US" dirty="0" smtClean="0"/>
          </a:p>
          <a:p>
            <a:r>
              <a:rPr lang="en-US" dirty="0" smtClean="0"/>
              <a:t>Anyone read</a:t>
            </a:r>
            <a:r>
              <a:rPr lang="en-US" baseline="0" dirty="0" smtClean="0"/>
              <a:t> the Wikipedia page?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first and foremost a collection of command-line tools that provide versioning, </a:t>
            </a:r>
            <a:r>
              <a:rPr lang="en-US" baseline="0" dirty="0" err="1" smtClean="0"/>
              <a:t>diffinf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comparision</a:t>
            </a:r>
            <a:r>
              <a:rPr lang="en-US" baseline="0" dirty="0" smtClean="0"/>
              <a:t>, collaboration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It</a:t>
            </a:r>
            <a:r>
              <a:rPr lang="en-US" baseline="0" dirty="0" smtClean="0"/>
              <a:t> turns out we have a tool called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that is really good at saving us from those pitfalls.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has awesome powers, it knows how to time travel,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undo…..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very good at tracking text files, and just okay at tracking binary files. – Own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used</a:t>
            </a:r>
            <a:r>
              <a:rPr lang="en-US" baseline="0" dirty="0" smtClean="0"/>
              <a:t> to be this great </a:t>
            </a:r>
            <a:r>
              <a:rPr lang="en-US" baseline="0" dirty="0" err="1" smtClean="0"/>
              <a:t>webiste</a:t>
            </a:r>
            <a:r>
              <a:rPr lang="en-US" baseline="0" dirty="0" smtClean="0"/>
              <a:t> </a:t>
            </a:r>
            <a:r>
              <a:rPr lang="en-US" dirty="0" smtClean="0"/>
              <a:t>whygitisbetterthanx.com but the domain name expired and it hasn’t been republished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number of “Areas” that </a:t>
            </a:r>
            <a:r>
              <a:rPr lang="en-US" dirty="0" err="1" smtClean="0"/>
              <a:t>git</a:t>
            </a:r>
            <a:r>
              <a:rPr lang="en-US" dirty="0" smtClean="0"/>
              <a:t> works with. 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: The working directory. This is the directory on your computer where your text editor interacts with your code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6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8D97-D35F-4FA6-9B95-54283A49CF2F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0B51-4592-491D-AA33-A23D0CCF12BE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A0E-FDDC-4271-A7B5-863109D18CE3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8626-3549-480E-B0FC-729DD14405A8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D27-1EDB-4880-923B-AC27D9D28BCF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D882-98F0-4091-9720-109DBDEE8540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CD86-D261-42B3-8CE1-21C866EAAD2E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88BC-8D5E-4048-B2DE-A8E8CDC51830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AC85-2813-4766-9210-DAAC7425DA8D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B50F-6609-40B4-8BE0-5D1E538F50AF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40F2-BA07-429E-A547-62083BF6D5C1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735-595B-430A-A2FC-3CB4C197B46C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BE5-8114-4CBC-94F1-666FDE031CA4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05BB-E65F-4863-B3BC-9DDAD4C9F063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9FFB-8503-451D-B269-1330C3D490C9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C13-6D7C-4251-9688-CA233D311506}" type="datetime1">
              <a:rPr lang="en-US" smtClean="0"/>
              <a:t>10/12/2015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DA62-CBE6-4DB1-A7DC-3E8171C7E0E9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Segoe UI" pitchFamily="34" charset="0"/>
        <a:buChar char="$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ckagecontrol.io/installa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whatever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009" y="2404534"/>
            <a:ext cx="5794746" cy="1646302"/>
          </a:xfrm>
        </p:spPr>
        <p:txBody>
          <a:bodyPr/>
          <a:lstStyle/>
          <a:p>
            <a:pPr algn="l"/>
            <a:r>
              <a:rPr lang="en-US" dirty="0"/>
              <a:t>Revision </a:t>
            </a:r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4400" dirty="0"/>
              <a:t>with </a:t>
            </a:r>
            <a:r>
              <a:rPr lang="en-US" sz="4400" dirty="0" err="1"/>
              <a:t>git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4893733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Blake Bourque</a:t>
            </a:r>
          </a:p>
          <a:p>
            <a:r>
              <a:rPr lang="en-US" dirty="0" smtClean="0"/>
              <a:t>10/16/15</a:t>
            </a:r>
          </a:p>
          <a:p>
            <a:r>
              <a:rPr lang="en-US" dirty="0" smtClean="0"/>
              <a:t>3pm-6pm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43" name="Picture 3" descr="Z:\home\techplex\Desktop\sv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1720850"/>
            <a:ext cx="3810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 err="1" smtClean="0"/>
              <a:t>gcc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nstalling an editor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onfiguring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Configuring Line </a:t>
            </a:r>
            <a:r>
              <a:rPr lang="en-US" dirty="0" smtClean="0"/>
              <a:t>Endings 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/>
              <a:t>Forge your new identity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pic>
        <p:nvPicPr>
          <p:cNvPr id="11267" name="Picture 3" descr="Z:\home\techplex\Desktop\no over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4" y="2087561"/>
            <a:ext cx="4762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44323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6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apt-get </a:t>
            </a: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-y</a:t>
            </a:r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yum </a:t>
            </a:r>
            <a:r>
              <a:rPr lang="en-US" dirty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(use homebrew)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brew </a:t>
            </a:r>
            <a:r>
              <a:rPr lang="en-US" dirty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http://learnstemlabs.com/articles/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370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gcc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how else would you compile your </a:t>
            </a:r>
            <a:r>
              <a:rPr lang="en-US" sz="2400" dirty="0" smtClean="0"/>
              <a:t>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apt-get </a:t>
            </a:r>
            <a:r>
              <a:rPr lang="en-US" dirty="0"/>
              <a:t>install </a:t>
            </a:r>
            <a:r>
              <a:rPr lang="en-US" dirty="0" err="1" smtClean="0"/>
              <a:t>gcc</a:t>
            </a:r>
            <a:r>
              <a:rPr lang="en-US" dirty="0" smtClean="0"/>
              <a:t> -y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smtClean="0"/>
              <a:t>yum </a:t>
            </a:r>
            <a:r>
              <a:rPr lang="en-US" dirty="0"/>
              <a:t>install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</a:t>
            </a:r>
            <a:r>
              <a:rPr lang="en-US" dirty="0" smtClean="0"/>
              <a:t>(already installed)</a:t>
            </a:r>
            <a:endParaRPr lang="en-US" dirty="0"/>
          </a:p>
          <a:p>
            <a:pPr lvl="2">
              <a:buFont typeface="Segoe UI" pitchFamily="34" charset="0"/>
              <a:buChar char="$"/>
            </a:pPr>
            <a:r>
              <a:rPr lang="en-US" dirty="0" err="1" smtClean="0"/>
              <a:t>gcc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120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smtClean="0"/>
              <a:t>Sublime Text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or some other less new-age editor ... vim anyone?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www.sublimetext.com/3</a:t>
            </a:r>
            <a:endParaRPr lang="en-US" dirty="0" smtClean="0"/>
          </a:p>
          <a:p>
            <a:r>
              <a:rPr lang="en-US" dirty="0" smtClean="0"/>
              <a:t>You need package control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packagecontrol.io/installation</a:t>
            </a:r>
            <a:endParaRPr lang="en-US" dirty="0"/>
          </a:p>
          <a:p>
            <a:r>
              <a:rPr lang="en-US" dirty="0" smtClean="0"/>
              <a:t>Highly Recommended Packages</a:t>
            </a:r>
          </a:p>
          <a:p>
            <a:pPr lvl="1"/>
            <a:r>
              <a:rPr lang="en-US" dirty="0" err="1" smtClean="0"/>
              <a:t>SideBarEnchancements</a:t>
            </a:r>
            <a:endParaRPr lang="en-US" dirty="0" smtClean="0"/>
          </a:p>
          <a:p>
            <a:pPr lvl="1"/>
            <a:r>
              <a:rPr lang="en-US" dirty="0" err="1" smtClean="0"/>
              <a:t>MarkdownEditing</a:t>
            </a:r>
            <a:endParaRPr lang="en-US" dirty="0"/>
          </a:p>
          <a:p>
            <a:r>
              <a:rPr lang="en-US" dirty="0" smtClean="0"/>
              <a:t>Installing a package</a:t>
            </a:r>
          </a:p>
          <a:p>
            <a:pPr lvl="1"/>
            <a:r>
              <a:rPr lang="en-US" dirty="0" smtClean="0"/>
              <a:t>Ctrl + </a:t>
            </a:r>
            <a:r>
              <a:rPr lang="en-US" dirty="0" err="1" smtClean="0"/>
              <a:t>Shft</a:t>
            </a:r>
            <a:r>
              <a:rPr lang="en-US" dirty="0" smtClean="0"/>
              <a:t> + P or </a:t>
            </a:r>
            <a:r>
              <a:rPr lang="en-US" dirty="0" err="1" smtClean="0"/>
              <a:t>Cmd</a:t>
            </a:r>
            <a:r>
              <a:rPr lang="en-US" dirty="0" smtClean="0"/>
              <a:t> + Shift + P</a:t>
            </a:r>
          </a:p>
          <a:p>
            <a:pPr lvl="1"/>
            <a:r>
              <a:rPr lang="en-US" dirty="0" smtClean="0"/>
              <a:t>Type: “PCIP” for Package Control Install Package</a:t>
            </a:r>
          </a:p>
          <a:p>
            <a:pPr lvl="1"/>
            <a:r>
              <a:rPr lang="en-US" dirty="0" smtClean="0"/>
              <a:t>&lt;package name&gt;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0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who you are</a:t>
            </a:r>
          </a:p>
          <a:p>
            <a:pPr lvl="1">
              <a:buFont typeface="Segoe UI" pitchFamily="34" charset="0"/>
              <a:buChar char="$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Name"</a:t>
            </a:r>
          </a:p>
          <a:p>
            <a:pPr lvl="1">
              <a:buFont typeface="Segoe UI" pitchFamily="34" charset="0"/>
              <a:buChar char="$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your_email@whatever.com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what editor you want to use for commit messages</a:t>
            </a:r>
          </a:p>
          <a:p>
            <a:pPr lvl="1">
              <a:buFont typeface="Segoe UI" pitchFamily="34" charset="0"/>
              <a:buChar char="$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–global </a:t>
            </a:r>
            <a:r>
              <a:rPr lang="en-US" dirty="0" err="1"/>
              <a:t>core.editor</a:t>
            </a:r>
            <a:r>
              <a:rPr lang="en-US" dirty="0"/>
              <a:t> </a:t>
            </a:r>
            <a:r>
              <a:rPr lang="en-US" dirty="0" smtClean="0"/>
              <a:t>vim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133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Ending Preferences</a:t>
            </a:r>
            <a:br>
              <a:rPr lang="en-US" dirty="0" smtClean="0"/>
            </a:br>
            <a:r>
              <a:rPr lang="en-US" sz="2400" dirty="0" smtClean="0"/>
              <a:t>why can’t we all just agree and be friends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Unix/Mac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input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/>
              <a:t>And for Windows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true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1.5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434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account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o</a:t>
            </a:r>
            <a:r>
              <a:rPr lang="en-US" sz="2400" dirty="0" smtClean="0"/>
              <a:t>r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 or </a:t>
            </a:r>
            <a:r>
              <a:rPr lang="en-US" sz="2400" dirty="0" err="1" smtClean="0"/>
              <a:t>gitlab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smtClean="0"/>
              <a:t>github.com </a:t>
            </a:r>
            <a:r>
              <a:rPr lang="en-US" dirty="0"/>
              <a:t>/ </a:t>
            </a:r>
            <a:r>
              <a:rPr lang="en-US" dirty="0" smtClean="0"/>
              <a:t>bitbucket.com </a:t>
            </a:r>
            <a:r>
              <a:rPr lang="en-US" dirty="0"/>
              <a:t>/ other </a:t>
            </a:r>
          </a:p>
          <a:p>
            <a:r>
              <a:rPr lang="en-US" dirty="0"/>
              <a:t>Create account</a:t>
            </a:r>
          </a:p>
          <a:p>
            <a:r>
              <a:rPr lang="en-US" dirty="0"/>
              <a:t>Profit!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1.6</a:t>
            </a:r>
            <a:endParaRPr lang="en-US" sz="6000" dirty="0"/>
          </a:p>
        </p:txBody>
      </p:sp>
      <p:pic>
        <p:nvPicPr>
          <p:cNvPr id="12290" name="Picture 2" descr="Z:\home\techplex\Desktop\GitHu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943100"/>
            <a:ext cx="5080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your new identity</a:t>
            </a:r>
            <a:br>
              <a:rPr lang="en-US" dirty="0" smtClean="0"/>
            </a:br>
            <a:r>
              <a:rPr lang="en-US" sz="2400" dirty="0" err="1" smtClean="0"/>
              <a:t>ssh</a:t>
            </a:r>
            <a:r>
              <a:rPr lang="en-US" sz="2400" dirty="0" smtClean="0"/>
              <a:t> key identity that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https://help.github.com/articles/generating-ssh-keys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Make sure to add your public key to your account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Understanding public key </a:t>
            </a:r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Public / Private key pair</a:t>
            </a:r>
          </a:p>
          <a:p>
            <a:pPr lvl="1"/>
            <a:r>
              <a:rPr lang="en-US" dirty="0" smtClean="0"/>
              <a:t>The public key decrypts that encrypted by the private key</a:t>
            </a:r>
          </a:p>
          <a:p>
            <a:pPr lvl="1"/>
            <a:r>
              <a:rPr lang="en-US" dirty="0" smtClean="0"/>
              <a:t>The private key decrypts that encrypted by the public key</a:t>
            </a:r>
          </a:p>
          <a:p>
            <a:pPr lvl="1"/>
            <a:r>
              <a:rPr lang="en-US" dirty="0" smtClean="0"/>
              <a:t>Everyone can encrypt with the public key, only the private key holder can decrypt</a:t>
            </a:r>
          </a:p>
          <a:p>
            <a:pPr lvl="1"/>
            <a:r>
              <a:rPr lang="en-US" dirty="0" smtClean="0"/>
              <a:t>That encrypted with the private key can be decrypted with the public key, since the private key is private, the </a:t>
            </a:r>
            <a:r>
              <a:rPr lang="en-US" dirty="0" err="1" smtClean="0"/>
              <a:t>decryptor</a:t>
            </a:r>
            <a:r>
              <a:rPr lang="en-US" dirty="0" smtClean="0"/>
              <a:t> can verify the payload is from a known </a:t>
            </a:r>
            <a:r>
              <a:rPr lang="en-US" dirty="0" err="1" smtClean="0"/>
              <a:t>encryptor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1.7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21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Z:\home\techplex\Desktop\flux-capac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039"/>
            <a:ext cx="5461592" cy="61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 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 </a:t>
            </a:r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ackup, restore and view code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1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2297"/>
            <a:ext cx="8596668" cy="4786726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working </a:t>
            </a:r>
            <a:r>
              <a:rPr lang="en-US" dirty="0"/>
              <a:t>directory </a:t>
            </a:r>
            <a:r>
              <a:rPr lang="en-US" dirty="0" smtClean="0"/>
              <a:t>......	( </a:t>
            </a: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files )</a:t>
            </a:r>
          </a:p>
          <a:p>
            <a:r>
              <a:rPr lang="en-US" dirty="0" smtClean="0"/>
              <a:t>Initializing the </a:t>
            </a:r>
            <a:r>
              <a:rPr lang="en-US" dirty="0"/>
              <a:t>repository  </a:t>
            </a:r>
            <a:r>
              <a:rPr lang="en-US" dirty="0" smtClean="0"/>
              <a:t>...........	( $ </a:t>
            </a:r>
            <a:r>
              <a:rPr lang="en-US" dirty="0" smtClean="0"/>
              <a:t>cd files 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Checking </a:t>
            </a:r>
            <a:r>
              <a:rPr lang="en-US" dirty="0"/>
              <a:t>the status</a:t>
            </a:r>
            <a:r>
              <a:rPr lang="en-US" dirty="0" smtClean="0"/>
              <a:t>!</a:t>
            </a:r>
            <a:r>
              <a:rPr lang="en-US" dirty="0"/>
              <a:t> ..................	</a:t>
            </a:r>
            <a:r>
              <a:rPr lang="en-US" dirty="0" smtClean="0"/>
              <a:t>( $ </a:t>
            </a:r>
            <a:r>
              <a:rPr lang="en-US" dirty="0" err="1" smtClean="0"/>
              <a:t>git</a:t>
            </a:r>
            <a:r>
              <a:rPr lang="en-US" dirty="0" smtClean="0"/>
              <a:t> status )</a:t>
            </a:r>
          </a:p>
          <a:p>
            <a:r>
              <a:rPr lang="en-US" dirty="0" smtClean="0"/>
              <a:t>Create a readme</a:t>
            </a:r>
          </a:p>
          <a:p>
            <a:r>
              <a:rPr lang="en-US" dirty="0" smtClean="0"/>
              <a:t>Adding </a:t>
            </a:r>
            <a:r>
              <a:rPr lang="en-US" dirty="0" smtClean="0"/>
              <a:t>to the staging </a:t>
            </a:r>
            <a:r>
              <a:rPr lang="en-US" dirty="0"/>
              <a:t>area </a:t>
            </a:r>
            <a:r>
              <a:rPr lang="en-US" dirty="0" smtClean="0"/>
              <a:t>........	( $ </a:t>
            </a:r>
            <a:r>
              <a:rPr lang="en-US" dirty="0" err="1" smtClean="0"/>
              <a:t>git</a:t>
            </a:r>
            <a:r>
              <a:rPr lang="en-US" dirty="0" smtClean="0"/>
              <a:t> add . )</a:t>
            </a:r>
          </a:p>
          <a:p>
            <a:r>
              <a:rPr lang="en-US" dirty="0"/>
              <a:t>Committing staged </a:t>
            </a:r>
            <a:r>
              <a:rPr lang="en-US" dirty="0" smtClean="0"/>
              <a:t>changes ......	( $ </a:t>
            </a:r>
            <a:r>
              <a:rPr lang="en-US" dirty="0" err="1" smtClean="0"/>
              <a:t>git</a:t>
            </a:r>
            <a:r>
              <a:rPr lang="en-US" dirty="0" smtClean="0"/>
              <a:t> commit )</a:t>
            </a:r>
          </a:p>
          <a:p>
            <a:r>
              <a:rPr lang="en-US" dirty="0" smtClean="0"/>
              <a:t>Starting to Program</a:t>
            </a:r>
            <a:endParaRPr lang="en-US" dirty="0" smtClean="0"/>
          </a:p>
          <a:p>
            <a:r>
              <a:rPr lang="en-US" dirty="0" smtClean="0"/>
              <a:t>Ignoring (compiled) files ............	( $ vim .</a:t>
            </a:r>
            <a:r>
              <a:rPr lang="en-US" dirty="0" err="1" smtClean="0"/>
              <a:t>gitignore</a:t>
            </a:r>
            <a:r>
              <a:rPr lang="en-US" dirty="0" smtClean="0"/>
              <a:t> )</a:t>
            </a:r>
          </a:p>
          <a:p>
            <a:r>
              <a:rPr lang="en-US" dirty="0"/>
              <a:t>Checking the status! ..................	( $ </a:t>
            </a:r>
            <a:r>
              <a:rPr lang="en-US" dirty="0" err="1"/>
              <a:t>git</a:t>
            </a:r>
            <a:r>
              <a:rPr lang="en-US" dirty="0"/>
              <a:t> status 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Making </a:t>
            </a:r>
            <a:r>
              <a:rPr lang="en-US" dirty="0" smtClean="0"/>
              <a:t>more </a:t>
            </a:r>
            <a:r>
              <a:rPr lang="en-US" dirty="0" smtClean="0"/>
              <a:t>changes</a:t>
            </a:r>
            <a:endParaRPr lang="en-US" dirty="0" smtClean="0"/>
          </a:p>
          <a:p>
            <a:r>
              <a:rPr lang="en-US" dirty="0" smtClean="0"/>
              <a:t>Stage &amp; </a:t>
            </a:r>
            <a:r>
              <a:rPr lang="en-US" dirty="0"/>
              <a:t>Commit </a:t>
            </a:r>
            <a:r>
              <a:rPr lang="en-US" dirty="0" smtClean="0"/>
              <a:t>........................	( $ </a:t>
            </a:r>
            <a:r>
              <a:rPr lang="en-US" dirty="0" err="1"/>
              <a:t>git</a:t>
            </a:r>
            <a:r>
              <a:rPr lang="en-US" dirty="0"/>
              <a:t> add . $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commit )</a:t>
            </a:r>
            <a:endParaRPr lang="en-US" dirty="0" smtClean="0"/>
          </a:p>
          <a:p>
            <a:r>
              <a:rPr lang="en-US" dirty="0" smtClean="0"/>
              <a:t>Partial stage </a:t>
            </a:r>
            <a:r>
              <a:rPr lang="en-US" dirty="0" smtClean="0"/>
              <a:t>&amp; globing ..............	( $ </a:t>
            </a:r>
            <a:r>
              <a:rPr lang="en-US" dirty="0" err="1" smtClean="0"/>
              <a:t>git</a:t>
            </a:r>
            <a:r>
              <a:rPr lang="en-US" dirty="0" smtClean="0"/>
              <a:t> add -p . )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“Save As…”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847619" cy="1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01864"/>
            <a:ext cx="5219048" cy="182857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87533" y="1803399"/>
            <a:ext cx="3428999" cy="3894667"/>
            <a:chOff x="6087533" y="1803399"/>
            <a:chExt cx="3428999" cy="3894667"/>
          </a:xfrm>
        </p:grpSpPr>
        <p:sp>
          <p:nvSpPr>
            <p:cNvPr id="7" name="Left Arrow 6"/>
            <p:cNvSpPr/>
            <p:nvPr/>
          </p:nvSpPr>
          <p:spPr>
            <a:xfrm>
              <a:off x="6739465" y="2772832"/>
              <a:ext cx="2777067" cy="1955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This is a problem!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087533" y="1803399"/>
              <a:ext cx="550334" cy="389466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535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working </a:t>
            </a:r>
            <a:r>
              <a:rPr lang="en-US" dirty="0" smtClean="0"/>
              <a:t>directory .....	( </a:t>
            </a: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files )</a:t>
            </a:r>
          </a:p>
          <a:p>
            <a:r>
              <a:rPr lang="en-US" dirty="0" smtClean="0"/>
              <a:t>Initializing </a:t>
            </a:r>
            <a:r>
              <a:rPr lang="en-US" dirty="0"/>
              <a:t>the repository  ...........	</a:t>
            </a:r>
            <a:r>
              <a:rPr lang="en-US" dirty="0" smtClean="0"/>
              <a:t>( $ </a:t>
            </a:r>
            <a:r>
              <a:rPr lang="en-US" dirty="0" smtClean="0"/>
              <a:t>cd files 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Checking </a:t>
            </a:r>
            <a:r>
              <a:rPr lang="en-US" dirty="0"/>
              <a:t>the status</a:t>
            </a:r>
            <a:r>
              <a:rPr lang="en-US" dirty="0" smtClean="0"/>
              <a:t>! ..................	( $ </a:t>
            </a:r>
            <a:r>
              <a:rPr lang="en-US" dirty="0" err="1" smtClean="0"/>
              <a:t>git</a:t>
            </a:r>
            <a:r>
              <a:rPr lang="en-US" dirty="0" smtClean="0"/>
              <a:t> status )</a:t>
            </a:r>
          </a:p>
          <a:p>
            <a:r>
              <a:rPr lang="en-US" dirty="0" smtClean="0"/>
              <a:t>Create a readme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2.1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" y="3685858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31" y="3700145"/>
            <a:ext cx="6248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4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Staging &amp; 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3108"/>
            <a:ext cx="8596668" cy="4695735"/>
          </a:xfrm>
        </p:spPr>
        <p:txBody>
          <a:bodyPr>
            <a:normAutofit/>
          </a:bodyPr>
          <a:lstStyle/>
          <a:p>
            <a:r>
              <a:rPr lang="en-US" dirty="0" smtClean="0"/>
              <a:t>Checking </a:t>
            </a:r>
            <a:r>
              <a:rPr lang="en-US" dirty="0"/>
              <a:t>the status</a:t>
            </a:r>
            <a:r>
              <a:rPr lang="en-US" dirty="0" smtClean="0"/>
              <a:t>! ..................	( $ </a:t>
            </a:r>
            <a:r>
              <a:rPr lang="en-US" dirty="0" err="1" smtClean="0"/>
              <a:t>git</a:t>
            </a:r>
            <a:r>
              <a:rPr lang="en-US" dirty="0" smtClean="0"/>
              <a:t> status )</a:t>
            </a:r>
          </a:p>
          <a:p>
            <a:r>
              <a:rPr lang="en-US" dirty="0" smtClean="0"/>
              <a:t>Adding </a:t>
            </a:r>
            <a:r>
              <a:rPr lang="en-US" dirty="0" smtClean="0"/>
              <a:t>to the staging </a:t>
            </a:r>
            <a:r>
              <a:rPr lang="en-US" dirty="0" smtClean="0"/>
              <a:t>area .........	( $ </a:t>
            </a:r>
            <a:r>
              <a:rPr lang="en-US" dirty="0" err="1" smtClean="0"/>
              <a:t>git</a:t>
            </a:r>
            <a:r>
              <a:rPr lang="en-US" dirty="0" smtClean="0"/>
              <a:t> add . )</a:t>
            </a:r>
          </a:p>
          <a:p>
            <a:r>
              <a:rPr lang="en-US" dirty="0"/>
              <a:t>Committing staged </a:t>
            </a:r>
            <a:r>
              <a:rPr lang="en-US" dirty="0" smtClean="0"/>
              <a:t>changes ......	( $ </a:t>
            </a:r>
            <a:r>
              <a:rPr lang="en-US" dirty="0" err="1" smtClean="0"/>
              <a:t>git</a:t>
            </a:r>
            <a:r>
              <a:rPr lang="en-US" dirty="0" smtClean="0"/>
              <a:t> commit )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05" y="1579966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05" y="4158526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4742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45" y="5582081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0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1" dur="indefinite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8" dur="indefinite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5" dur="indefinite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the Program</a:t>
            </a:r>
          </a:p>
          <a:p>
            <a:r>
              <a:rPr lang="en-US" dirty="0" smtClean="0"/>
              <a:t>Compile the program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2.3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56" y="1749425"/>
            <a:ext cx="62484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8" y="3547399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Ignoring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Ignoring (compiled) files .....	( $ vim .</a:t>
            </a:r>
            <a:r>
              <a:rPr lang="en-US" dirty="0" err="1" smtClean="0"/>
              <a:t>gitignore</a:t>
            </a:r>
            <a:r>
              <a:rPr lang="en-US" dirty="0" smtClean="0"/>
              <a:t> )</a:t>
            </a:r>
          </a:p>
          <a:p>
            <a:r>
              <a:rPr lang="en-US" dirty="0"/>
              <a:t>Checking the status! </a:t>
            </a:r>
            <a:r>
              <a:rPr lang="en-US" dirty="0" smtClean="0"/>
              <a:t>...........</a:t>
            </a:r>
            <a:r>
              <a:rPr lang="en-US" dirty="0"/>
              <a:t>	( $ </a:t>
            </a:r>
            <a:r>
              <a:rPr lang="en-US" dirty="0" err="1"/>
              <a:t>git</a:t>
            </a:r>
            <a:r>
              <a:rPr lang="en-US" dirty="0"/>
              <a:t> status 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2.4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5" y="3055853"/>
            <a:ext cx="62484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43" y="2686371"/>
            <a:ext cx="6267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/>
              <a:t>C</a:t>
            </a:r>
            <a:r>
              <a:rPr lang="en-US" sz="2400" dirty="0" smtClean="0"/>
              <a:t>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</a:t>
            </a:r>
            <a:r>
              <a:rPr lang="en-US" dirty="0" smtClean="0"/>
              <a:t>&amp; </a:t>
            </a:r>
            <a:r>
              <a:rPr lang="en-US" dirty="0"/>
              <a:t>Commit </a:t>
            </a:r>
            <a:r>
              <a:rPr lang="en-US" dirty="0" smtClean="0"/>
              <a:t>........................	( $ </a:t>
            </a:r>
            <a:r>
              <a:rPr lang="en-US" dirty="0" err="1"/>
              <a:t>git</a:t>
            </a:r>
            <a:r>
              <a:rPr lang="en-US" dirty="0"/>
              <a:t> add . $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2.5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771775"/>
            <a:ext cx="62674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3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/>
              <a:t>C</a:t>
            </a:r>
            <a:r>
              <a:rPr lang="en-US" sz="2400" dirty="0" smtClean="0"/>
              <a:t>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86851"/>
          </a:xfrm>
        </p:spPr>
        <p:txBody>
          <a:bodyPr>
            <a:normAutofit/>
          </a:bodyPr>
          <a:lstStyle/>
          <a:p>
            <a:r>
              <a:rPr lang="en-US" dirty="0" smtClean="0"/>
              <a:t>Adding more code</a:t>
            </a:r>
          </a:p>
          <a:p>
            <a:r>
              <a:rPr lang="en-US" dirty="0" smtClean="0"/>
              <a:t>Partial </a:t>
            </a:r>
            <a:r>
              <a:rPr lang="en-US" dirty="0"/>
              <a:t>stage &amp; globing </a:t>
            </a:r>
            <a:r>
              <a:rPr lang="en-US" dirty="0" smtClean="0"/>
              <a:t>.......</a:t>
            </a:r>
            <a:r>
              <a:rPr lang="en-US" dirty="0"/>
              <a:t>	( $ </a:t>
            </a:r>
            <a:r>
              <a:rPr lang="en-US" dirty="0" err="1"/>
              <a:t>git</a:t>
            </a:r>
            <a:r>
              <a:rPr lang="en-US" dirty="0"/>
              <a:t> add -p . 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Commit ...............................	( $ </a:t>
            </a:r>
            <a:r>
              <a:rPr lang="en-US" dirty="0" err="1" smtClean="0"/>
              <a:t>git</a:t>
            </a:r>
            <a:r>
              <a:rPr lang="en-US" dirty="0" smtClean="0"/>
              <a:t> commit )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2.6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committing compiled files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Reverting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about </a:t>
            </a:r>
            <a:r>
              <a:rPr lang="en-US" smtClean="0"/>
              <a:t>undoing local changes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Best Practices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committing compiled files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 </a:t>
            </a:r>
            <a:r>
              <a:rPr lang="en-US" dirty="0" smtClean="0"/>
              <a:t>3: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Branching &amp; Merging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ackup, restore and view code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218" name="Picture 2" descr="Z:\home\techplex\Desktop\push -f b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07" y="160520"/>
            <a:ext cx="4251251" cy="317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98978"/>
          </a:xfrm>
        </p:spPr>
        <p:txBody>
          <a:bodyPr/>
          <a:lstStyle/>
          <a:p>
            <a:r>
              <a:rPr lang="en-US" dirty="0" smtClean="0"/>
              <a:t>Noun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unpleasant or contemptible person.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75" y="305124"/>
            <a:ext cx="2773498" cy="1160247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679126" y="3582395"/>
            <a:ext cx="8596668" cy="1098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Proper Noun</a:t>
            </a:r>
          </a:p>
          <a:p>
            <a:pPr lvl="1"/>
            <a:r>
              <a:rPr lang="en-US" dirty="0"/>
              <a:t>a widely used version control system for software development</a:t>
            </a:r>
            <a:r>
              <a:rPr lang="en-US" dirty="0" smtClean="0"/>
              <a:t>. </a:t>
            </a:r>
            <a:r>
              <a:rPr lang="en-US" dirty="0"/>
              <a:t>It is a distributed revision control system with an emphasis on speed</a:t>
            </a:r>
            <a:r>
              <a:rPr lang="en-US" dirty="0" smtClean="0"/>
              <a:t>, </a:t>
            </a:r>
            <a:r>
              <a:rPr lang="en-US" dirty="0"/>
              <a:t>data integrity</a:t>
            </a:r>
            <a:r>
              <a:rPr lang="en-US" dirty="0" smtClean="0"/>
              <a:t>, </a:t>
            </a:r>
            <a:r>
              <a:rPr lang="en-US" dirty="0"/>
              <a:t>and support for distributed, non-linear workflows</a:t>
            </a:r>
            <a:r>
              <a:rPr lang="en-US" dirty="0" smtClean="0"/>
              <a:t>. </a:t>
            </a:r>
            <a:r>
              <a:rPr lang="en-US" dirty="0" err="1"/>
              <a:t>Git</a:t>
            </a:r>
            <a:r>
              <a:rPr lang="en-US" dirty="0"/>
              <a:t> was initially designed and developed </a:t>
            </a:r>
            <a:r>
              <a:rPr lang="en-US" dirty="0" smtClean="0"/>
              <a:t>by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Less. Do More.</a:t>
            </a:r>
            <a:br>
              <a:rPr lang="en-US" dirty="0" smtClean="0"/>
            </a:br>
            <a:r>
              <a:rPr lang="en-US" sz="2400" dirty="0" smtClean="0"/>
              <a:t>The magic of </a:t>
            </a:r>
            <a:r>
              <a:rPr lang="en-US" sz="2400" dirty="0" err="1" smtClean="0"/>
              <a:t>git</a:t>
            </a:r>
            <a:r>
              <a:rPr lang="en-US" sz="2400" dirty="0" smtClean="0"/>
              <a:t>-number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https://github.com/holygeek/git-number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856" y="2404534"/>
            <a:ext cx="8069147" cy="1646302"/>
          </a:xfrm>
        </p:spPr>
        <p:txBody>
          <a:bodyPr/>
          <a:lstStyle/>
          <a:p>
            <a:pPr algn="ctr"/>
            <a:r>
              <a:rPr lang="en-US" dirty="0" smtClean="0"/>
              <a:t>Module x: Tricks &amp; Treats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8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/>
              <a:t>Submitting Logs for Senior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tags each time you output your </a:t>
            </a:r>
            <a:r>
              <a:rPr lang="en-US" dirty="0" smtClean="0"/>
              <a:t>logs</a:t>
            </a:r>
          </a:p>
          <a:p>
            <a:r>
              <a:rPr lang="en-US" dirty="0" smtClean="0"/>
              <a:t>Here is the command: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enscript</a:t>
            </a:r>
            <a:r>
              <a:rPr lang="en-US" dirty="0" smtClean="0"/>
              <a:t> here is how to set header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x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237129"/>
            <a:ext cx="4184035" cy="4804232"/>
          </a:xfrm>
        </p:spPr>
        <p:txBody>
          <a:bodyPr/>
          <a:lstStyle/>
          <a:p>
            <a:r>
              <a:rPr lang="en-US" dirty="0"/>
              <a:t>http://gitimmersion.com/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237129"/>
            <a:ext cx="4184034" cy="48042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</a:t>
            </a:r>
            <a:r>
              <a:rPr lang="en-US" dirty="0" err="1" smtClean="0"/>
              <a:t>git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Travels</a:t>
            </a:r>
          </a:p>
          <a:p>
            <a:r>
              <a:rPr lang="en-US" dirty="0" smtClean="0"/>
              <a:t>Droboxes</a:t>
            </a:r>
          </a:p>
          <a:p>
            <a:r>
              <a:rPr lang="en-US" dirty="0"/>
              <a:t>Forking and </a:t>
            </a:r>
            <a:r>
              <a:rPr lang="en-US" dirty="0" smtClean="0"/>
              <a:t>Un-forking</a:t>
            </a:r>
          </a:p>
          <a:p>
            <a:r>
              <a:rPr lang="en-US" dirty="0" smtClean="0"/>
              <a:t>Oops. Ctrl-Z</a:t>
            </a:r>
          </a:p>
          <a:p>
            <a:r>
              <a:rPr lang="en-US" dirty="0" smtClean="0"/>
              <a:t>Track Changes &amp; lay blame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Restore </a:t>
            </a:r>
            <a:endParaRPr lang="en-US" dirty="0" smtClean="0"/>
          </a:p>
          <a:p>
            <a:r>
              <a:rPr lang="en-US" dirty="0" smtClean="0"/>
              <a:t>Synchronization &amp; Collaboration</a:t>
            </a:r>
          </a:p>
          <a:p>
            <a:r>
              <a:rPr lang="en-US" dirty="0"/>
              <a:t>Branching and </a:t>
            </a:r>
            <a:r>
              <a:rPr lang="en-US" dirty="0" smtClean="0"/>
              <a:t>merging 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ndo</a:t>
            </a:r>
            <a:endParaRPr lang="en-US" dirty="0"/>
          </a:p>
          <a:p>
            <a:r>
              <a:rPr lang="en-US" dirty="0" smtClean="0"/>
              <a:t>Track Changes &amp; Ownership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git</a:t>
            </a:r>
            <a:r>
              <a:rPr lang="en-US" dirty="0" smtClean="0"/>
              <a:t> better than […]?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 Local Branching</a:t>
            </a:r>
          </a:p>
          <a:p>
            <a:r>
              <a:rPr lang="en-US" dirty="0" smtClean="0"/>
              <a:t>Everything is local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is fast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is small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Any Workflow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Easy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6272292"/>
            <a:ext cx="596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://LearnStemLabs.com/articles/whygitisbetter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034875" y="2304513"/>
            <a:ext cx="2123440" cy="2511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“areas”</a:t>
            </a:r>
            <a:br>
              <a:rPr lang="en-US" dirty="0" smtClean="0"/>
            </a:br>
            <a:r>
              <a:rPr lang="en-US" sz="2400" dirty="0" smtClean="0"/>
              <a:t>Where your code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80" y="2452255"/>
            <a:ext cx="1679171" cy="914400"/>
          </a:xfrm>
          <a:prstGeom prst="rect">
            <a:avLst/>
          </a:prstGeom>
          <a:solidFill>
            <a:srgbClr val="E0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Working Directory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0523" y="2452255"/>
            <a:ext cx="1679171" cy="914400"/>
          </a:xfrm>
          <a:prstGeom prst="rect">
            <a:avLst/>
          </a:prstGeom>
          <a:solidFill>
            <a:srgbClr val="F9CB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Staging Area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3766" y="2452255"/>
            <a:ext cx="1679172" cy="914400"/>
          </a:xfrm>
          <a:prstGeom prst="rect">
            <a:avLst/>
          </a:prstGeom>
          <a:solidFill>
            <a:srgbClr val="A4C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Local Repo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(.</a:t>
            </a:r>
            <a:r>
              <a:rPr lang="en-US" dirty="0" err="1" smtClean="0">
                <a:solidFill>
                  <a:sysClr val="windowText" lastClr="000000"/>
                </a:solidFill>
              </a:rPr>
              <a:t>git</a:t>
            </a:r>
            <a:r>
              <a:rPr lang="en-US" dirty="0" smtClean="0">
                <a:solidFill>
                  <a:sysClr val="windowText" lastClr="000000"/>
                </a:solidFill>
              </a:rPr>
              <a:t> Directory)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7010" y="2452255"/>
            <a:ext cx="1679171" cy="914400"/>
          </a:xfrm>
          <a:prstGeom prst="rect">
            <a:avLst/>
          </a:prstGeom>
          <a:solidFill>
            <a:srgbClr val="B6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Remote Repo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(.</a:t>
            </a:r>
            <a:r>
              <a:rPr lang="en-US" dirty="0" err="1" smtClean="0">
                <a:solidFill>
                  <a:sysClr val="windowText" lastClr="000000"/>
                </a:solidFill>
              </a:rPr>
              <a:t>git</a:t>
            </a:r>
            <a:r>
              <a:rPr lang="en-US" dirty="0" smtClean="0">
                <a:solidFill>
                  <a:sysClr val="windowText" lastClr="000000"/>
                </a:solidFill>
              </a:rPr>
              <a:t> Directory)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</a:t>
            </a:r>
            <a:r>
              <a:rPr lang="en-US" dirty="0" err="1" smtClean="0">
                <a:solidFill>
                  <a:sysClr val="windowText" lastClr="000000"/>
                </a:solidFill>
              </a:rPr>
              <a:t>ie</a:t>
            </a:r>
            <a:r>
              <a:rPr lang="en-US" dirty="0" smtClean="0">
                <a:solidFill>
                  <a:sysClr val="windowText" lastClr="000000"/>
                </a:solidFill>
              </a:rPr>
              <a:t>. </a:t>
            </a:r>
            <a:r>
              <a:rPr lang="en-US" dirty="0" err="1" smtClean="0">
                <a:solidFill>
                  <a:sysClr val="windowText" lastClr="000000"/>
                </a:solidFill>
              </a:rPr>
              <a:t>Github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87119" y="3317875"/>
            <a:ext cx="1668662" cy="1284605"/>
            <a:chOff x="1087119" y="3317875"/>
            <a:chExt cx="1668662" cy="12846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119" y="3317875"/>
              <a:ext cx="1668662" cy="12846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382867" y="390937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My 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32908" y="3650713"/>
            <a:ext cx="914400" cy="879511"/>
            <a:chOff x="3480722" y="3650713"/>
            <a:chExt cx="914400" cy="879511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480722" y="4173100"/>
              <a:ext cx="914400" cy="357124"/>
            </a:xfrm>
            <a:prstGeom prst="flowChartMagneticDisk">
              <a:avLst/>
            </a:prstGeom>
            <a:solidFill>
              <a:srgbClr val="F9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3480722" y="3911906"/>
              <a:ext cx="914400" cy="357124"/>
            </a:xfrm>
            <a:prstGeom prst="flowChartMagneticDisk">
              <a:avLst/>
            </a:prstGeom>
            <a:solidFill>
              <a:srgbClr val="F9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3480722" y="3650713"/>
              <a:ext cx="914400" cy="357124"/>
            </a:xfrm>
            <a:prstGeom prst="flowChartMagneticDisk">
              <a:avLst/>
            </a:prstGeom>
            <a:solidFill>
              <a:srgbClr val="F9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86152" y="3650713"/>
            <a:ext cx="914400" cy="879511"/>
            <a:chOff x="5586152" y="3650713"/>
            <a:chExt cx="914400" cy="879511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5586152" y="4173100"/>
              <a:ext cx="914400" cy="357124"/>
            </a:xfrm>
            <a:prstGeom prst="flowChartMagneticDisk">
              <a:avLst/>
            </a:prstGeom>
            <a:solidFill>
              <a:srgbClr val="A4C2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5586152" y="3911906"/>
              <a:ext cx="914400" cy="357124"/>
            </a:xfrm>
            <a:prstGeom prst="flowChartMagneticDisk">
              <a:avLst/>
            </a:prstGeom>
            <a:solidFill>
              <a:srgbClr val="A4C2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5586152" y="3650713"/>
              <a:ext cx="914400" cy="357124"/>
            </a:xfrm>
            <a:prstGeom prst="flowChartMagneticDisk">
              <a:avLst/>
            </a:prstGeom>
            <a:solidFill>
              <a:srgbClr val="A4C2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39395" y="3658650"/>
            <a:ext cx="914400" cy="879511"/>
            <a:chOff x="7710515" y="3658650"/>
            <a:chExt cx="914400" cy="879511"/>
          </a:xfrm>
          <a:solidFill>
            <a:srgbClr val="B6D7A8"/>
          </a:solidFill>
        </p:grpSpPr>
        <p:sp>
          <p:nvSpPr>
            <p:cNvPr id="20" name="Flowchart: Magnetic Disk 19"/>
            <p:cNvSpPr/>
            <p:nvPr/>
          </p:nvSpPr>
          <p:spPr>
            <a:xfrm>
              <a:off x="7710515" y="4181037"/>
              <a:ext cx="914400" cy="357124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7710515" y="3919843"/>
              <a:ext cx="914400" cy="357124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7710515" y="3658650"/>
              <a:ext cx="914400" cy="357124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921450" y="4530224"/>
            <a:ext cx="2068658" cy="1351198"/>
            <a:chOff x="1921450" y="4530224"/>
            <a:chExt cx="2068658" cy="1351198"/>
          </a:xfrm>
        </p:grpSpPr>
        <p:cxnSp>
          <p:nvCxnSpPr>
            <p:cNvPr id="29" name="Curved Connector 28"/>
            <p:cNvCxnSpPr>
              <a:stCxn id="12" idx="2"/>
              <a:endCxn id="16" idx="3"/>
            </p:cNvCxnSpPr>
            <p:nvPr/>
          </p:nvCxnSpPr>
          <p:spPr>
            <a:xfrm rot="5400000" flipH="1" flipV="1">
              <a:off x="2919651" y="3532023"/>
              <a:ext cx="72256" cy="2068658"/>
            </a:xfrm>
            <a:prstGeom prst="curvedConnector3">
              <a:avLst>
                <a:gd name="adj1" fmla="val -1047553"/>
              </a:avLst>
            </a:prstGeom>
            <a:ln w="349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110785" y="551209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add </a:t>
              </a:r>
              <a:r>
                <a:rPr lang="en-US" i="1" dirty="0" smtClean="0"/>
                <a:t>files</a:t>
              </a:r>
              <a:endParaRPr lang="en-US" i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84854" y="4550544"/>
            <a:ext cx="2068658" cy="1351198"/>
            <a:chOff x="3984854" y="4530224"/>
            <a:chExt cx="2068658" cy="1351198"/>
          </a:xfrm>
        </p:grpSpPr>
        <p:cxnSp>
          <p:nvCxnSpPr>
            <p:cNvPr id="36" name="Curved Connector 35"/>
            <p:cNvCxnSpPr/>
            <p:nvPr/>
          </p:nvCxnSpPr>
          <p:spPr>
            <a:xfrm rot="5400000" flipH="1" flipV="1">
              <a:off x="4983055" y="3532023"/>
              <a:ext cx="72256" cy="2068658"/>
            </a:xfrm>
            <a:prstGeom prst="curvedConnector3">
              <a:avLst>
                <a:gd name="adj1" fmla="val -1047553"/>
              </a:avLst>
            </a:prstGeom>
            <a:ln w="349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33197" y="551209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git</a:t>
              </a:r>
              <a:r>
                <a:rPr lang="en-US" dirty="0" smtClean="0"/>
                <a:t> commit</a:t>
              </a:r>
              <a:endParaRPr lang="en-US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43352" y="4530224"/>
            <a:ext cx="2068658" cy="1351198"/>
            <a:chOff x="3974694" y="4530224"/>
            <a:chExt cx="2068658" cy="1351198"/>
          </a:xfrm>
        </p:grpSpPr>
        <p:cxnSp>
          <p:nvCxnSpPr>
            <p:cNvPr id="41" name="Curved Connector 40"/>
            <p:cNvCxnSpPr/>
            <p:nvPr/>
          </p:nvCxnSpPr>
          <p:spPr>
            <a:xfrm rot="5400000" flipH="1" flipV="1">
              <a:off x="4972895" y="3532023"/>
              <a:ext cx="72256" cy="2068658"/>
            </a:xfrm>
            <a:prstGeom prst="curvedConnector3">
              <a:avLst>
                <a:gd name="adj1" fmla="val -1047553"/>
              </a:avLst>
            </a:prstGeom>
            <a:ln w="349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33197" y="551209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</a:t>
              </a:r>
              <a:r>
                <a:rPr lang="en-US" dirty="0" err="1" smtClean="0"/>
                <a:t>git</a:t>
              </a:r>
              <a:r>
                <a:rPr lang="en-US" dirty="0" smtClean="0"/>
                <a:t> push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8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a </a:t>
            </a:r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682315" cy="3880773"/>
          </a:xfrm>
        </p:spPr>
        <p:txBody>
          <a:bodyPr/>
          <a:lstStyle/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 smtClean="0"/>
              <a:t>-or-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smtClean="0"/>
              <a:t>&lt;make changes&gt;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>
              <a:buSzPct val="110000"/>
              <a:buFont typeface="Segoe UI" pitchFamily="34" charset="0"/>
              <a:buChar char="$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5" y="1242894"/>
            <a:ext cx="7820123" cy="56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Getting setup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dirty="0" smtClean="0"/>
              <a:t>Travel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Branching &amp; Merging</a:t>
            </a:r>
            <a:endParaRPr lang="en-US" dirty="0" smtClean="0"/>
          </a:p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Collaborating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dirty="0" smtClean="0"/>
              <a:t>Forking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Getting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software, accounts and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94" name="Picture 2" descr="Z:\home\techplex\Desktop\3u48x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63" y="309119"/>
            <a:ext cx="4922210" cy="61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5149</TotalTime>
  <Words>1046</Words>
  <Application>Microsoft Office PowerPoint</Application>
  <PresentationFormat>Custom</PresentationFormat>
  <Paragraphs>295</Paragraphs>
  <Slides>33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Revision Control  with git</vt:lpstr>
      <vt:lpstr>The “Save As…” Method</vt:lpstr>
      <vt:lpstr>What is Git?</vt:lpstr>
      <vt:lpstr>What does a git do?</vt:lpstr>
      <vt:lpstr>How is git better than […]?</vt:lpstr>
      <vt:lpstr>git “areas” Where your code lives</vt:lpstr>
      <vt:lpstr>Understanding the a git flow</vt:lpstr>
      <vt:lpstr>Modules</vt:lpstr>
      <vt:lpstr>Module 1: Getting Setup</vt:lpstr>
      <vt:lpstr>Overview</vt:lpstr>
      <vt:lpstr>Installing git</vt:lpstr>
      <vt:lpstr>Installing gcc how else would you compile your code?</vt:lpstr>
      <vt:lpstr>Installing Sublime Text 3 or some other less new-age editor ... vim anyone?</vt:lpstr>
      <vt:lpstr>git Configuration </vt:lpstr>
      <vt:lpstr>Line Ending Preferences why can’t we all just agree and be friends</vt:lpstr>
      <vt:lpstr>Create a GitHub account or bitbucket or gitlab</vt:lpstr>
      <vt:lpstr>Forge your new identity ssh key identity that is</vt:lpstr>
      <vt:lpstr>Module 2:  Time Travel</vt:lpstr>
      <vt:lpstr>Creating History Overview</vt:lpstr>
      <vt:lpstr>Creating History Starting</vt:lpstr>
      <vt:lpstr>Creating History Staging &amp; Committing</vt:lpstr>
      <vt:lpstr>Creating History Programming</vt:lpstr>
      <vt:lpstr>Creating History Ignoring</vt:lpstr>
      <vt:lpstr>Creating History Committing</vt:lpstr>
      <vt:lpstr>Creating History Committing</vt:lpstr>
      <vt:lpstr>Viewing History</vt:lpstr>
      <vt:lpstr>Reverting History</vt:lpstr>
      <vt:lpstr>Best Practices </vt:lpstr>
      <vt:lpstr>Module 3:  Branching &amp; Merging</vt:lpstr>
      <vt:lpstr>Type Less. Do More. The magic of git-number</vt:lpstr>
      <vt:lpstr>Module x: Tricks &amp; Treats</vt:lpstr>
      <vt:lpstr>Submitting Logs for Senior Project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</dc:title>
  <dc:creator>Bourque, Blake J</dc:creator>
  <cp:lastModifiedBy>Blake</cp:lastModifiedBy>
  <cp:revision>52</cp:revision>
  <dcterms:created xsi:type="dcterms:W3CDTF">2015-10-06T16:03:18Z</dcterms:created>
  <dcterms:modified xsi:type="dcterms:W3CDTF">2015-10-12T22:34:01Z</dcterms:modified>
</cp:coreProperties>
</file>