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64" r:id="rId6"/>
    <p:sldId id="258" r:id="rId7"/>
    <p:sldId id="25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br>
              <a:rPr lang="en-IN" dirty="0"/>
            </a:b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5324" y="2223803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200" u="sng" dirty="0">
                <a:latin typeface="Franklin Gothic"/>
                <a:ea typeface="Franklin Gothic"/>
                <a:cs typeface="Franklin Gothic"/>
                <a:sym typeface="Franklin Gothic"/>
              </a:rPr>
              <a:t>TEAM NAME </a:t>
            </a:r>
            <a:r>
              <a:rPr lang="en-US" sz="2200" dirty="0">
                <a:latin typeface="Franklin Gothic"/>
                <a:ea typeface="Franklin Gothic"/>
                <a:cs typeface="Franklin Gothic"/>
                <a:sym typeface="Franklin Gothic"/>
              </a:rPr>
              <a:t>: TECHESPRESSO</a:t>
            </a: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2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200" u="sng" dirty="0">
                <a:latin typeface="Franklin Gothic"/>
                <a:ea typeface="Franklin Gothic"/>
                <a:cs typeface="Franklin Gothic"/>
                <a:sym typeface="Franklin Gothic"/>
              </a:rPr>
              <a:t>TEAM LEADER NAME </a:t>
            </a:r>
            <a:r>
              <a:rPr lang="en-US" sz="2200" dirty="0">
                <a:latin typeface="Franklin Gothic"/>
                <a:ea typeface="Franklin Gothic"/>
                <a:cs typeface="Franklin Gothic"/>
                <a:sym typeface="Franklin Gothic"/>
              </a:rPr>
              <a:t>: SHRESHTA KUSHWAHA</a:t>
            </a: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2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200" u="sng" dirty="0">
                <a:latin typeface="Franklin Gothic"/>
                <a:ea typeface="Franklin Gothic"/>
                <a:cs typeface="Franklin Gothic"/>
                <a:sym typeface="Franklin Gothic"/>
              </a:rPr>
              <a:t>DOMAIN</a:t>
            </a:r>
            <a:r>
              <a:rPr lang="en-IN" sz="2200" dirty="0">
                <a:latin typeface="Franklin Gothic"/>
                <a:ea typeface="Franklin Gothic"/>
                <a:cs typeface="Franklin Gothic"/>
                <a:sym typeface="Franklin Gothic"/>
              </a:rPr>
              <a:t> : TRANSPORTATION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sz="22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2200" u="sng" dirty="0">
                <a:latin typeface="Franklin Gothic"/>
                <a:ea typeface="Franklin Gothic"/>
                <a:cs typeface="Franklin Gothic"/>
                <a:sym typeface="Franklin Gothic"/>
              </a:rPr>
              <a:t>TITLE</a:t>
            </a:r>
            <a:r>
              <a:rPr lang="en-IN" sz="2200" dirty="0">
                <a:latin typeface="Franklin Gothic"/>
                <a:ea typeface="Franklin Gothic"/>
                <a:cs typeface="Franklin Gothic"/>
                <a:sym typeface="Franklin Gothic"/>
              </a:rPr>
              <a:t> : ENHANCING SAFETY IN TRANSPORTATION</a:t>
            </a:r>
            <a:endParaRPr sz="2200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57D3D-424E-C361-4C08-9EE11AF7EE7F}"/>
              </a:ext>
            </a:extLst>
          </p:cNvPr>
          <p:cNvSpPr txBox="1"/>
          <p:nvPr/>
        </p:nvSpPr>
        <p:spPr>
          <a:xfrm>
            <a:off x="1597305" y="507270"/>
            <a:ext cx="8137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1">
                    <a:lumMod val="50000"/>
                  </a:schemeClr>
                </a:solidFill>
              </a:rPr>
              <a:t>IC HACK 2.0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50A86E-5228-AE05-0621-4E447EC0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401C9-6569-187B-8D35-2287690FD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289362"/>
            <a:ext cx="7088595" cy="2793915"/>
          </a:xfrm>
        </p:spPr>
        <p:txBody>
          <a:bodyPr/>
          <a:lstStyle/>
          <a:p>
            <a:r>
              <a:rPr lang="en-US" dirty="0"/>
              <a:t>To creating innovative solutions that leverage modern technology to </a:t>
            </a:r>
          </a:p>
          <a:p>
            <a:r>
              <a:rPr lang="en-US" dirty="0"/>
              <a:t>improve safety in transportation. Solutions could  include real-time risk </a:t>
            </a:r>
          </a:p>
          <a:p>
            <a:r>
              <a:rPr lang="en-US" dirty="0"/>
              <a:t>detection systems, predictive accident prevention methods, or</a:t>
            </a:r>
          </a:p>
          <a:p>
            <a:r>
              <a:rPr lang="en-US" dirty="0"/>
              <a:t>improved communication between vehicles and infrastructure. </a:t>
            </a:r>
          </a:p>
          <a:p>
            <a:r>
              <a:rPr lang="en-US" dirty="0"/>
              <a:t>The objective is to reduce accidents across all modes of transportation, </a:t>
            </a:r>
          </a:p>
          <a:p>
            <a:r>
              <a:rPr lang="en-US" dirty="0"/>
              <a:t>promoting safety for drivers, pedestrians, and cyclists.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8DAC2-9219-CB02-4879-1B2046BA9A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Placeholder 10" descr="A car crash with a broken car&#10;&#10;Description automatically generated">
            <a:extLst>
              <a:ext uri="{FF2B5EF4-FFF2-40B4-BE49-F238E27FC236}">
                <a16:creationId xmlns:a16="http://schemas.microsoft.com/office/drawing/2014/main" id="{733943CD-CF5F-F04F-5960-BCCE4E69BBD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5842" r="5842"/>
          <a:stretch>
            <a:fillRect/>
          </a:stretch>
        </p:blipFill>
        <p:spPr>
          <a:xfrm>
            <a:off x="8612184" y="896269"/>
            <a:ext cx="3579816" cy="4053769"/>
          </a:xfrm>
        </p:spPr>
      </p:pic>
    </p:spTree>
    <p:extLst>
      <p:ext uri="{BB962C8B-B14F-4D97-AF65-F5344CB8AC3E}">
        <p14:creationId xmlns:p14="http://schemas.microsoft.com/office/powerpoint/2010/main" val="3388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D47F8-1551-2A96-830B-E8F66DE6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AREAS OF FOCUS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CF50E-AB9E-A5FB-8680-90AF1865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9" y="2289363"/>
            <a:ext cx="5143501" cy="2795232"/>
          </a:xfrm>
        </p:spPr>
        <p:txBody>
          <a:bodyPr/>
          <a:lstStyle/>
          <a:p>
            <a:pPr marL="228600" indent="0" algn="l"/>
            <a:r>
              <a:rPr lang="en-US" sz="2200" b="1" dirty="0">
                <a:solidFill>
                  <a:schemeClr val="tx1"/>
                </a:solidFill>
                <a:latin typeface="Söhne"/>
              </a:rPr>
              <a:t>1.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Söhne"/>
              </a:rPr>
              <a:t>Buckle Up for Safety: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 -</a:t>
            </a:r>
          </a:p>
          <a:p>
            <a:pPr marL="228600" indent="0" algn="l"/>
            <a:r>
              <a:rPr lang="en-US" sz="2200" dirty="0">
                <a:solidFill>
                  <a:schemeClr val="tx1"/>
                </a:solidFill>
                <a:latin typeface="Söhne"/>
              </a:rPr>
              <a:t>      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"Seatbelt: Your Lifesaver on the Road!“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228600" indent="0" algn="l"/>
            <a:r>
              <a:rPr lang="en-US" sz="2200" b="1" i="0" dirty="0">
                <a:solidFill>
                  <a:schemeClr val="tx1"/>
                </a:solidFill>
                <a:effectLst/>
                <a:latin typeface="Söhne"/>
              </a:rPr>
              <a:t>2. Stay Sober Behind the Wheel: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 - </a:t>
            </a:r>
          </a:p>
          <a:p>
            <a:pPr marL="228600" indent="0" algn="l"/>
            <a:r>
              <a:rPr lang="en-US" sz="2200" dirty="0">
                <a:solidFill>
                  <a:schemeClr val="tx1"/>
                </a:solidFill>
                <a:latin typeface="Söhne"/>
              </a:rPr>
              <a:t>       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"Don't Drink and Drive: Arrive Alive!"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C2542-15F2-41D3-EEEB-58D24483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" name="Picture Placeholder 10" descr="A seat belt with a buckle&#10;&#10;Description automatically generated">
            <a:extLst>
              <a:ext uri="{FF2B5EF4-FFF2-40B4-BE49-F238E27FC236}">
                <a16:creationId xmlns:a16="http://schemas.microsoft.com/office/drawing/2014/main" id="{9A532C08-DC1A-025D-2529-B916C5901DC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4172" b="14172"/>
          <a:stretch>
            <a:fillRect/>
          </a:stretch>
        </p:blipFill>
        <p:spPr>
          <a:xfrm>
            <a:off x="6892012" y="1760276"/>
            <a:ext cx="4347489" cy="1781577"/>
          </a:xfrm>
        </p:spPr>
      </p:pic>
      <p:pic>
        <p:nvPicPr>
          <p:cNvPr id="13" name="Picture 12" descr="A no drinking and driving sign&#10;&#10;Description automatically generated">
            <a:extLst>
              <a:ext uri="{FF2B5EF4-FFF2-40B4-BE49-F238E27FC236}">
                <a16:creationId xmlns:a16="http://schemas.microsoft.com/office/drawing/2014/main" id="{F0FAC432-AD2F-AF62-6C6F-19FD2AE52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49" y="40130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71550" y="72742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Proposed Solution:</a:t>
            </a:r>
            <a:endParaRPr sz="40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25418"/>
            <a:ext cx="6024054" cy="35997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latin typeface="Libre Franklin" pitchFamily="2" charset="0"/>
                <a:cs typeface="Times New Roman" panose="02020603050405020304" pitchFamily="18" charset="0"/>
              </a:rPr>
              <a:t>Problem at hand: </a:t>
            </a:r>
            <a:r>
              <a:rPr lang="en-US" sz="1800" dirty="0">
                <a:latin typeface="Libre Franklin" pitchFamily="2" charset="0"/>
                <a:cs typeface="Times New Roman" panose="02020603050405020304" pitchFamily="18" charset="0"/>
              </a:rPr>
              <a:t>Some people wear seatbelts behind their backs to silence the beeping warning 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latin typeface="Libre Franklin" pitchFamily="2" charset="0"/>
                <a:cs typeface="Times New Roman" panose="02020603050405020304" pitchFamily="18" charset="0"/>
              </a:rPr>
              <a:t>Solution</a:t>
            </a:r>
            <a:r>
              <a:rPr lang="en-US" sz="1800" dirty="0">
                <a:latin typeface="Libre Franklin" pitchFamily="2" charset="0"/>
                <a:cs typeface="Times New Roman" panose="02020603050405020304" pitchFamily="18" charset="0"/>
              </a:rPr>
              <a:t>: Incorporation of an occupancy sensor in the seatbelt dispenser.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latin typeface="Libre Franklin" pitchFamily="2" charset="0"/>
                <a:cs typeface="Times New Roman" panose="02020603050405020304" pitchFamily="18" charset="0"/>
              </a:rPr>
              <a:t>Sensor Function</a:t>
            </a:r>
            <a:r>
              <a:rPr lang="en-US" sz="1800" dirty="0">
                <a:latin typeface="Libre Franklin" pitchFamily="2" charset="0"/>
                <a:cs typeface="Times New Roman" panose="02020603050405020304" pitchFamily="18" charset="0"/>
              </a:rPr>
              <a:t>: The </a:t>
            </a:r>
            <a:r>
              <a:rPr lang="en-US" sz="1800" u="sng" dirty="0">
                <a:latin typeface="Libre Franklin" pitchFamily="2" charset="0"/>
                <a:cs typeface="Times New Roman" panose="02020603050405020304" pitchFamily="18" charset="0"/>
              </a:rPr>
              <a:t>occupancy sensor </a:t>
            </a:r>
            <a:r>
              <a:rPr lang="en-US" sz="1800" dirty="0">
                <a:latin typeface="Libre Franklin" pitchFamily="2" charset="0"/>
                <a:cs typeface="Times New Roman" panose="02020603050405020304" pitchFamily="18" charset="0"/>
              </a:rPr>
              <a:t>will detect if the seatbelt is improperly worn  and trigger a warning beep.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dirty="0">
                <a:latin typeface="Libre Franklin" pitchFamily="2" charset="0"/>
                <a:cs typeface="Times New Roman" panose="02020603050405020304" pitchFamily="18" charset="0"/>
              </a:rPr>
              <a:t>Preventing Improper Use</a:t>
            </a:r>
            <a:r>
              <a:rPr lang="en-US" sz="1800" dirty="0">
                <a:latin typeface="Libre Franklin" pitchFamily="2" charset="0"/>
                <a:cs typeface="Times New Roman" panose="02020603050405020304" pitchFamily="18" charset="0"/>
              </a:rPr>
              <a:t>: If there is no occupancy between the seatbelt and the car seat, the belt will not lock.</a:t>
            </a:r>
            <a:endParaRPr lang="en-IN" sz="1800" dirty="0">
              <a:latin typeface="Libre Franklin" pitchFamily="2" charset="0"/>
              <a:cs typeface="Times New Roman" panose="02020603050405020304" pitchFamily="18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latin typeface="Libre Franklin" pitchFamily="2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2056898"/>
            <a:ext cx="4572001" cy="21581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Pressure Sensor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Microcontroller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Arduino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Power Supply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31540-447E-159B-E7AE-DEAF723EDED0}"/>
              </a:ext>
            </a:extLst>
          </p:cNvPr>
          <p:cNvSpPr txBox="1"/>
          <p:nvPr/>
        </p:nvSpPr>
        <p:spPr>
          <a:xfrm>
            <a:off x="918304" y="1379790"/>
            <a:ext cx="1770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PROBLEM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7BF45-8DAD-D226-F7D0-BEFCB60653E3}"/>
              </a:ext>
            </a:extLst>
          </p:cNvPr>
          <p:cNvSpPr txBox="1"/>
          <p:nvPr/>
        </p:nvSpPr>
        <p:spPr>
          <a:xfrm>
            <a:off x="7274402" y="1718344"/>
            <a:ext cx="203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lt2"/>
                </a:solidFill>
                <a:latin typeface="Franklin Gothic"/>
                <a:ea typeface="Libre Franklin"/>
                <a:cs typeface="Libre Franklin"/>
                <a:sym typeface="Franklin Gothic"/>
              </a:rPr>
              <a:t>COMPONENTS USED: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6EE7E-21AB-6014-0FF7-E98A319B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064258"/>
            <a:ext cx="4941477" cy="610863"/>
          </a:xfrm>
        </p:spPr>
        <p:txBody>
          <a:bodyPr>
            <a:noAutofit/>
          </a:bodyPr>
          <a:lstStyle/>
          <a:p>
            <a:r>
              <a:rPr lang="en-IN" sz="4800" dirty="0"/>
              <a:t>Detailed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C541C-2E9A-4DF1-7BC0-4EFAD6AA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185190"/>
            <a:ext cx="9696210" cy="3509553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Vacant Seat </a:t>
            </a:r>
            <a:r>
              <a:rPr lang="en-US" sz="1700" dirty="0"/>
              <a:t>(Minimum Pressure):Resistance: Around 10,000 Ω10,000Ω (relaxed state)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Occupied Seat </a:t>
            </a:r>
            <a:r>
              <a:rPr lang="en-US" sz="1700" dirty="0"/>
              <a:t>(Maximum Pressure):Resistance: Around 200−500 Ω200−500Ω (when maximum</a:t>
            </a:r>
          </a:p>
          <a:p>
            <a:r>
              <a:rPr lang="en-US" sz="1700" dirty="0"/>
              <a:t>      pressure is applied)</a:t>
            </a:r>
          </a:p>
          <a:p>
            <a:endParaRPr lang="en-US" sz="17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Threshold Setting </a:t>
            </a:r>
            <a:r>
              <a:rPr lang="en-US" sz="1700" dirty="0"/>
              <a:t>(Moderate Pressure):Resistance: Between 2,000−5,000 Ω2,000−5,000Ω (for</a:t>
            </a:r>
          </a:p>
          <a:p>
            <a:r>
              <a:rPr lang="en-US" sz="1700" dirty="0"/>
              <a:t>       moderate pressure)</a:t>
            </a:r>
            <a:endParaRPr lang="en-IN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8AA6B-942A-AABC-D97E-917A124C0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39639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71550" y="318642"/>
            <a:ext cx="5780809" cy="161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IN" sz="4000" dirty="0"/>
              <a:t>Proposed Solution:</a:t>
            </a:r>
            <a:br>
              <a:rPr lang="en-IN" dirty="0"/>
            </a:b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71550" y="2189003"/>
            <a:ext cx="5143500" cy="40269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700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/>
              <a:t>Problem:</a:t>
            </a:r>
            <a:r>
              <a:rPr lang="en-US" sz="1700" dirty="0"/>
              <a:t> Drink and driving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700" b="1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1" dirty="0"/>
              <a:t>Solution</a:t>
            </a:r>
            <a:r>
              <a:rPr lang="en-US" sz="1700" dirty="0"/>
              <a:t>: If the alcohol level exceeds a certain threshold, 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885006" y="1896236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COMPONENTS USED: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885006" y="2272036"/>
            <a:ext cx="4838701" cy="32606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Alcohol Sensor : </a:t>
            </a:r>
            <a:r>
              <a:rPr lang="en-US" sz="18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Capable of measuring alcohol levels in the driver's breath.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8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Speed Sensor : </a:t>
            </a:r>
            <a:r>
              <a:rPr lang="en-US" sz="18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measure the speed of the vehicle.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1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Microcontroller :</a:t>
            </a:r>
            <a:r>
              <a:rPr lang="en-US" sz="18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process data and control vehicle functions.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8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Display Unit : </a:t>
            </a:r>
            <a:r>
              <a:rPr lang="en-US" sz="18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screen for displaying warnings and messages.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3C7A1-F1B4-BD0C-A51C-565D8598938E}"/>
              </a:ext>
            </a:extLst>
          </p:cNvPr>
          <p:cNvSpPr txBox="1"/>
          <p:nvPr/>
        </p:nvSpPr>
        <p:spPr>
          <a:xfrm>
            <a:off x="952499" y="1391293"/>
            <a:ext cx="2527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PROBLEM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41656-9BAF-AD9F-B04C-2B3BDB64B93D}"/>
              </a:ext>
            </a:extLst>
          </p:cNvPr>
          <p:cNvSpPr txBox="1"/>
          <p:nvPr/>
        </p:nvSpPr>
        <p:spPr>
          <a:xfrm>
            <a:off x="1487105" y="3443468"/>
            <a:ext cx="398506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dirty="0"/>
              <a:t>The system triggers a </a:t>
            </a:r>
            <a:r>
              <a:rPr lang="en-US" sz="1700" b="1" dirty="0"/>
              <a:t>WARNING</a:t>
            </a:r>
            <a:r>
              <a:rPr lang="en-US" sz="1700" dirty="0"/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dirty="0"/>
              <a:t>An </a:t>
            </a:r>
            <a:r>
              <a:rPr lang="en-US" sz="1700" b="1" dirty="0"/>
              <a:t>audio message </a:t>
            </a:r>
            <a:r>
              <a:rPr lang="en-US" sz="1700" dirty="0"/>
              <a:t>informs the driver that 10 minutes are given to find a safe space for parking.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700" dirty="0"/>
              <a:t>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700" dirty="0"/>
              <a:t>If alcohol levels are extremely high and the speed is high, the system initiates gradual </a:t>
            </a:r>
            <a:r>
              <a:rPr lang="en-US" sz="1700" b="1" dirty="0"/>
              <a:t>deceleration</a:t>
            </a:r>
            <a:r>
              <a:rPr lang="en-US" sz="1700" dirty="0"/>
              <a:t> and sets a speed limit (e.g., 30/40 mph</a:t>
            </a:r>
            <a:endParaRPr lang="en-IN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1041109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b="1" dirty="0">
                <a:solidFill>
                  <a:srgbClr val="5D7C3F"/>
                </a:solidFill>
              </a:rPr>
              <a:t>Team Leader Name: </a:t>
            </a:r>
            <a:r>
              <a:rPr lang="en-US" sz="2800" dirty="0">
                <a:solidFill>
                  <a:srgbClr val="5D7C3F"/>
                </a:solidFill>
              </a:rPr>
              <a:t>SHRESHTA KUSHWAHA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dirty="0"/>
              <a:t>			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b="1" dirty="0">
                <a:solidFill>
                  <a:srgbClr val="5D7C3F"/>
                </a:solidFill>
              </a:rPr>
              <a:t>Team Member 1 Name: </a:t>
            </a:r>
            <a:r>
              <a:rPr lang="en-US" sz="2800" dirty="0">
                <a:solidFill>
                  <a:srgbClr val="5D7C3F"/>
                </a:solidFill>
              </a:rPr>
              <a:t>AASHI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800" dirty="0"/>
              <a:t>		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b="1" dirty="0">
                <a:solidFill>
                  <a:srgbClr val="5D7C3F"/>
                </a:solidFill>
              </a:rPr>
              <a:t>Team Member 2 Name: </a:t>
            </a:r>
            <a:r>
              <a:rPr lang="en-US" sz="2800" dirty="0">
                <a:solidFill>
                  <a:srgbClr val="5D7C3F"/>
                </a:solidFill>
              </a:rPr>
              <a:t>PAYAL</a:t>
            </a:r>
            <a:r>
              <a:rPr lang="en-US" sz="2800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dirty="0"/>
              <a:t>		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800" b="1" dirty="0">
                <a:solidFill>
                  <a:srgbClr val="5D7C3F"/>
                </a:solidFill>
              </a:rPr>
              <a:t>Team Member 3 Name: </a:t>
            </a:r>
            <a:r>
              <a:rPr lang="en-US" sz="2800" dirty="0">
                <a:solidFill>
                  <a:srgbClr val="5D7C3F"/>
                </a:solidFill>
              </a:rPr>
              <a:t>HARMANPREET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436</Words>
  <Application>Microsoft Office PowerPoint</Application>
  <PresentationFormat>Widescreen</PresentationFormat>
  <Paragraphs>74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Noto Sans Symbols</vt:lpstr>
      <vt:lpstr>Arial</vt:lpstr>
      <vt:lpstr>Calibri</vt:lpstr>
      <vt:lpstr>Söhne</vt:lpstr>
      <vt:lpstr>Franklin Gothic</vt:lpstr>
      <vt:lpstr>Libre Franklin</vt:lpstr>
      <vt:lpstr>Theme1</vt:lpstr>
      <vt:lpstr> </vt:lpstr>
      <vt:lpstr>Problem Statement</vt:lpstr>
      <vt:lpstr>AREAS OF FOCUS</vt:lpstr>
      <vt:lpstr>Proposed Solution:</vt:lpstr>
      <vt:lpstr>Detailed Solution</vt:lpstr>
      <vt:lpstr>Proposed Solution: 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Aashi Parashar</cp:lastModifiedBy>
  <cp:revision>2</cp:revision>
  <dcterms:created xsi:type="dcterms:W3CDTF">2022-02-11T07:14:46Z</dcterms:created>
  <dcterms:modified xsi:type="dcterms:W3CDTF">2023-10-07T20:08:14Z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