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Nunito"/>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15" Type="http://schemas.openxmlformats.org/officeDocument/2006/relationships/font" Target="fonts/Lato-boldItalic.fntdata"/><Relationship Id="rId14"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7c8dde6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7c8dde6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7cf31af2a_3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7cf31af2a_3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407325" y="277225"/>
            <a:ext cx="8104800" cy="654000"/>
          </a:xfrm>
          <a:prstGeom prst="rect">
            <a:avLst/>
          </a:prstGeom>
          <a:ln cap="flat" cmpd="sng" w="9525">
            <a:solidFill>
              <a:srgbClr val="20124D"/>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56896"/>
              <a:buNone/>
            </a:pPr>
            <a:r>
              <a:rPr b="1" i="1" lang="en" sz="1740">
                <a:solidFill>
                  <a:srgbClr val="000000"/>
                </a:solidFill>
                <a:latin typeface="Arial"/>
                <a:ea typeface="Arial"/>
                <a:cs typeface="Arial"/>
                <a:sym typeface="Arial"/>
              </a:rPr>
              <a:t>Implementation of a Controller into Prototype Vehicle</a:t>
            </a:r>
            <a:endParaRPr b="1" i="1" sz="1740">
              <a:solidFill>
                <a:srgbClr val="000000"/>
              </a:solidFill>
              <a:latin typeface="Arial"/>
              <a:ea typeface="Arial"/>
              <a:cs typeface="Arial"/>
              <a:sym typeface="Arial"/>
            </a:endParaRPr>
          </a:p>
          <a:p>
            <a:pPr indent="0" lvl="0" marL="0" rtl="0" algn="ctr">
              <a:spcBef>
                <a:spcPts val="0"/>
              </a:spcBef>
              <a:spcAft>
                <a:spcPts val="0"/>
              </a:spcAft>
              <a:buSzPct val="56896"/>
              <a:buNone/>
            </a:pPr>
            <a:r>
              <a:rPr b="1" i="1" lang="en" sz="1740">
                <a:solidFill>
                  <a:srgbClr val="000000"/>
                </a:solidFill>
                <a:latin typeface="Arial"/>
                <a:ea typeface="Arial"/>
                <a:cs typeface="Arial"/>
                <a:sym typeface="Arial"/>
              </a:rPr>
              <a:t> </a:t>
            </a:r>
            <a:r>
              <a:rPr i="1" lang="en" sz="1550">
                <a:solidFill>
                  <a:srgbClr val="000000"/>
                </a:solidFill>
                <a:latin typeface="Arial"/>
                <a:ea typeface="Arial"/>
                <a:cs typeface="Arial"/>
                <a:sym typeface="Arial"/>
              </a:rPr>
              <a:t>Submitted by- Omkar Gaikwad, Shivangi Sharma, Dhiram Buch, Harshal Tingre</a:t>
            </a:r>
            <a:endParaRPr i="1" sz="1550">
              <a:solidFill>
                <a:srgbClr val="000000"/>
              </a:solidFill>
              <a:latin typeface="Arial"/>
              <a:ea typeface="Arial"/>
              <a:cs typeface="Arial"/>
              <a:sym typeface="Arial"/>
            </a:endParaRPr>
          </a:p>
        </p:txBody>
      </p:sp>
      <p:sp>
        <p:nvSpPr>
          <p:cNvPr id="129" name="Google Shape;129;p13"/>
          <p:cNvSpPr txBox="1"/>
          <p:nvPr/>
        </p:nvSpPr>
        <p:spPr>
          <a:xfrm>
            <a:off x="407325" y="931175"/>
            <a:ext cx="83673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Our Major Goals- </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To assure the vehicle's stability and safety. </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To optimize the vehicle's motion efficiency. </a:t>
            </a:r>
            <a:endParaRPr sz="12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Some necessary assumptions made by our team-</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Vehicle model is already equipped with required sensors and actuators.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An </a:t>
            </a:r>
            <a:r>
              <a:rPr lang="en" sz="1200">
                <a:latin typeface="Lato"/>
                <a:ea typeface="Lato"/>
                <a:cs typeface="Lato"/>
                <a:sym typeface="Lato"/>
              </a:rPr>
              <a:t>appropriate controller with necessary power and memory.</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Environment &amp; Operational circumstances of the vehicle are constant.</a:t>
            </a:r>
            <a:endParaRPr sz="12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Dynamics used by the controller-</a:t>
            </a:r>
            <a:endParaRPr b="1" sz="1200">
              <a:latin typeface="Lato"/>
              <a:ea typeface="Lato"/>
              <a:cs typeface="Lato"/>
              <a:sym typeface="Lato"/>
            </a:endParaRPr>
          </a:p>
          <a:p>
            <a:pPr indent="0" lvl="0" marL="0" rtl="0" algn="just">
              <a:spcBef>
                <a:spcPts val="0"/>
              </a:spcBef>
              <a:spcAft>
                <a:spcPts val="0"/>
              </a:spcAft>
              <a:buNone/>
            </a:pPr>
            <a:r>
              <a:rPr b="1" lang="en" sz="1200">
                <a:latin typeface="Lato"/>
                <a:ea typeface="Lato"/>
                <a:cs typeface="Lato"/>
                <a:sym typeface="Lato"/>
              </a:rPr>
              <a:t>Case I</a:t>
            </a:r>
            <a:r>
              <a:rPr lang="en" sz="1200">
                <a:latin typeface="Lato"/>
                <a:ea typeface="Lato"/>
                <a:cs typeface="Lato"/>
                <a:sym typeface="Lato"/>
              </a:rPr>
              <a:t>- </a:t>
            </a:r>
            <a:r>
              <a:rPr b="1" lang="en" sz="1200">
                <a:latin typeface="Lato"/>
                <a:ea typeface="Lato"/>
                <a:cs typeface="Lato"/>
                <a:sym typeface="Lato"/>
              </a:rPr>
              <a:t>When do we get the maximum tilt?</a:t>
            </a:r>
            <a:endParaRPr b="1" sz="1200">
              <a:latin typeface="Lato"/>
              <a:ea typeface="Lato"/>
              <a:cs typeface="Lato"/>
              <a:sym typeface="Lato"/>
            </a:endParaRPr>
          </a:p>
          <a:p>
            <a:pPr indent="0" lvl="0" marL="457200" rtl="0" algn="just">
              <a:spcBef>
                <a:spcPts val="0"/>
              </a:spcBef>
              <a:spcAft>
                <a:spcPts val="0"/>
              </a:spcAft>
              <a:buNone/>
            </a:pPr>
            <a:r>
              <a:rPr lang="en" sz="1200">
                <a:latin typeface="Lato"/>
                <a:ea typeface="Lato"/>
                <a:cs typeface="Lato"/>
                <a:sym typeface="Lato"/>
              </a:rPr>
              <a:t>The maximum tilt when the radius of curvature of the turn is minimum. In other words, the lower the angle, the more the tilt and hence lower the radius, R.</a:t>
            </a:r>
            <a:endParaRPr sz="1200">
              <a:latin typeface="Lato"/>
              <a:ea typeface="Lato"/>
              <a:cs typeface="Lato"/>
              <a:sym typeface="Lato"/>
            </a:endParaRPr>
          </a:p>
          <a:p>
            <a:pPr indent="0" lvl="0" marL="0" rtl="0" algn="just">
              <a:spcBef>
                <a:spcPts val="0"/>
              </a:spcBef>
              <a:spcAft>
                <a:spcPts val="0"/>
              </a:spcAft>
              <a:buNone/>
            </a:pPr>
            <a:r>
              <a:rPr b="1" lang="en" sz="1200">
                <a:latin typeface="Lato"/>
                <a:ea typeface="Lato"/>
                <a:cs typeface="Lato"/>
                <a:sym typeface="Lato"/>
              </a:rPr>
              <a:t>Case II</a:t>
            </a:r>
            <a:r>
              <a:rPr lang="en" sz="1200">
                <a:latin typeface="Lato"/>
                <a:ea typeface="Lato"/>
                <a:cs typeface="Lato"/>
                <a:sym typeface="Lato"/>
              </a:rPr>
              <a:t>- </a:t>
            </a:r>
            <a:r>
              <a:rPr b="1" lang="en" sz="1200">
                <a:latin typeface="Lato"/>
                <a:ea typeface="Lato"/>
                <a:cs typeface="Lato"/>
                <a:sym typeface="Lato"/>
              </a:rPr>
              <a:t>When the lateral force(S) is zero, how the controller responds?</a:t>
            </a:r>
            <a:endParaRPr b="1" sz="1200">
              <a:latin typeface="Lato"/>
              <a:ea typeface="Lato"/>
              <a:cs typeface="Lato"/>
              <a:sym typeface="Lato"/>
            </a:endParaRPr>
          </a:p>
          <a:p>
            <a:pPr indent="0" lvl="0" marL="457200" rtl="0" algn="just">
              <a:spcBef>
                <a:spcPts val="0"/>
              </a:spcBef>
              <a:spcAft>
                <a:spcPts val="0"/>
              </a:spcAft>
              <a:buNone/>
            </a:pPr>
            <a:r>
              <a:rPr lang="en" sz="1200">
                <a:latin typeface="Lato"/>
                <a:ea typeface="Lato"/>
                <a:cs typeface="Lato"/>
                <a:sym typeface="Lato"/>
              </a:rPr>
              <a:t>If we keep the values of R and m constant and vary the angle of tilt  alone, then the velocity will increase as the angle of tilt  increases and vice-versa.  From FBD, we get two equations:</a:t>
            </a:r>
            <a:endParaRPr sz="1200">
              <a:latin typeface="Lato"/>
              <a:ea typeface="Lato"/>
              <a:cs typeface="Lato"/>
              <a:sym typeface="Lato"/>
            </a:endParaRPr>
          </a:p>
          <a:p>
            <a:pPr indent="0" lvl="0" marL="457200" rtl="0" algn="just">
              <a:spcBef>
                <a:spcPts val="0"/>
              </a:spcBef>
              <a:spcAft>
                <a:spcPts val="0"/>
              </a:spcAft>
              <a:buNone/>
            </a:pPr>
            <a:r>
              <a:rPr lang="en" sz="1200">
                <a:latin typeface="Lato"/>
                <a:ea typeface="Lato"/>
                <a:cs typeface="Lato"/>
                <a:sym typeface="Lato"/>
              </a:rPr>
              <a:t>Ncos(alpha) = mg ;  Nsin(alpha) = mv</a:t>
            </a:r>
            <a:r>
              <a:rPr baseline="30000" lang="en" sz="1200">
                <a:latin typeface="Lato"/>
                <a:ea typeface="Lato"/>
                <a:cs typeface="Lato"/>
                <a:sym typeface="Lato"/>
              </a:rPr>
              <a:t>2</a:t>
            </a:r>
            <a:r>
              <a:rPr lang="en" sz="1200">
                <a:latin typeface="Lato"/>
                <a:ea typeface="Lato"/>
                <a:cs typeface="Lato"/>
                <a:sym typeface="Lato"/>
              </a:rPr>
              <a:t>/R</a:t>
            </a:r>
            <a:endParaRPr sz="1200">
              <a:latin typeface="Lato"/>
              <a:ea typeface="Lato"/>
              <a:cs typeface="Lato"/>
              <a:sym typeface="Lato"/>
            </a:endParaRPr>
          </a:p>
          <a:p>
            <a:pPr indent="0" lvl="0" marL="0" rtl="0" algn="just">
              <a:spcBef>
                <a:spcPts val="0"/>
              </a:spcBef>
              <a:spcAft>
                <a:spcPts val="0"/>
              </a:spcAft>
              <a:buNone/>
            </a:pPr>
            <a:r>
              <a:rPr b="1" lang="en" sz="1200">
                <a:latin typeface="Lato"/>
                <a:ea typeface="Lato"/>
                <a:cs typeface="Lato"/>
                <a:sym typeface="Lato"/>
              </a:rPr>
              <a:t>Case III</a:t>
            </a:r>
            <a:r>
              <a:rPr lang="en" sz="1200">
                <a:latin typeface="Lato"/>
                <a:ea typeface="Lato"/>
                <a:cs typeface="Lato"/>
                <a:sym typeface="Lato"/>
              </a:rPr>
              <a:t>- </a:t>
            </a:r>
            <a:r>
              <a:rPr b="1" lang="en" sz="1200">
                <a:latin typeface="Lato"/>
                <a:ea typeface="Lato"/>
                <a:cs typeface="Lato"/>
                <a:sym typeface="Lato"/>
              </a:rPr>
              <a:t>What is the behavior of the masses?</a:t>
            </a:r>
            <a:endParaRPr b="1" sz="1200">
              <a:latin typeface="Lato"/>
              <a:ea typeface="Lato"/>
              <a:cs typeface="Lato"/>
              <a:sym typeface="Lato"/>
            </a:endParaRPr>
          </a:p>
          <a:p>
            <a:pPr indent="0" lvl="0" marL="457200" rtl="0" algn="just">
              <a:spcBef>
                <a:spcPts val="0"/>
              </a:spcBef>
              <a:spcAft>
                <a:spcPts val="0"/>
              </a:spcAft>
              <a:buNone/>
            </a:pPr>
            <a:r>
              <a:rPr lang="en" sz="1200">
                <a:latin typeface="Lato"/>
                <a:ea typeface="Lato"/>
                <a:cs typeface="Lato"/>
                <a:sym typeface="Lato"/>
              </a:rPr>
              <a:t>The square of the velocity of the mass is directly proportional to the angle of tilt. As the angle of tilt changes, the normal force exerted by the mass changes and so does its velocity.</a:t>
            </a:r>
            <a:endParaRPr sz="1200">
              <a:latin typeface="Lato"/>
              <a:ea typeface="Lato"/>
              <a:cs typeface="Lato"/>
              <a:sym typeface="Lato"/>
            </a:endParaRPr>
          </a:p>
          <a:p>
            <a:pPr indent="0" lvl="0" marL="457200" rtl="0" algn="just">
              <a:spcBef>
                <a:spcPts val="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457200" rtl="0" algn="just">
              <a:spcBef>
                <a:spcPts val="0"/>
              </a:spcBef>
              <a:spcAft>
                <a:spcPts val="0"/>
              </a:spcAft>
              <a:buNone/>
            </a:pPr>
            <a:r>
              <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0" lvl="0" marL="45720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t/>
            </a:r>
            <a:endParaRPr b="1"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5930175" y="1092349"/>
            <a:ext cx="2495550" cy="16144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90025" y="290350"/>
            <a:ext cx="8036700" cy="56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SzPct val="57894"/>
              <a:buNone/>
            </a:pPr>
            <a:r>
              <a:rPr b="1" i="1" lang="en" sz="1710">
                <a:solidFill>
                  <a:srgbClr val="000000"/>
                </a:solidFill>
                <a:latin typeface="Arial"/>
                <a:ea typeface="Arial"/>
                <a:cs typeface="Arial"/>
                <a:sym typeface="Arial"/>
              </a:rPr>
              <a:t>Ride Dynamics analysis using Accelerometer on Phone</a:t>
            </a:r>
            <a:endParaRPr b="1" i="1" sz="1710">
              <a:solidFill>
                <a:srgbClr val="000000"/>
              </a:solidFill>
              <a:latin typeface="Arial"/>
              <a:ea typeface="Arial"/>
              <a:cs typeface="Arial"/>
              <a:sym typeface="Arial"/>
            </a:endParaRPr>
          </a:p>
          <a:p>
            <a:pPr indent="0" lvl="0" marL="0" rtl="0" algn="ctr">
              <a:spcBef>
                <a:spcPts val="0"/>
              </a:spcBef>
              <a:spcAft>
                <a:spcPts val="0"/>
              </a:spcAft>
              <a:buSzPct val="57894"/>
              <a:buNone/>
            </a:pPr>
            <a:r>
              <a:t/>
            </a:r>
            <a:endParaRPr b="1" i="1" sz="1710">
              <a:solidFill>
                <a:srgbClr val="000000"/>
              </a:solidFill>
              <a:latin typeface="Arial"/>
              <a:ea typeface="Arial"/>
              <a:cs typeface="Arial"/>
              <a:sym typeface="Arial"/>
            </a:endParaRPr>
          </a:p>
        </p:txBody>
      </p:sp>
      <p:sp>
        <p:nvSpPr>
          <p:cNvPr id="136" name="Google Shape;136;p14"/>
          <p:cNvSpPr txBox="1"/>
          <p:nvPr/>
        </p:nvSpPr>
        <p:spPr>
          <a:xfrm>
            <a:off x="325800" y="523500"/>
            <a:ext cx="8492400" cy="4212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latin typeface="Calibri"/>
                <a:ea typeface="Calibri"/>
                <a:cs typeface="Calibri"/>
                <a:sym typeface="Calibri"/>
              </a:rPr>
              <a:t>Submitted by- Omkar Gaikwad, Shivangi Sharma, Dhiram Buch, Harshal Tingre</a:t>
            </a:r>
            <a:endParaRPr i="1">
              <a:latin typeface="Calibri"/>
              <a:ea typeface="Calibri"/>
              <a:cs typeface="Calibri"/>
              <a:sym typeface="Calibri"/>
            </a:endParaRPr>
          </a:p>
          <a:p>
            <a:pPr indent="0" lvl="0" marL="0" rtl="0" algn="l">
              <a:lnSpc>
                <a:spcPct val="115000"/>
              </a:lnSpc>
              <a:spcBef>
                <a:spcPts val="0"/>
              </a:spcBef>
              <a:spcAft>
                <a:spcPts val="0"/>
              </a:spcAft>
              <a:buNone/>
            </a:pPr>
            <a:r>
              <a:rPr b="1" lang="en" sz="1200">
                <a:latin typeface="Calibri"/>
                <a:ea typeface="Calibri"/>
                <a:cs typeface="Calibri"/>
                <a:sym typeface="Calibri"/>
              </a:rPr>
              <a:t>Testing Set-up:</a:t>
            </a:r>
            <a:endParaRPr b="1"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Using the Vibration meter app data related to the accelerometer X,Y &amp; Z axis in m/s^2 is taken on a moving vehicle on for various events such as steady state, acceleration, braking, and bump.</a:t>
            </a:r>
            <a:endParaRPr sz="1200">
              <a:latin typeface="Calibri"/>
              <a:ea typeface="Calibri"/>
              <a:cs typeface="Calibri"/>
              <a:sym typeface="Calibri"/>
            </a:endParaRPr>
          </a:p>
          <a:p>
            <a:pPr indent="0" lvl="0" marL="0" rtl="0" algn="l">
              <a:lnSpc>
                <a:spcPct val="115000"/>
              </a:lnSpc>
              <a:spcBef>
                <a:spcPts val="0"/>
              </a:spcBef>
              <a:spcAft>
                <a:spcPts val="0"/>
              </a:spcAft>
              <a:buNone/>
            </a:pPr>
            <a:r>
              <a:rPr b="1" lang="en" sz="1200">
                <a:latin typeface="Calibri"/>
                <a:ea typeface="Calibri"/>
                <a:cs typeface="Calibri"/>
                <a:sym typeface="Calibri"/>
              </a:rPr>
              <a:t>Main Goals- </a:t>
            </a:r>
            <a:endParaRPr b="1" sz="1200">
              <a:latin typeface="Calibri"/>
              <a:ea typeface="Calibri"/>
              <a:cs typeface="Calibri"/>
              <a:sym typeface="Calibri"/>
            </a:endParaRPr>
          </a:p>
          <a:p>
            <a:pPr indent="0" lvl="0" marL="0" rtl="0" algn="l">
              <a:lnSpc>
                <a:spcPct val="115000"/>
              </a:lnSpc>
              <a:spcBef>
                <a:spcPts val="0"/>
              </a:spcBef>
              <a:spcAft>
                <a:spcPts val="0"/>
              </a:spcAft>
              <a:buNone/>
            </a:pPr>
            <a:r>
              <a:rPr b="1" lang="en" sz="1200">
                <a:latin typeface="Calibri"/>
                <a:ea typeface="Calibri"/>
                <a:cs typeface="Calibri"/>
                <a:sym typeface="Calibri"/>
              </a:rPr>
              <a:t>Perform statistical analysis on accelerometer data.</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t/>
            </a:r>
            <a:endParaRPr sz="1200">
              <a:latin typeface="Calibri"/>
              <a:ea typeface="Calibri"/>
              <a:cs typeface="Calibri"/>
              <a:sym typeface="Calibri"/>
            </a:endParaRPr>
          </a:p>
          <a:p>
            <a:pPr indent="-304800" lvl="0" marL="457200" rtl="0" algn="l">
              <a:lnSpc>
                <a:spcPct val="115000"/>
              </a:lnSpc>
              <a:spcBef>
                <a:spcPts val="0"/>
              </a:spcBef>
              <a:spcAft>
                <a:spcPts val="0"/>
              </a:spcAft>
              <a:buSzPts val="1200"/>
              <a:buFont typeface="Calibri"/>
              <a:buChar char="●"/>
            </a:pPr>
            <a:r>
              <a:rPr lang="en" sz="1200">
                <a:latin typeface="Calibri"/>
                <a:ea typeface="Calibri"/>
                <a:cs typeface="Calibri"/>
                <a:sym typeface="Calibri"/>
              </a:rPr>
              <a:t>The data is noisier when car in acceleration expected even for when car is in steady-state driving.</a:t>
            </a:r>
            <a:endParaRPr sz="1200">
              <a:latin typeface="Calibri"/>
              <a:ea typeface="Calibri"/>
              <a:cs typeface="Calibri"/>
              <a:sym typeface="Calibri"/>
            </a:endParaRPr>
          </a:p>
          <a:p>
            <a:pPr indent="0" lvl="0" marL="0" rtl="0" algn="l">
              <a:lnSpc>
                <a:spcPct val="115000"/>
              </a:lnSpc>
              <a:spcBef>
                <a:spcPts val="0"/>
              </a:spcBef>
              <a:spcAft>
                <a:spcPts val="0"/>
              </a:spcAft>
              <a:buNone/>
            </a:pPr>
            <a:r>
              <a:t/>
            </a:r>
            <a:endParaRPr b="1" sz="1200">
              <a:latin typeface="Calibri"/>
              <a:ea typeface="Calibri"/>
              <a:cs typeface="Calibri"/>
              <a:sym typeface="Calibri"/>
            </a:endParaRPr>
          </a:p>
          <a:p>
            <a:pPr indent="0" lvl="0" marL="0" rtl="0" algn="l">
              <a:lnSpc>
                <a:spcPct val="115000"/>
              </a:lnSpc>
              <a:spcBef>
                <a:spcPts val="0"/>
              </a:spcBef>
              <a:spcAft>
                <a:spcPts val="0"/>
              </a:spcAft>
              <a:buNone/>
            </a:pPr>
            <a:r>
              <a:rPr b="1" lang="en" sz="1200">
                <a:latin typeface="Calibri"/>
                <a:ea typeface="Calibri"/>
                <a:cs typeface="Calibri"/>
                <a:sym typeface="Calibri"/>
              </a:rPr>
              <a:t> What level physical actuator can nullify Z acceleration and noise perception of the driver?</a:t>
            </a:r>
            <a:endParaRPr sz="1200">
              <a:latin typeface="Calibri"/>
              <a:ea typeface="Calibri"/>
              <a:cs typeface="Calibri"/>
              <a:sym typeface="Calibri"/>
            </a:endParaRPr>
          </a:p>
          <a:p>
            <a:pPr indent="0" lvl="0" marL="0" rtl="0" algn="l">
              <a:lnSpc>
                <a:spcPct val="115000"/>
              </a:lnSpc>
              <a:spcBef>
                <a:spcPts val="0"/>
              </a:spcBef>
              <a:spcAft>
                <a:spcPts val="0"/>
              </a:spcAft>
              <a:buNone/>
            </a:pPr>
            <a:r>
              <a:rPr lang="en" sz="1200">
                <a:latin typeface="Calibri"/>
                <a:ea typeface="Calibri"/>
                <a:cs typeface="Calibri"/>
                <a:sym typeface="Calibri"/>
              </a:rPr>
              <a:t>Noise perception mostly isn’t affected much by an actuator as noise perception works much </a:t>
            </a:r>
            <a:r>
              <a:rPr b="1" lang="en" sz="1200">
                <a:latin typeface="Calibri"/>
                <a:ea typeface="Calibri"/>
                <a:cs typeface="Calibri"/>
                <a:sym typeface="Calibri"/>
              </a:rPr>
              <a:t>above the 400 to 3000 Hz range</a:t>
            </a:r>
            <a:r>
              <a:rPr b="1" lang="en" sz="1100">
                <a:latin typeface="Calibri"/>
                <a:ea typeface="Calibri"/>
                <a:cs typeface="Calibri"/>
                <a:sym typeface="Calibri"/>
              </a:rPr>
              <a:t>.</a:t>
            </a:r>
            <a:endParaRPr b="1"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p:txBody>
      </p:sp>
      <p:pic>
        <p:nvPicPr>
          <p:cNvPr id="137" name="Google Shape;137;p14"/>
          <p:cNvPicPr preferRelativeResize="0"/>
          <p:nvPr/>
        </p:nvPicPr>
        <p:blipFill>
          <a:blip r:embed="rId3">
            <a:alphaModFix/>
          </a:blip>
          <a:stretch>
            <a:fillRect/>
          </a:stretch>
        </p:blipFill>
        <p:spPr>
          <a:xfrm>
            <a:off x="897600" y="1938850"/>
            <a:ext cx="1438900" cy="1046375"/>
          </a:xfrm>
          <a:prstGeom prst="rect">
            <a:avLst/>
          </a:prstGeom>
          <a:noFill/>
          <a:ln>
            <a:noFill/>
          </a:ln>
        </p:spPr>
      </p:pic>
      <p:pic>
        <p:nvPicPr>
          <p:cNvPr id="138" name="Google Shape;138;p14"/>
          <p:cNvPicPr preferRelativeResize="0"/>
          <p:nvPr/>
        </p:nvPicPr>
        <p:blipFill>
          <a:blip r:embed="rId4">
            <a:alphaModFix/>
          </a:blip>
          <a:stretch>
            <a:fillRect/>
          </a:stretch>
        </p:blipFill>
        <p:spPr>
          <a:xfrm>
            <a:off x="3097162" y="1938850"/>
            <a:ext cx="1583875" cy="1046375"/>
          </a:xfrm>
          <a:prstGeom prst="rect">
            <a:avLst/>
          </a:prstGeom>
          <a:noFill/>
          <a:ln>
            <a:noFill/>
          </a:ln>
        </p:spPr>
      </p:pic>
      <p:sp>
        <p:nvSpPr>
          <p:cNvPr id="139" name="Google Shape;139;p14"/>
          <p:cNvSpPr txBox="1"/>
          <p:nvPr/>
        </p:nvSpPr>
        <p:spPr>
          <a:xfrm>
            <a:off x="390025" y="3042825"/>
            <a:ext cx="2555400" cy="523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100">
                <a:latin typeface="Calibri"/>
                <a:ea typeface="Calibri"/>
                <a:cs typeface="Calibri"/>
                <a:sym typeface="Calibri"/>
              </a:rPr>
              <a:t>Bump scenario with peak acceleration at 3m/s^2</a:t>
            </a:r>
            <a:endParaRPr b="1" sz="1300">
              <a:latin typeface="Calibri"/>
              <a:ea typeface="Calibri"/>
              <a:cs typeface="Calibri"/>
              <a:sym typeface="Calibri"/>
            </a:endParaRPr>
          </a:p>
        </p:txBody>
      </p:sp>
      <p:sp>
        <p:nvSpPr>
          <p:cNvPr id="140" name="Google Shape;140;p14"/>
          <p:cNvSpPr txBox="1"/>
          <p:nvPr/>
        </p:nvSpPr>
        <p:spPr>
          <a:xfrm>
            <a:off x="3097150" y="3042825"/>
            <a:ext cx="1700400" cy="3540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1100">
                <a:latin typeface="Calibri"/>
                <a:ea typeface="Calibri"/>
                <a:cs typeface="Calibri"/>
                <a:sym typeface="Calibri"/>
              </a:rPr>
              <a:t>Sudden brake scenario</a:t>
            </a:r>
            <a:endParaRPr b="1" sz="1300">
              <a:latin typeface="Calibri"/>
              <a:ea typeface="Calibri"/>
              <a:cs typeface="Calibri"/>
              <a:sym typeface="Calibri"/>
            </a:endParaRPr>
          </a:p>
        </p:txBody>
      </p:sp>
      <p:pic>
        <p:nvPicPr>
          <p:cNvPr id="141" name="Google Shape;141;p14"/>
          <p:cNvPicPr preferRelativeResize="0"/>
          <p:nvPr/>
        </p:nvPicPr>
        <p:blipFill>
          <a:blip r:embed="rId5">
            <a:alphaModFix/>
          </a:blip>
          <a:stretch>
            <a:fillRect/>
          </a:stretch>
        </p:blipFill>
        <p:spPr>
          <a:xfrm>
            <a:off x="5236150" y="1299475"/>
            <a:ext cx="2945276" cy="1133575"/>
          </a:xfrm>
          <a:prstGeom prst="rect">
            <a:avLst/>
          </a:prstGeom>
          <a:noFill/>
          <a:ln>
            <a:noFill/>
          </a:ln>
        </p:spPr>
      </p:pic>
      <p:pic>
        <p:nvPicPr>
          <p:cNvPr id="142" name="Google Shape;142;p14"/>
          <p:cNvPicPr preferRelativeResize="0"/>
          <p:nvPr/>
        </p:nvPicPr>
        <p:blipFill>
          <a:blip r:embed="rId6">
            <a:alphaModFix/>
          </a:blip>
          <a:stretch>
            <a:fillRect/>
          </a:stretch>
        </p:blipFill>
        <p:spPr>
          <a:xfrm>
            <a:off x="5176925" y="2433050"/>
            <a:ext cx="2945276" cy="1046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