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685" y="3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B0F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B0F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33722">
              <a:alpha val="9254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33722">
              <a:alpha val="9254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92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2829" y="121757"/>
            <a:ext cx="659011" cy="65901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4254" y="6302082"/>
            <a:ext cx="2457455" cy="555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498" y="1080120"/>
            <a:ext cx="4645660" cy="475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548" y="1810076"/>
            <a:ext cx="10624820" cy="408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B0F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071" y="0"/>
            <a:ext cx="102518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7999"/>
                  </a:move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2293" y="0"/>
              <a:ext cx="10307411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33722">
              <a:alpha val="9254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29" y="121757"/>
            <a:ext cx="659011" cy="6590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0340" y="0"/>
            <a:ext cx="2931319" cy="19228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498" y="1080120"/>
            <a:ext cx="46456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000"/>
                </a:solidFill>
              </a:rPr>
              <a:t>STEPS</a:t>
            </a:r>
            <a:r>
              <a:rPr spc="35" dirty="0">
                <a:solidFill>
                  <a:srgbClr val="FFC000"/>
                </a:solidFill>
              </a:rPr>
              <a:t> </a:t>
            </a:r>
            <a:r>
              <a:rPr spc="95" dirty="0">
                <a:solidFill>
                  <a:srgbClr val="FFC000"/>
                </a:solidFill>
              </a:rPr>
              <a:t>IN</a:t>
            </a:r>
            <a:r>
              <a:rPr spc="35" dirty="0">
                <a:solidFill>
                  <a:srgbClr val="FFC000"/>
                </a:solidFill>
              </a:rPr>
              <a:t> </a:t>
            </a:r>
            <a:r>
              <a:rPr spc="-10" dirty="0">
                <a:solidFill>
                  <a:srgbClr val="FFC000"/>
                </a:solidFill>
              </a:rPr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9878" y="1587340"/>
            <a:ext cx="5742940" cy="419089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Requirement</a:t>
            </a:r>
            <a:r>
              <a:rPr sz="1800" b="1" spc="-4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Gathering/</a:t>
            </a:r>
            <a:r>
              <a:rPr sz="1800" b="1" spc="-3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Business</a:t>
            </a:r>
            <a:r>
              <a:rPr sz="1800" b="1" spc="-3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Requirements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Connection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Data</a:t>
            </a:r>
            <a:r>
              <a:rPr sz="1800" b="1" spc="-3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Cleaning</a:t>
            </a:r>
            <a:r>
              <a:rPr sz="1800" b="1" spc="-2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/</a:t>
            </a:r>
            <a:r>
              <a:rPr sz="1800" b="1" spc="-2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Quality</a:t>
            </a:r>
            <a:r>
              <a:rPr sz="1800" b="1" spc="-2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Check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Modeling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Processing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DAX</a:t>
            </a:r>
            <a:r>
              <a:rPr sz="1800" b="1" spc="-1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Calculations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Dashboard</a:t>
            </a:r>
            <a:r>
              <a:rPr sz="1800" b="1" spc="-3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Lay</a:t>
            </a:r>
            <a:r>
              <a:rPr sz="1800" b="1" spc="-3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outing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Charts</a:t>
            </a:r>
            <a:r>
              <a:rPr sz="1800" b="1" spc="-3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Development</a:t>
            </a:r>
            <a:r>
              <a:rPr sz="1800" b="1" spc="-1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Formatting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Dashboard</a:t>
            </a:r>
            <a:r>
              <a:rPr sz="1800" b="1" spc="-3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/</a:t>
            </a:r>
            <a:r>
              <a:rPr sz="1800" b="1" spc="-2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Report</a:t>
            </a:r>
            <a:r>
              <a:rPr sz="1800" b="1" spc="-15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Development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461009" algn="l"/>
              </a:tabLst>
            </a:pPr>
            <a:r>
              <a:rPr sz="1800" dirty="0">
                <a:solidFill>
                  <a:srgbClr val="D8E1F3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D8E1F3"/>
                </a:solidFill>
                <a:latin typeface="Arial"/>
                <a:cs typeface="Arial"/>
              </a:rPr>
              <a:t>Insights</a:t>
            </a:r>
            <a:r>
              <a:rPr sz="1800" b="1" spc="-40" dirty="0">
                <a:solidFill>
                  <a:srgbClr val="D8E1F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8E1F3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4254" y="6302082"/>
            <a:ext cx="2457455" cy="555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190" dirty="0"/>
              <a:t> </a:t>
            </a:r>
            <a:r>
              <a:rPr spc="-10" dirty="0"/>
              <a:t>REQUIREMENT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340" y="0"/>
            <a:ext cx="2931319" cy="19228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48" y="2767570"/>
            <a:ext cx="284633" cy="2678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48" y="3179050"/>
            <a:ext cx="284633" cy="2678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248" y="4002010"/>
            <a:ext cx="284633" cy="2678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248" y="4413490"/>
            <a:ext cx="284633" cy="2678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248" y="4824970"/>
            <a:ext cx="284633" cy="2678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3548" y="1603493"/>
            <a:ext cx="11075035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93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today’s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music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era,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platforms.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focuses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Spotify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Albums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albums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800" spc="-10" dirty="0">
                <a:solidFill>
                  <a:srgbClr val="00B0F0"/>
                </a:solidFill>
                <a:latin typeface="Times New Roman"/>
                <a:cs typeface="Times New Roman"/>
              </a:rPr>
              <a:t>ALBUMS</a:t>
            </a:r>
            <a:endParaRPr sz="2800">
              <a:latin typeface="Times New Roman"/>
              <a:cs typeface="Times New Roman"/>
            </a:endParaRPr>
          </a:p>
          <a:p>
            <a:pPr marL="348615">
              <a:lnSpc>
                <a:spcPct val="100000"/>
              </a:lnSpc>
              <a:spcBef>
                <a:spcPts val="195"/>
              </a:spcBef>
            </a:pP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Total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Albums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Played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Over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Time</a:t>
            </a:r>
            <a:r>
              <a:rPr sz="1800" b="1" spc="-3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–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BBD6EE"/>
                </a:solidFill>
                <a:latin typeface="Calibri"/>
                <a:cs typeface="Calibri"/>
              </a:rPr>
              <a:t>Track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how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album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listening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trends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change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over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months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  <a:p>
            <a:pPr marL="12700" marR="5080" indent="335915">
              <a:lnSpc>
                <a:spcPct val="150000"/>
              </a:lnSpc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of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Albums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Listened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by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Year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Identify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annual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listening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habits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volume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(Find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Min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Max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Albums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BBD6EE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view).</a:t>
            </a:r>
            <a:endParaRPr sz="18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Albums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Played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on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Weekday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&amp;</a:t>
            </a:r>
            <a:r>
              <a:rPr sz="1800" b="1" spc="-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Weekend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–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Pattern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music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listening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BBD6EE"/>
                </a:solidFill>
                <a:latin typeface="Calibri"/>
                <a:cs typeface="Calibri"/>
              </a:rPr>
              <a:t>weekdays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weekends.</a:t>
            </a:r>
            <a:endParaRPr sz="180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1080"/>
              </a:spcBef>
            </a:pPr>
            <a:r>
              <a:rPr sz="1800" b="1" spc="-40" dirty="0">
                <a:solidFill>
                  <a:srgbClr val="FFD966"/>
                </a:solidFill>
                <a:latin typeface="Calibri"/>
                <a:cs typeface="Calibri"/>
              </a:rPr>
              <a:t>Top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5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Albums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Identify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most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played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albums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based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on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listening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frequency.</a:t>
            </a:r>
            <a:endParaRPr sz="1800">
              <a:latin typeface="Calibri"/>
              <a:cs typeface="Calibri"/>
            </a:endParaRPr>
          </a:p>
          <a:p>
            <a:pPr marL="12700" marR="681990" indent="335915">
              <a:lnSpc>
                <a:spcPct val="150000"/>
              </a:lnSpc>
            </a:pP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Latest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Year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vs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Previous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Year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Analysis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Compare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album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consumption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between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latest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previous</a:t>
            </a:r>
            <a:r>
              <a:rPr sz="18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years, including:</a:t>
            </a:r>
            <a:endParaRPr sz="1800">
              <a:latin typeface="Calibri"/>
              <a:cs typeface="Calibri"/>
            </a:endParaRPr>
          </a:p>
          <a:p>
            <a:pPr marL="812165" indent="-433705">
              <a:lnSpc>
                <a:spcPct val="100000"/>
              </a:lnSpc>
              <a:spcBef>
                <a:spcPts val="108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1800" b="1" spc="-85" dirty="0">
                <a:solidFill>
                  <a:srgbClr val="BBD6EE"/>
                </a:solidFill>
                <a:latin typeface="Calibri"/>
                <a:cs typeface="Calibri"/>
              </a:rPr>
              <a:t>LY</a:t>
            </a:r>
            <a:r>
              <a:rPr sz="1800" b="1" spc="-2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BD6EE"/>
                </a:solidFill>
                <a:latin typeface="Calibri"/>
                <a:cs typeface="Calibri"/>
              </a:rPr>
              <a:t>(Latest</a:t>
            </a:r>
            <a:r>
              <a:rPr sz="1800" b="1" spc="-8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BBD6EE"/>
                </a:solidFill>
                <a:latin typeface="Calibri"/>
                <a:cs typeface="Calibri"/>
              </a:rPr>
              <a:t>Year)</a:t>
            </a:r>
            <a:r>
              <a:rPr sz="1800" b="1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BD6EE"/>
                </a:solidFill>
                <a:latin typeface="Calibri"/>
                <a:cs typeface="Calibri"/>
              </a:rPr>
              <a:t>vs</a:t>
            </a:r>
            <a:r>
              <a:rPr sz="1800" b="1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BD6EE"/>
                </a:solidFill>
                <a:latin typeface="Calibri"/>
                <a:cs typeface="Calibri"/>
              </a:rPr>
              <a:t>PY</a:t>
            </a:r>
            <a:r>
              <a:rPr sz="1800" b="1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BD6EE"/>
                </a:solidFill>
                <a:latin typeface="Calibri"/>
                <a:cs typeface="Calibri"/>
              </a:rPr>
              <a:t>(Previous</a:t>
            </a:r>
            <a:r>
              <a:rPr sz="1800" b="1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BBD6EE"/>
                </a:solidFill>
                <a:latin typeface="Calibri"/>
                <a:cs typeface="Calibri"/>
              </a:rPr>
              <a:t>Year)</a:t>
            </a:r>
            <a:r>
              <a:rPr sz="1800" b="1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BD6EE"/>
                </a:solidFill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812165" indent="-433705">
              <a:lnSpc>
                <a:spcPct val="100000"/>
              </a:lnSpc>
              <a:spcBef>
                <a:spcPts val="108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1800" b="1" spc="-40" dirty="0">
                <a:solidFill>
                  <a:srgbClr val="BBD6EE"/>
                </a:solidFill>
                <a:latin typeface="Calibri"/>
                <a:cs typeface="Calibri"/>
              </a:rPr>
              <a:t>YoY</a:t>
            </a:r>
            <a:r>
              <a:rPr sz="1800" b="1" spc="-3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BBD6EE"/>
                </a:solidFill>
                <a:latin typeface="Calibri"/>
                <a:cs typeface="Calibri"/>
              </a:rPr>
              <a:t>(Year-</a:t>
            </a:r>
            <a:r>
              <a:rPr sz="1800" b="1" spc="-35" dirty="0">
                <a:solidFill>
                  <a:srgbClr val="BBD6EE"/>
                </a:solidFill>
                <a:latin typeface="Calibri"/>
                <a:cs typeface="Calibri"/>
              </a:rPr>
              <a:t>over-</a:t>
            </a:r>
            <a:r>
              <a:rPr sz="1800" b="1" spc="-20" dirty="0">
                <a:solidFill>
                  <a:srgbClr val="BBD6EE"/>
                </a:solidFill>
                <a:latin typeface="Calibri"/>
                <a:cs typeface="Calibri"/>
              </a:rPr>
              <a:t>Year)</a:t>
            </a:r>
            <a:r>
              <a:rPr sz="1800" b="1" spc="-3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BD6EE"/>
                </a:solidFill>
                <a:latin typeface="Calibri"/>
                <a:cs typeface="Calibri"/>
              </a:rPr>
              <a:t>Growth</a:t>
            </a:r>
            <a:r>
              <a:rPr sz="1800" b="1" spc="-3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BD6EE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190" dirty="0"/>
              <a:t> </a:t>
            </a:r>
            <a:r>
              <a:rPr spc="-10" dirty="0"/>
              <a:t>REQUIREMENT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340" y="0"/>
            <a:ext cx="2931319" cy="19228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48" y="2329420"/>
            <a:ext cx="284633" cy="2678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48" y="2740901"/>
            <a:ext cx="284633" cy="2678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248" y="3563861"/>
            <a:ext cx="284633" cy="2678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248" y="3975341"/>
            <a:ext cx="284633" cy="2678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248" y="4386820"/>
            <a:ext cx="284633" cy="2678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3548" y="1810076"/>
            <a:ext cx="10673715" cy="408177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10" dirty="0">
                <a:solidFill>
                  <a:srgbClr val="00B0F0"/>
                </a:solidFill>
                <a:latin typeface="Times New Roman"/>
                <a:cs typeface="Times New Roman"/>
              </a:rPr>
              <a:t>ARTISTS</a:t>
            </a:r>
            <a:endParaRPr sz="2800">
              <a:latin typeface="Times New Roman"/>
              <a:cs typeface="Times New Roman"/>
            </a:endParaRPr>
          </a:p>
          <a:p>
            <a:pPr marL="34861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solidFill>
                  <a:srgbClr val="FDE499"/>
                </a:solidFill>
                <a:latin typeface="Calibri"/>
                <a:cs typeface="Calibri"/>
              </a:rPr>
              <a:t>Total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Artists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Played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Over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Time</a:t>
            </a:r>
            <a:r>
              <a:rPr sz="1800" b="1" spc="-3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E499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1F1F1"/>
                </a:solidFill>
                <a:latin typeface="Calibri"/>
                <a:cs typeface="Calibri"/>
              </a:rPr>
              <a:t>Track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how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artist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listening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trends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evolve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across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months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  <a:p>
            <a:pPr marL="12700" marR="5080" indent="335915">
              <a:lnSpc>
                <a:spcPct val="150000"/>
              </a:lnSpc>
            </a:pP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of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Artists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Listened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by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DE499"/>
                </a:solidFill>
                <a:latin typeface="Calibri"/>
                <a:cs typeface="Calibri"/>
              </a:rPr>
              <a:t>Year </a:t>
            </a:r>
            <a:r>
              <a:rPr sz="1800" dirty="0">
                <a:solidFill>
                  <a:srgbClr val="FDE499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Identify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annual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listening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habits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artist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1F1F1"/>
                </a:solidFill>
                <a:latin typeface="Calibri"/>
                <a:cs typeface="Calibri"/>
              </a:rPr>
              <a:t>diversity.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(Find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Min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BBD6EE"/>
                </a:solidFill>
                <a:latin typeface="Calibri"/>
                <a:cs typeface="Calibri"/>
              </a:rPr>
              <a:t>Max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Artists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view).</a:t>
            </a:r>
            <a:endParaRPr sz="18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Artists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Played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on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DE499"/>
                </a:solidFill>
                <a:latin typeface="Calibri"/>
                <a:cs typeface="Calibri"/>
              </a:rPr>
              <a:t>Weekday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&amp;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DE499"/>
                </a:solidFill>
                <a:latin typeface="Calibri"/>
                <a:cs typeface="Calibri"/>
              </a:rPr>
              <a:t>Weekend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–</a:t>
            </a:r>
            <a:r>
              <a:rPr sz="1800" b="1" spc="-1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Pattern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music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listening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BBD6EE"/>
                </a:solidFill>
                <a:latin typeface="Calibri"/>
                <a:cs typeface="Calibri"/>
              </a:rPr>
              <a:t>weekdays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weekends.</a:t>
            </a:r>
            <a:endParaRPr sz="180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1080"/>
              </a:spcBef>
            </a:pPr>
            <a:r>
              <a:rPr sz="1800" b="1" spc="-40" dirty="0">
                <a:solidFill>
                  <a:srgbClr val="FDE499"/>
                </a:solidFill>
                <a:latin typeface="Calibri"/>
                <a:cs typeface="Calibri"/>
              </a:rPr>
              <a:t>Top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5</a:t>
            </a:r>
            <a:r>
              <a:rPr sz="1800" b="1" spc="-4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Artists</a:t>
            </a:r>
            <a:r>
              <a:rPr sz="1800" b="1" spc="-3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most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played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artists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based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on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listening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frequency.</a:t>
            </a:r>
            <a:endParaRPr sz="1800">
              <a:latin typeface="Calibri"/>
              <a:cs typeface="Calibri"/>
            </a:endParaRPr>
          </a:p>
          <a:p>
            <a:pPr marL="12700" marR="442595" indent="335915">
              <a:lnSpc>
                <a:spcPct val="150000"/>
              </a:lnSpc>
            </a:pPr>
            <a:r>
              <a:rPr sz="1800" b="1" spc="-10" dirty="0">
                <a:solidFill>
                  <a:srgbClr val="FDE499"/>
                </a:solidFill>
                <a:latin typeface="Calibri"/>
                <a:cs typeface="Calibri"/>
              </a:rPr>
              <a:t>Latest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DE499"/>
                </a:solidFill>
                <a:latin typeface="Calibri"/>
                <a:cs typeface="Calibri"/>
              </a:rPr>
              <a:t>Year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vs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Previous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DE499"/>
                </a:solidFill>
                <a:latin typeface="Calibri"/>
                <a:cs typeface="Calibri"/>
              </a:rPr>
              <a:t>Year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Analysis</a:t>
            </a:r>
            <a:r>
              <a:rPr sz="1800" b="1" spc="-2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E499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Compare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artist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1F1F1"/>
                </a:solidFill>
                <a:latin typeface="Calibri"/>
                <a:cs typeface="Calibri"/>
              </a:rPr>
              <a:t>engagement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between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latest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previous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years, including:</a:t>
            </a:r>
            <a:endParaRPr sz="1800">
              <a:latin typeface="Calibri"/>
              <a:cs typeface="Calibri"/>
            </a:endParaRPr>
          </a:p>
          <a:p>
            <a:pPr marL="812165" indent="-433705">
              <a:lnSpc>
                <a:spcPct val="100000"/>
              </a:lnSpc>
              <a:spcBef>
                <a:spcPts val="108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1800" b="1" spc="-85" dirty="0">
                <a:solidFill>
                  <a:srgbClr val="FDE499"/>
                </a:solidFill>
                <a:latin typeface="Calibri"/>
                <a:cs typeface="Calibri"/>
              </a:rPr>
              <a:t>LY</a:t>
            </a:r>
            <a:r>
              <a:rPr sz="1800" b="1" spc="-2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DE499"/>
                </a:solidFill>
                <a:latin typeface="Calibri"/>
                <a:cs typeface="Calibri"/>
              </a:rPr>
              <a:t>(Latest</a:t>
            </a:r>
            <a:r>
              <a:rPr sz="1800" b="1" spc="-8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DE499"/>
                </a:solidFill>
                <a:latin typeface="Calibri"/>
                <a:cs typeface="Calibri"/>
              </a:rPr>
              <a:t>Year)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vs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PY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(Previous</a:t>
            </a:r>
            <a:r>
              <a:rPr sz="1800" b="1" spc="-5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DE499"/>
                </a:solidFill>
                <a:latin typeface="Calibri"/>
                <a:cs typeface="Calibri"/>
              </a:rPr>
              <a:t>Year)</a:t>
            </a:r>
            <a:r>
              <a:rPr sz="1800" b="1" spc="-50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DE499"/>
                </a:solidFill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812165" indent="-433705">
              <a:lnSpc>
                <a:spcPct val="100000"/>
              </a:lnSpc>
              <a:spcBef>
                <a:spcPts val="108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1800" b="1" spc="-40" dirty="0">
                <a:solidFill>
                  <a:srgbClr val="FDE499"/>
                </a:solidFill>
                <a:latin typeface="Calibri"/>
                <a:cs typeface="Calibri"/>
              </a:rPr>
              <a:t>YoY</a:t>
            </a:r>
            <a:r>
              <a:rPr sz="1800" b="1" spc="-3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FDE499"/>
                </a:solidFill>
                <a:latin typeface="Calibri"/>
                <a:cs typeface="Calibri"/>
              </a:rPr>
              <a:t>(Year-</a:t>
            </a:r>
            <a:r>
              <a:rPr sz="1800" b="1" spc="-35" dirty="0">
                <a:solidFill>
                  <a:srgbClr val="FDE499"/>
                </a:solidFill>
                <a:latin typeface="Calibri"/>
                <a:cs typeface="Calibri"/>
              </a:rPr>
              <a:t>over-</a:t>
            </a:r>
            <a:r>
              <a:rPr sz="1800" b="1" spc="-20" dirty="0">
                <a:solidFill>
                  <a:srgbClr val="FDE499"/>
                </a:solidFill>
                <a:latin typeface="Calibri"/>
                <a:cs typeface="Calibri"/>
              </a:rPr>
              <a:t>Year)</a:t>
            </a:r>
            <a:r>
              <a:rPr sz="1800" b="1" spc="-3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DE499"/>
                </a:solidFill>
                <a:latin typeface="Calibri"/>
                <a:cs typeface="Calibri"/>
              </a:rPr>
              <a:t>Growth</a:t>
            </a:r>
            <a:r>
              <a:rPr sz="1800" b="1" spc="-35" dirty="0">
                <a:solidFill>
                  <a:srgbClr val="FDE49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DE499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190" dirty="0"/>
              <a:t> </a:t>
            </a:r>
            <a:r>
              <a:rPr spc="-10" dirty="0"/>
              <a:t>REQUIREMENT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340" y="0"/>
            <a:ext cx="2931319" cy="19228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48" y="2329420"/>
            <a:ext cx="284633" cy="2678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48" y="2740901"/>
            <a:ext cx="284633" cy="2678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248" y="3563861"/>
            <a:ext cx="284633" cy="2678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248" y="3975341"/>
            <a:ext cx="284633" cy="2678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248" y="4386820"/>
            <a:ext cx="284633" cy="2678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10" dirty="0"/>
              <a:t>TRACKS</a:t>
            </a:r>
          </a:p>
          <a:p>
            <a:pPr marL="34861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solidFill>
                  <a:srgbClr val="A8D08C"/>
                </a:solidFill>
                <a:latin typeface="Calibri"/>
                <a:cs typeface="Calibri"/>
              </a:rPr>
              <a:t>Total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Tracks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Played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Over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Time</a:t>
            </a:r>
            <a:r>
              <a:rPr sz="1800" b="1" spc="-3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8D08C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Monitor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how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track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listening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trends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change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across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months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years</a:t>
            </a:r>
            <a:endParaRPr sz="1800">
              <a:latin typeface="Calibri"/>
              <a:cs typeface="Calibri"/>
            </a:endParaRPr>
          </a:p>
          <a:p>
            <a:pPr marL="12700" marR="5080" indent="335915">
              <a:lnSpc>
                <a:spcPct val="150000"/>
              </a:lnSpc>
            </a:pP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Number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of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Tracks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Listened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by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Year </a:t>
            </a:r>
            <a:r>
              <a:rPr sz="1800" dirty="0">
                <a:solidFill>
                  <a:srgbClr val="A8D08C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Identify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annual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listening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habits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track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1F1F1"/>
                </a:solidFill>
                <a:latin typeface="Calibri"/>
                <a:cs typeface="Calibri"/>
              </a:rPr>
              <a:t>diversity.</a:t>
            </a:r>
            <a:r>
              <a:rPr sz="18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(Find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Min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BBD6EE"/>
                </a:solidFill>
                <a:latin typeface="Calibri"/>
                <a:cs typeface="Calibri"/>
              </a:rPr>
              <a:t>Max </a:t>
            </a:r>
            <a:r>
              <a:rPr sz="1800" spc="-20" dirty="0">
                <a:solidFill>
                  <a:srgbClr val="BBD6EE"/>
                </a:solidFill>
                <a:latin typeface="Calibri"/>
                <a:cs typeface="Calibri"/>
              </a:rPr>
              <a:t>Tracks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view).</a:t>
            </a:r>
            <a:endParaRPr sz="18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Tracks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Played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on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Weekday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&amp;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8D08C"/>
                </a:solidFill>
                <a:latin typeface="Calibri"/>
                <a:cs typeface="Calibri"/>
              </a:rPr>
              <a:t>Weekend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–</a:t>
            </a:r>
            <a:r>
              <a:rPr sz="1800" b="1" spc="-1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Pattern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music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listening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BBD6EE"/>
                </a:solidFill>
                <a:latin typeface="Calibri"/>
                <a:cs typeface="Calibri"/>
              </a:rPr>
              <a:t>weekdays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BD6EE"/>
                </a:solidFill>
                <a:latin typeface="Calibri"/>
                <a:cs typeface="Calibri"/>
              </a:rPr>
              <a:t>weekends.</a:t>
            </a:r>
            <a:endParaRPr sz="180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1080"/>
              </a:spcBef>
            </a:pPr>
            <a:r>
              <a:rPr sz="1800" b="1" spc="-40" dirty="0">
                <a:solidFill>
                  <a:srgbClr val="A8D08C"/>
                </a:solidFill>
                <a:latin typeface="Calibri"/>
                <a:cs typeface="Calibri"/>
              </a:rPr>
              <a:t>Top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5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Tracks</a:t>
            </a:r>
            <a:r>
              <a:rPr sz="1800" b="1" spc="-3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8D08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most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played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tracks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based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listening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frequency.</a:t>
            </a:r>
            <a:endParaRPr sz="1800">
              <a:latin typeface="Calibri"/>
              <a:cs typeface="Calibri"/>
            </a:endParaRPr>
          </a:p>
          <a:p>
            <a:pPr marL="12700" marR="413384" indent="335915">
              <a:lnSpc>
                <a:spcPct val="150000"/>
              </a:lnSpc>
            </a:pPr>
            <a:r>
              <a:rPr sz="1800" b="1" spc="-10" dirty="0">
                <a:solidFill>
                  <a:srgbClr val="A8D08C"/>
                </a:solidFill>
                <a:latin typeface="Calibri"/>
                <a:cs typeface="Calibri"/>
              </a:rPr>
              <a:t>Latest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A8D08C"/>
                </a:solidFill>
                <a:latin typeface="Calibri"/>
                <a:cs typeface="Calibri"/>
              </a:rPr>
              <a:t>Year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vs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Previous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A8D08C"/>
                </a:solidFill>
                <a:latin typeface="Calibri"/>
                <a:cs typeface="Calibri"/>
              </a:rPr>
              <a:t>Year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Analysis</a:t>
            </a:r>
            <a:r>
              <a:rPr sz="1800" b="1" spc="-2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8D08C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Compare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track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1F1F1"/>
                </a:solidFill>
                <a:latin typeface="Calibri"/>
                <a:cs typeface="Calibri"/>
              </a:rPr>
              <a:t>engagement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between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latest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previous</a:t>
            </a:r>
            <a:r>
              <a:rPr sz="1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years, including:</a:t>
            </a:r>
            <a:endParaRPr sz="1800">
              <a:latin typeface="Calibri"/>
              <a:cs typeface="Calibri"/>
            </a:endParaRPr>
          </a:p>
          <a:p>
            <a:pPr marL="812165" indent="-433705">
              <a:lnSpc>
                <a:spcPct val="100000"/>
              </a:lnSpc>
              <a:spcBef>
                <a:spcPts val="108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1800" b="1" spc="-85" dirty="0">
                <a:solidFill>
                  <a:srgbClr val="A8D08C"/>
                </a:solidFill>
                <a:latin typeface="Calibri"/>
                <a:cs typeface="Calibri"/>
              </a:rPr>
              <a:t>LY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8D08C"/>
                </a:solidFill>
                <a:latin typeface="Calibri"/>
                <a:cs typeface="Calibri"/>
              </a:rPr>
              <a:t>(Latest</a:t>
            </a:r>
            <a:r>
              <a:rPr sz="1800" b="1" spc="-8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Year)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vs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PY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(Previous</a:t>
            </a:r>
            <a:r>
              <a:rPr sz="1800" b="1" spc="-5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Year)</a:t>
            </a:r>
            <a:r>
              <a:rPr sz="1800" b="1" spc="-50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8D08C"/>
                </a:solidFill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812165" indent="-433705">
              <a:lnSpc>
                <a:spcPct val="100000"/>
              </a:lnSpc>
              <a:spcBef>
                <a:spcPts val="108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1800" b="1" spc="-40" dirty="0">
                <a:solidFill>
                  <a:srgbClr val="A8D08C"/>
                </a:solidFill>
                <a:latin typeface="Calibri"/>
                <a:cs typeface="Calibri"/>
              </a:rPr>
              <a:t>YoY</a:t>
            </a:r>
            <a:r>
              <a:rPr sz="1800" b="1" spc="-3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A8D08C"/>
                </a:solidFill>
                <a:latin typeface="Calibri"/>
                <a:cs typeface="Calibri"/>
              </a:rPr>
              <a:t>(Year-</a:t>
            </a:r>
            <a:r>
              <a:rPr sz="1800" b="1" spc="-35" dirty="0">
                <a:solidFill>
                  <a:srgbClr val="A8D08C"/>
                </a:solidFill>
                <a:latin typeface="Calibri"/>
                <a:cs typeface="Calibri"/>
              </a:rPr>
              <a:t>over-</a:t>
            </a:r>
            <a:r>
              <a:rPr sz="1800" b="1" spc="-20" dirty="0">
                <a:solidFill>
                  <a:srgbClr val="A8D08C"/>
                </a:solidFill>
                <a:latin typeface="Calibri"/>
                <a:cs typeface="Calibri"/>
              </a:rPr>
              <a:t>Year)</a:t>
            </a:r>
            <a:r>
              <a:rPr sz="1800" b="1" spc="-3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8D08C"/>
                </a:solidFill>
                <a:latin typeface="Calibri"/>
                <a:cs typeface="Calibri"/>
              </a:rPr>
              <a:t>Growth</a:t>
            </a:r>
            <a:r>
              <a:rPr sz="1800" b="1" spc="-35" dirty="0">
                <a:solidFill>
                  <a:srgbClr val="A8D08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8D08C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8" y="1080120"/>
            <a:ext cx="464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190" dirty="0"/>
              <a:t> </a:t>
            </a:r>
            <a:r>
              <a:rPr spc="-10" dirty="0"/>
              <a:t>REQUIREMENT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340" y="0"/>
            <a:ext cx="2931319" cy="19228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48" y="2332176"/>
            <a:ext cx="316136" cy="297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48" y="3246576"/>
            <a:ext cx="316136" cy="2975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6428" y="4160976"/>
            <a:ext cx="316136" cy="2975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3548" y="1476762"/>
            <a:ext cx="11076940" cy="435546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800" spc="-130" dirty="0">
                <a:solidFill>
                  <a:srgbClr val="FFFF00"/>
                </a:solidFill>
                <a:latin typeface="Times New Roman"/>
                <a:cs typeface="Times New Roman"/>
              </a:rPr>
              <a:t>LISTENING</a:t>
            </a:r>
            <a:r>
              <a:rPr sz="28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imes New Roman"/>
                <a:cs typeface="Times New Roman"/>
              </a:rPr>
              <a:t>PATTERNS</a:t>
            </a:r>
            <a:endParaRPr sz="2800">
              <a:latin typeface="Times New Roman"/>
              <a:cs typeface="Times New Roman"/>
            </a:endParaRPr>
          </a:p>
          <a:p>
            <a:pPr marL="12700" marR="5080" indent="373380">
              <a:lnSpc>
                <a:spcPct val="15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Listening</a:t>
            </a:r>
            <a:r>
              <a:rPr sz="2000" b="1" spc="-6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Hours</a:t>
            </a:r>
            <a:r>
              <a:rPr sz="20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Analysis</a:t>
            </a:r>
            <a:r>
              <a:rPr sz="20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peak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Heat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visualizes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days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intensity.</a:t>
            </a:r>
            <a:endParaRPr sz="2000">
              <a:latin typeface="Calibri"/>
              <a:cs typeface="Calibri"/>
            </a:endParaRPr>
          </a:p>
          <a:p>
            <a:pPr marL="12700" marR="732155" indent="373380">
              <a:lnSpc>
                <a:spcPct val="150000"/>
              </a:lnSpc>
            </a:pP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Average</a:t>
            </a:r>
            <a:r>
              <a:rPr sz="20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Listening</a:t>
            </a:r>
            <a:r>
              <a:rPr sz="20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Time</a:t>
            </a:r>
            <a:r>
              <a:rPr sz="20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(min)</a:t>
            </a:r>
            <a:r>
              <a:rPr sz="20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vs</a:t>
            </a:r>
            <a:r>
              <a:rPr sz="20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Track</a:t>
            </a:r>
            <a:r>
              <a:rPr sz="20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Frequency</a:t>
            </a:r>
            <a:r>
              <a:rPr sz="20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Scatter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Quadrant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categorize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tracks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on:</a:t>
            </a:r>
            <a:endParaRPr sz="2000">
              <a:latin typeface="Calibri"/>
              <a:cs typeface="Calibri"/>
            </a:endParaRPr>
          </a:p>
          <a:p>
            <a:pPr marL="812165" indent="-443865">
              <a:lnSpc>
                <a:spcPct val="100000"/>
              </a:lnSpc>
              <a:spcBef>
                <a:spcPts val="120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engaging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tracks</a:t>
            </a:r>
            <a:endParaRPr sz="2000">
              <a:latin typeface="Calibri"/>
              <a:cs typeface="Calibri"/>
            </a:endParaRPr>
          </a:p>
          <a:p>
            <a:pPr marL="812165" indent="-443865">
              <a:lnSpc>
                <a:spcPct val="100000"/>
              </a:lnSpc>
              <a:spcBef>
                <a:spcPts val="120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Niche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impactful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tracks</a:t>
            </a:r>
            <a:endParaRPr sz="2000">
              <a:latin typeface="Calibri"/>
              <a:cs typeface="Calibri"/>
            </a:endParaRPr>
          </a:p>
          <a:p>
            <a:pPr marL="812165" indent="-443865">
              <a:lnSpc>
                <a:spcPct val="100000"/>
              </a:lnSpc>
              <a:spcBef>
                <a:spcPts val="120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played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tracks</a:t>
            </a:r>
            <a:endParaRPr sz="2000">
              <a:latin typeface="Calibri"/>
              <a:cs typeface="Calibri"/>
            </a:endParaRPr>
          </a:p>
          <a:p>
            <a:pPr marL="812165" indent="-443865">
              <a:lnSpc>
                <a:spcPct val="100000"/>
              </a:lnSpc>
              <a:spcBef>
                <a:spcPts val="1200"/>
              </a:spcBef>
              <a:buFont typeface="Segoe UI Symbol"/>
              <a:buChar char="❖"/>
              <a:tabLst>
                <a:tab pos="8121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tracks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8" y="1080120"/>
            <a:ext cx="464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190" dirty="0"/>
              <a:t> </a:t>
            </a:r>
            <a:r>
              <a:rPr spc="-10" dirty="0"/>
              <a:t>REQUIREMENT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340" y="0"/>
            <a:ext cx="2931319" cy="19228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047" y="1425269"/>
            <a:ext cx="11363325" cy="473773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585"/>
              </a:spcBef>
            </a:pPr>
            <a:r>
              <a:rPr sz="2800" spc="-100" dirty="0">
                <a:solidFill>
                  <a:srgbClr val="FFFF00"/>
                </a:solidFill>
                <a:latin typeface="Times New Roman"/>
                <a:cs typeface="Times New Roman"/>
              </a:rPr>
              <a:t>DETAILS</a:t>
            </a:r>
            <a:r>
              <a:rPr sz="28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00"/>
                </a:solidFill>
                <a:latin typeface="Times New Roman"/>
                <a:cs typeface="Times New Roman"/>
              </a:rPr>
              <a:t>GRID</a:t>
            </a:r>
            <a:endParaRPr sz="2800">
              <a:latin typeface="Times New Roman"/>
              <a:cs typeface="Times New Roman"/>
            </a:endParaRPr>
          </a:p>
          <a:p>
            <a:pPr marL="208915" marR="508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report,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Spotify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Album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Artist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attributes.</a:t>
            </a:r>
            <a:endParaRPr sz="200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Key</a:t>
            </a:r>
            <a:r>
              <a:rPr sz="2000" b="1" spc="-1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Requirements:</a:t>
            </a:r>
            <a:endParaRPr sz="2000">
              <a:latin typeface="Calibri"/>
              <a:cs typeface="Calibri"/>
            </a:endParaRPr>
          </a:p>
          <a:p>
            <a:pPr marL="264795" indent="-252095">
              <a:lnSpc>
                <a:spcPct val="100000"/>
              </a:lnSpc>
              <a:buAutoNum type="arabicPeriod"/>
              <a:tabLst>
                <a:tab pos="264795" algn="l"/>
              </a:tabLst>
            </a:pP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Grid</a:t>
            </a:r>
            <a:r>
              <a:rPr sz="2000" b="1" spc="-5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View</a:t>
            </a:r>
            <a:r>
              <a:rPr sz="2000" b="1" spc="-5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with</a:t>
            </a:r>
            <a:r>
              <a:rPr sz="2000" b="1" spc="-5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Essential</a:t>
            </a:r>
            <a:r>
              <a:rPr sz="2000" b="1" spc="-5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4E0B2"/>
                </a:solidFill>
                <a:latin typeface="Calibri"/>
                <a:cs typeface="Calibri"/>
              </a:rPr>
              <a:t>Fields:</a:t>
            </a:r>
            <a:endParaRPr sz="2000">
              <a:latin typeface="Calibri"/>
              <a:cs typeface="Calibri"/>
            </a:endParaRPr>
          </a:p>
          <a:p>
            <a:pPr marL="951865" lvl="1" indent="-351790">
              <a:lnSpc>
                <a:spcPct val="100000"/>
              </a:lnSpc>
              <a:buAutoNum type="arabicPeriod"/>
              <a:tabLst>
                <a:tab pos="951865" algn="l"/>
              </a:tabLst>
            </a:pP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Grid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should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present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critical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data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points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an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intuitive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structured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  <a:p>
            <a:pPr marL="461009" lvl="1" indent="-252095">
              <a:lnSpc>
                <a:spcPct val="100000"/>
              </a:lnSpc>
              <a:buAutoNum type="arabicPeriod"/>
              <a:tabLst>
                <a:tab pos="461009" algn="l"/>
              </a:tabLst>
            </a:pP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Drill</a:t>
            </a:r>
            <a:r>
              <a:rPr sz="2000" b="1" spc="-4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4E0B2"/>
                </a:solidFill>
                <a:latin typeface="Calibri"/>
                <a:cs typeface="Calibri"/>
              </a:rPr>
              <a:t>Through</a:t>
            </a:r>
            <a:r>
              <a:rPr sz="2000" b="1" spc="-4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4E0B2"/>
                </a:solidFill>
                <a:latin typeface="Calibri"/>
                <a:cs typeface="Calibri"/>
              </a:rPr>
              <a:t>Functionality:</a:t>
            </a:r>
            <a:endParaRPr sz="2000">
              <a:latin typeface="Calibri"/>
              <a:cs typeface="Calibri"/>
            </a:endParaRPr>
          </a:p>
          <a:p>
            <a:pPr marL="951865" marR="305435" lvl="2" indent="-351790">
              <a:lnSpc>
                <a:spcPct val="100000"/>
              </a:lnSpc>
              <a:buAutoNum type="arabicPeriod" startAt="2"/>
              <a:tabLst>
                <a:tab pos="951865" algn="l"/>
              </a:tabLst>
            </a:pP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Users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should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be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able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drill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through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from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main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reports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explore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underlying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data</a:t>
            </a:r>
            <a:r>
              <a:rPr sz="2000" spc="-6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detailed insights.</a:t>
            </a:r>
            <a:endParaRPr sz="2000">
              <a:latin typeface="Calibri"/>
              <a:cs typeface="Calibri"/>
            </a:endParaRPr>
          </a:p>
          <a:p>
            <a:pPr marL="951865" lvl="2" indent="-351790">
              <a:lnSpc>
                <a:spcPct val="100000"/>
              </a:lnSpc>
              <a:buAutoNum type="arabicPeriod" startAt="2"/>
              <a:tabLst>
                <a:tab pos="951865" algn="l"/>
              </a:tabLst>
            </a:pP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BBD6EE"/>
                </a:solidFill>
                <a:latin typeface="Calibri"/>
                <a:cs typeface="Calibri"/>
              </a:rPr>
              <a:t>drilled-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through</a:t>
            </a:r>
            <a:r>
              <a:rPr sz="20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should</a:t>
            </a:r>
            <a:r>
              <a:rPr sz="20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exportable</a:t>
            </a:r>
            <a:r>
              <a:rPr sz="20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CSV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file</a:t>
            </a:r>
            <a:r>
              <a:rPr sz="20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user</a:t>
            </a:r>
            <a:r>
              <a:rPr sz="2000" spc="-5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 marL="461009" lvl="1" indent="-252095">
              <a:lnSpc>
                <a:spcPct val="100000"/>
              </a:lnSpc>
              <a:buAutoNum type="arabicPeriod"/>
              <a:tabLst>
                <a:tab pos="461009" algn="l"/>
              </a:tabLst>
            </a:pP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Drill</a:t>
            </a:r>
            <a:r>
              <a:rPr sz="2000" b="1" spc="-35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Down,</a:t>
            </a:r>
            <a:r>
              <a:rPr sz="2000" b="1" spc="-3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Drill</a:t>
            </a:r>
            <a:r>
              <a:rPr sz="2000" b="1" spc="-35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Up,</a:t>
            </a:r>
            <a:r>
              <a:rPr sz="2000" b="1" spc="-3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4E0B2"/>
                </a:solidFill>
                <a:latin typeface="Calibri"/>
                <a:cs typeface="Calibri"/>
              </a:rPr>
              <a:t>and</a:t>
            </a:r>
            <a:r>
              <a:rPr sz="2000" b="1" spc="-30" dirty="0">
                <a:solidFill>
                  <a:srgbClr val="C4E0B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4E0B2"/>
                </a:solidFill>
                <a:latin typeface="Calibri"/>
                <a:cs typeface="Calibri"/>
              </a:rPr>
              <a:t>Hierarchy:</a:t>
            </a:r>
            <a:endParaRPr sz="2000">
              <a:latin typeface="Calibri"/>
              <a:cs typeface="Calibri"/>
            </a:endParaRPr>
          </a:p>
          <a:p>
            <a:pPr marL="951865" marR="15240" lvl="1" indent="-351790">
              <a:lnSpc>
                <a:spcPct val="100000"/>
              </a:lnSpc>
              <a:buAutoNum type="arabicPeriod"/>
              <a:tabLst>
                <a:tab pos="951865" algn="l"/>
              </a:tabLst>
            </a:pP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Grid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support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BBD6EE"/>
                </a:solidFill>
                <a:latin typeface="Calibri"/>
                <a:cs typeface="Calibri"/>
              </a:rPr>
              <a:t>hierarchical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navigation,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allowing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users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drill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down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up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BBD6EE"/>
                </a:solidFill>
                <a:latin typeface="Calibri"/>
                <a:cs typeface="Calibri"/>
              </a:rPr>
              <a:t>in-</a:t>
            </a:r>
            <a:r>
              <a:rPr sz="2000" dirty="0">
                <a:solidFill>
                  <a:srgbClr val="BBD6EE"/>
                </a:solidFill>
                <a:latin typeface="Calibri"/>
                <a:cs typeface="Calibri"/>
              </a:rPr>
              <a:t>depth</a:t>
            </a:r>
            <a:r>
              <a:rPr sz="2000" spc="-55" dirty="0">
                <a:solidFill>
                  <a:srgbClr val="BBD6E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BBD6EE"/>
                </a:solidFill>
                <a:latin typeface="Calibri"/>
                <a:cs typeface="Calibri"/>
              </a:rPr>
              <a:t>data </a:t>
            </a:r>
            <a:r>
              <a:rPr sz="2000" spc="-10" dirty="0">
                <a:solidFill>
                  <a:srgbClr val="BBD6EE"/>
                </a:solidFill>
                <a:latin typeface="Calibri"/>
                <a:cs typeface="Calibri"/>
              </a:rPr>
              <a:t>exploration.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649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 Symbol</vt:lpstr>
      <vt:lpstr>Times New Roman</vt:lpstr>
      <vt:lpstr>Wingdings</vt:lpstr>
      <vt:lpstr>Office Theme</vt:lpstr>
      <vt:lpstr>PowerPoint Presentation</vt:lpstr>
      <vt:lpstr>PowerPoint Presentation</vt:lpstr>
      <vt:lpstr>STEPS IN PROJECT</vt:lpstr>
      <vt:lpstr>BUSINESS REQUIREMENT</vt:lpstr>
      <vt:lpstr>BUSINESS REQUIREMENT</vt:lpstr>
      <vt:lpstr>BUSINESS REQUIREMENT</vt:lpstr>
      <vt:lpstr>BUSINESS REQUIREMENT</vt:lpstr>
      <vt:lpstr>BUSINESS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VANDANA K</dc:creator>
  <cp:lastModifiedBy>Vandana k</cp:lastModifiedBy>
  <cp:revision>3</cp:revision>
  <dcterms:created xsi:type="dcterms:W3CDTF">2025-04-17T09:00:57Z</dcterms:created>
  <dcterms:modified xsi:type="dcterms:W3CDTF">2025-04-17T11:05:37Z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2025-04-16T00:00:00Z</vt:filetime>
  </property>
</Properties>
</file>