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67" r:id="rId14"/>
    <p:sldId id="280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4/5/2024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4/5/2024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4/5/2024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4/5/2024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4/5/2024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4/5/2024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4/5/2024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4/5/2024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4/5/2024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4/5/2024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4/5/2024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4/5/2024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4/5/2024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4/5/2024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5820" y="620688"/>
            <a:ext cx="11161240" cy="955651"/>
          </a:xfrm>
        </p:spPr>
        <p:txBody>
          <a:bodyPr/>
          <a:lstStyle/>
          <a:p>
            <a:r>
              <a:rPr lang="en-US" dirty="0"/>
              <a:t>NAAN MUDHALVAN-IBM SKILL BULID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09837" y="2611341"/>
            <a:ext cx="8712968" cy="817659"/>
          </a:xfrm>
        </p:spPr>
        <p:txBody>
          <a:bodyPr/>
          <a:lstStyle/>
          <a:p>
            <a:r>
              <a:rPr lang="en-US" dirty="0"/>
              <a:t>Project report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C1B98D2-1EF9-62E9-9E01-CD73C9CC8616}"/>
              </a:ext>
            </a:extLst>
          </p:cNvPr>
          <p:cNvSpPr txBox="1">
            <a:spLocks/>
          </p:cNvSpPr>
          <p:nvPr/>
        </p:nvSpPr>
        <p:spPr>
          <a:xfrm>
            <a:off x="875455" y="1673817"/>
            <a:ext cx="6032240" cy="95565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GENerative</a:t>
            </a:r>
            <a:r>
              <a:rPr lang="en-US" dirty="0"/>
              <a:t> AI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2346AA-7529-B28D-893B-134C10B19FBD}"/>
              </a:ext>
            </a:extLst>
          </p:cNvPr>
          <p:cNvSpPr txBox="1"/>
          <p:nvPr/>
        </p:nvSpPr>
        <p:spPr>
          <a:xfrm flipH="1">
            <a:off x="1125860" y="3680671"/>
            <a:ext cx="92890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NAME		     : S.B.HEVIN</a:t>
            </a:r>
          </a:p>
          <a:p>
            <a:r>
              <a:rPr lang="en-IN" sz="2800" dirty="0"/>
              <a:t>REGISTER NUMBER : 2021506027</a:t>
            </a:r>
          </a:p>
          <a:p>
            <a:r>
              <a:rPr lang="en-IN" sz="2800" dirty="0"/>
              <a:t>DEPARTMENT 	     : INFORMATION TECHNOLOGY</a:t>
            </a:r>
          </a:p>
          <a:p>
            <a:r>
              <a:rPr lang="en-IN" sz="2800" dirty="0"/>
              <a:t>COLLEGE         	     : ANNA UNIVERSITY-MIT CAMPUS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9" name="Content Placeholder 8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724130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122" name="Picture 2" descr="alt">
            <a:extLst>
              <a:ext uri="{FF2B5EF4-FFF2-40B4-BE49-F238E27FC236}">
                <a16:creationId xmlns:a16="http://schemas.microsoft.com/office/drawing/2014/main" id="{E7612F3B-C803-705B-1F35-967BCE9D1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429"/>
            <a:ext cx="12170827" cy="657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2">
            <a:extLst>
              <a:ext uri="{FF2B5EF4-FFF2-40B4-BE49-F238E27FC236}">
                <a16:creationId xmlns:a16="http://schemas.microsoft.com/office/drawing/2014/main" id="{D2911F9B-0D22-BF07-DC47-09AFAFFF2356}"/>
              </a:ext>
            </a:extLst>
          </p:cNvPr>
          <p:cNvSpPr txBox="1">
            <a:spLocks/>
          </p:cNvSpPr>
          <p:nvPr/>
        </p:nvSpPr>
        <p:spPr>
          <a:xfrm>
            <a:off x="837828" y="150532"/>
            <a:ext cx="10360501" cy="576064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975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GANime</a:t>
            </a:r>
            <a:r>
              <a:rPr lang="en-US" dirty="0"/>
              <a:t>-Generating Anime with GANs.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7828" y="0"/>
            <a:ext cx="10441160" cy="868552"/>
          </a:xfrm>
        </p:spPr>
        <p:txBody>
          <a:bodyPr>
            <a:normAutofit/>
          </a:bodyPr>
          <a:lstStyle/>
          <a:p>
            <a:r>
              <a:rPr lang="en-US" dirty="0" err="1"/>
              <a:t>GANime</a:t>
            </a:r>
            <a:r>
              <a:rPr lang="en-US" dirty="0"/>
              <a:t>-Generating Anime with GANs.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B2F5D0-96BD-BFC0-A60D-5A4A4DDDA6CE}"/>
              </a:ext>
            </a:extLst>
          </p:cNvPr>
          <p:cNvGrpSpPr/>
          <p:nvPr/>
        </p:nvGrpSpPr>
        <p:grpSpPr>
          <a:xfrm>
            <a:off x="5302324" y="1052736"/>
            <a:ext cx="6624736" cy="5544616"/>
            <a:chOff x="2475711" y="1124743"/>
            <a:chExt cx="6624736" cy="554461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E9855E6-BFE8-F08A-AEFD-02FA70561321}"/>
                </a:ext>
              </a:extLst>
            </p:cNvPr>
            <p:cNvSpPr/>
            <p:nvPr/>
          </p:nvSpPr>
          <p:spPr>
            <a:xfrm>
              <a:off x="2475711" y="1124743"/>
              <a:ext cx="6624736" cy="5544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800" dirty="0"/>
            </a:p>
          </p:txBody>
        </p:sp>
        <p:pic>
          <p:nvPicPr>
            <p:cNvPr id="6146" name="Picture 2" descr="alt">
              <a:extLst>
                <a:ext uri="{FF2B5EF4-FFF2-40B4-BE49-F238E27FC236}">
                  <a16:creationId xmlns:a16="http://schemas.microsoft.com/office/drawing/2014/main" id="{3A454CEC-B8D5-8634-909C-2738C280D8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8068" y="1387214"/>
              <a:ext cx="5580023" cy="5019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C1C0333-4331-9185-BA68-4931573C379B}"/>
              </a:ext>
            </a:extLst>
          </p:cNvPr>
          <p:cNvSpPr txBox="1"/>
          <p:nvPr/>
        </p:nvSpPr>
        <p:spPr>
          <a:xfrm>
            <a:off x="981852" y="1484784"/>
            <a:ext cx="39872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/>
              <a:t>FULL </a:t>
            </a:r>
          </a:p>
          <a:p>
            <a:r>
              <a:rPr lang="en-IN" sz="7200" dirty="0"/>
              <a:t>TRAINING LOOP</a:t>
            </a:r>
          </a:p>
        </p:txBody>
      </p:sp>
    </p:spTree>
    <p:extLst>
      <p:ext uri="{BB962C8B-B14F-4D97-AF65-F5344CB8AC3E}">
        <p14:creationId xmlns:p14="http://schemas.microsoft.com/office/powerpoint/2010/main" val="332463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TITLE:  </a:t>
            </a:r>
            <a:r>
              <a:rPr lang="en-US" dirty="0" err="1"/>
              <a:t>GANime</a:t>
            </a:r>
            <a:r>
              <a:rPr lang="en-US" dirty="0"/>
              <a:t>-Generating Anime with GANs.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5537" y="1916832"/>
            <a:ext cx="10360501" cy="3959451"/>
          </a:xfrm>
        </p:spPr>
        <p:txBody>
          <a:bodyPr/>
          <a:lstStyle/>
          <a:p>
            <a:r>
              <a:rPr lang="en-US" dirty="0"/>
              <a:t>Overview of GANs:</a:t>
            </a:r>
          </a:p>
          <a:p>
            <a:pPr lvl="1"/>
            <a:r>
              <a:rPr lang="en-US" dirty="0"/>
              <a:t>Introduction to Generative Adversarial Networks (GANs) and their role in creating realistic anime images.</a:t>
            </a:r>
          </a:p>
          <a:p>
            <a:pPr marL="377886" lvl="1" indent="0">
              <a:buNone/>
            </a:pPr>
            <a:endParaRPr lang="en-US" dirty="0"/>
          </a:p>
          <a:p>
            <a:pPr lvl="1"/>
            <a:r>
              <a:rPr lang="en-US" dirty="0" err="1"/>
              <a:t>GANime</a:t>
            </a:r>
            <a:r>
              <a:rPr lang="en-US" dirty="0"/>
              <a:t> Project:</a:t>
            </a:r>
          </a:p>
          <a:p>
            <a:pPr lvl="2"/>
            <a:r>
              <a:rPr lang="en-US" dirty="0"/>
              <a:t>Objective: To generate high-quality anime-style images using GANs.</a:t>
            </a:r>
          </a:p>
          <a:p>
            <a:pPr lvl="2"/>
            <a:r>
              <a:rPr lang="en-US" dirty="0"/>
              <a:t>Dataset: Collection of anime images for training.</a:t>
            </a:r>
          </a:p>
          <a:p>
            <a:pPr lvl="2"/>
            <a:r>
              <a:rPr lang="en-US" dirty="0"/>
              <a:t>Model Architecture: Description of GAN architecture used.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4161" y="8721"/>
            <a:ext cx="10360501" cy="122396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GANime</a:t>
            </a:r>
            <a:r>
              <a:rPr lang="en-US" dirty="0"/>
              <a:t>-Generating Anime with GANs.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81844" y="1412776"/>
            <a:ext cx="10360501" cy="4824536"/>
          </a:xfrm>
        </p:spPr>
        <p:txBody>
          <a:bodyPr>
            <a:normAutofit fontScale="40000" lnSpcReduction="20000"/>
          </a:bodyPr>
          <a:lstStyle/>
          <a:p>
            <a:r>
              <a:rPr lang="en-US" sz="6400" dirty="0"/>
              <a:t>Introduction to Generative Modeling</a:t>
            </a:r>
          </a:p>
          <a:p>
            <a:endParaRPr lang="en-US" dirty="0"/>
          </a:p>
          <a:p>
            <a:pPr lvl="1"/>
            <a:r>
              <a:rPr lang="en-US" sz="4000" dirty="0"/>
              <a:t>Deep neural networks typically used for supervised learning.</a:t>
            </a:r>
          </a:p>
          <a:p>
            <a:pPr lvl="1"/>
            <a:r>
              <a:rPr lang="en-US" sz="4000" dirty="0"/>
              <a:t>Generative Adversarial Networks (GANs) focus on generative modeling, an unsupervised learning task.</a:t>
            </a:r>
          </a:p>
          <a:p>
            <a:pPr lvl="1"/>
            <a:r>
              <a:rPr lang="en-US" sz="4000" dirty="0"/>
              <a:t>Definition of generative modeling: discovering patterns in data to generate new examples.</a:t>
            </a:r>
          </a:p>
          <a:p>
            <a:pPr lvl="1"/>
            <a:endParaRPr lang="en-US" dirty="0"/>
          </a:p>
          <a:p>
            <a:r>
              <a:rPr lang="en-US" sz="6400" dirty="0"/>
              <a:t>Example of Generative Models</a:t>
            </a:r>
          </a:p>
          <a:p>
            <a:endParaRPr lang="en-US" dirty="0"/>
          </a:p>
          <a:p>
            <a:pPr lvl="1"/>
            <a:r>
              <a:rPr lang="en-US" sz="4000" dirty="0"/>
              <a:t>Mention thispersondoesnotexist.com, showcasing generated images of people's faces.</a:t>
            </a:r>
          </a:p>
          <a:p>
            <a:pPr lvl="1"/>
            <a:r>
              <a:rPr lang="en-US" sz="4000" dirty="0"/>
              <a:t>Highlight the fascinating results of generative modeling.</a:t>
            </a:r>
          </a:p>
          <a:p>
            <a:r>
              <a:rPr lang="en-US" sz="6400" dirty="0"/>
              <a:t>Approach of Generative Adversarial Networks (GANs)</a:t>
            </a:r>
          </a:p>
          <a:p>
            <a:endParaRPr lang="en-US" dirty="0"/>
          </a:p>
          <a:p>
            <a:pPr lvl="1"/>
            <a:r>
              <a:rPr lang="en-US" sz="4000" dirty="0"/>
              <a:t>Two neural networks involved: Generator and Discriminator.</a:t>
            </a:r>
          </a:p>
          <a:p>
            <a:pPr lvl="1"/>
            <a:r>
              <a:rPr lang="en-US" sz="4000" dirty="0"/>
              <a:t>Generator produces fake samples from random input; Discriminator distinguishes real from fake.</a:t>
            </a:r>
          </a:p>
          <a:p>
            <a:pPr lvl="1"/>
            <a:r>
              <a:rPr lang="en-US" sz="4000" dirty="0"/>
              <a:t>Training process involves alternating between training the Discriminator and the Generator.</a:t>
            </a:r>
          </a:p>
        </p:txBody>
      </p:sp>
    </p:spTree>
    <p:extLst>
      <p:ext uri="{BB962C8B-B14F-4D97-AF65-F5344CB8AC3E}">
        <p14:creationId xmlns:p14="http://schemas.microsoft.com/office/powerpoint/2010/main" val="426490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4161" y="8721"/>
            <a:ext cx="10360501" cy="122396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GANime</a:t>
            </a:r>
            <a:r>
              <a:rPr lang="en-US" dirty="0"/>
              <a:t>-Generating Anime with GANs.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81844" y="1412776"/>
            <a:ext cx="10360501" cy="4824536"/>
          </a:xfrm>
        </p:spPr>
        <p:txBody>
          <a:bodyPr>
            <a:normAutofit fontScale="70000" lnSpcReduction="20000"/>
          </a:bodyPr>
          <a:lstStyle/>
          <a:p>
            <a:r>
              <a:rPr lang="en-US" sz="4100" dirty="0"/>
              <a:t>Challenges with GANs</a:t>
            </a:r>
          </a:p>
          <a:p>
            <a:pPr lvl="1"/>
            <a:endParaRPr lang="en-US" sz="6000" dirty="0"/>
          </a:p>
          <a:p>
            <a:pPr lvl="1"/>
            <a:r>
              <a:rPr lang="en-US" sz="3300" dirty="0"/>
              <a:t>Notorious difficulty in training GANs.</a:t>
            </a:r>
          </a:p>
          <a:p>
            <a:pPr lvl="1"/>
            <a:r>
              <a:rPr lang="en-US" sz="3300" dirty="0"/>
              <a:t>Sensitivity to hyperparameters, activation functions, and regularization techniques.</a:t>
            </a:r>
          </a:p>
          <a:p>
            <a:pPr marL="377886" lvl="1" indent="0">
              <a:buNone/>
            </a:pPr>
            <a:endParaRPr lang="en-US" sz="6000" dirty="0"/>
          </a:p>
          <a:p>
            <a:r>
              <a:rPr lang="en-US" sz="4100" dirty="0"/>
              <a:t>Objective </a:t>
            </a:r>
          </a:p>
          <a:p>
            <a:endParaRPr lang="en-US" sz="4100" dirty="0"/>
          </a:p>
          <a:p>
            <a:pPr lvl="2"/>
            <a:r>
              <a:rPr lang="en-US" sz="3400" dirty="0"/>
              <a:t>Train a GAN to generate images of anime characters' faces.</a:t>
            </a:r>
          </a:p>
          <a:p>
            <a:pPr lvl="2"/>
            <a:r>
              <a:rPr lang="en-US" sz="3400" dirty="0"/>
              <a:t>Utilize the Anime Face Dataset containing over 63,000 cropped anime faces.</a:t>
            </a:r>
          </a:p>
        </p:txBody>
      </p:sp>
    </p:spTree>
    <p:extLst>
      <p:ext uri="{BB962C8B-B14F-4D97-AF65-F5344CB8AC3E}">
        <p14:creationId xmlns:p14="http://schemas.microsoft.com/office/powerpoint/2010/main" val="2907886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7828" y="0"/>
            <a:ext cx="10360501" cy="576064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err="1"/>
              <a:t>GANime</a:t>
            </a:r>
            <a:r>
              <a:rPr lang="en-US" dirty="0"/>
              <a:t>-Generating Anime with GANs.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569B41-FF97-9ADC-81F4-EFABAFBF9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0214" y="1025920"/>
            <a:ext cx="3744416" cy="52038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C2DEC6-7C5A-B0E1-9316-9A56C8B89407}"/>
              </a:ext>
            </a:extLst>
          </p:cNvPr>
          <p:cNvSpPr txBox="1"/>
          <p:nvPr/>
        </p:nvSpPr>
        <p:spPr>
          <a:xfrm>
            <a:off x="867139" y="1025920"/>
            <a:ext cx="68407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Two Neural Networks:</a:t>
            </a:r>
          </a:p>
          <a:p>
            <a:endParaRPr lang="en-US" sz="2800" dirty="0"/>
          </a:p>
          <a:p>
            <a:r>
              <a:rPr lang="en-US" sz="2800" dirty="0"/>
              <a:t>•Generator:</a:t>
            </a:r>
          </a:p>
          <a:p>
            <a:pPr marL="1676187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Generates "fake" samples.</a:t>
            </a:r>
          </a:p>
          <a:p>
            <a:pPr marL="1676187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Input: Random vector/matrix.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•Discriminator:</a:t>
            </a:r>
          </a:p>
          <a:p>
            <a:pPr marL="1066693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	Differentiates between "real" and 	"fake" samples.</a:t>
            </a:r>
          </a:p>
          <a:p>
            <a:pPr marL="1066693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	Input: Sample (real or generated).</a:t>
            </a:r>
          </a:p>
        </p:txBody>
      </p:sp>
    </p:spTree>
    <p:extLst>
      <p:ext uri="{BB962C8B-B14F-4D97-AF65-F5344CB8AC3E}">
        <p14:creationId xmlns:p14="http://schemas.microsoft.com/office/powerpoint/2010/main" val="2054781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7828" y="0"/>
            <a:ext cx="10360501" cy="576064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err="1"/>
              <a:t>GANime</a:t>
            </a:r>
            <a:r>
              <a:rPr lang="en-US" dirty="0"/>
              <a:t>-Generating Anime with GANs.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C2DEC6-7C5A-B0E1-9316-9A56C8B89407}"/>
              </a:ext>
            </a:extLst>
          </p:cNvPr>
          <p:cNvSpPr txBox="1"/>
          <p:nvPr/>
        </p:nvSpPr>
        <p:spPr>
          <a:xfrm>
            <a:off x="804259" y="836712"/>
            <a:ext cx="684076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Discriminator Network:</a:t>
            </a:r>
          </a:p>
          <a:p>
            <a:endParaRPr lang="en-US" sz="2800" dirty="0"/>
          </a:p>
          <a:p>
            <a:pPr marL="1066693" lvl="1" indent="-457200">
              <a:buFont typeface="Wingdings" panose="05000000000000000000" pitchFamily="2" charset="2"/>
              <a:buChar char="Ø"/>
            </a:pPr>
            <a:r>
              <a:rPr lang="en-US" dirty="0"/>
              <a:t>Input: Image (real/generated).</a:t>
            </a:r>
          </a:p>
          <a:p>
            <a:pPr marL="1066693" lvl="1" indent="-457200">
              <a:buFont typeface="Wingdings" panose="05000000000000000000" pitchFamily="2" charset="2"/>
              <a:buChar char="Ø"/>
            </a:pPr>
            <a:r>
              <a:rPr lang="en-US" dirty="0"/>
              <a:t>Objective: Classify as "real" or "generated".</a:t>
            </a:r>
          </a:p>
          <a:p>
            <a:pPr marL="1066693" lvl="1" indent="-457200">
              <a:buFont typeface="Wingdings" panose="05000000000000000000" pitchFamily="2" charset="2"/>
              <a:buChar char="Ø"/>
            </a:pPr>
            <a:r>
              <a:rPr lang="en-US" dirty="0"/>
              <a:t>Architecture: CNN.</a:t>
            </a:r>
          </a:p>
          <a:p>
            <a:pPr marL="1066693" lvl="1" indent="-457200">
              <a:buFont typeface="Wingdings" panose="05000000000000000000" pitchFamily="2" charset="2"/>
              <a:buChar char="Ø"/>
            </a:pPr>
            <a:r>
              <a:rPr lang="en-US" dirty="0"/>
              <a:t>Output: Single number per image.</a:t>
            </a:r>
          </a:p>
          <a:p>
            <a:pPr marL="1066693" lvl="1" indent="-457200">
              <a:buFont typeface="Wingdings" panose="05000000000000000000" pitchFamily="2" charset="2"/>
              <a:buChar char="Ø"/>
            </a:pPr>
            <a:r>
              <a:rPr lang="en-US" dirty="0"/>
              <a:t>Reduction: Stride of 2 for </a:t>
            </a:r>
            <a:r>
              <a:rPr lang="en-US" dirty="0" err="1"/>
              <a:t>downsampling</a:t>
            </a:r>
            <a:r>
              <a:rPr lang="en-US" dirty="0"/>
              <a:t>.</a:t>
            </a:r>
          </a:p>
          <a:p>
            <a:pPr marL="1066693" lvl="1" indent="-457200">
              <a:buFont typeface="Wingdings" panose="05000000000000000000" pitchFamily="2" charset="2"/>
              <a:buChar char="Ø"/>
            </a:pPr>
            <a:r>
              <a:rPr lang="en-US" dirty="0"/>
              <a:t>Layers: Convolutional, pooling, fully connected.</a:t>
            </a:r>
          </a:p>
          <a:p>
            <a:pPr marL="1066693" lvl="1" indent="-457200">
              <a:buFont typeface="Wingdings" panose="05000000000000000000" pitchFamily="2" charset="2"/>
              <a:buChar char="Ø"/>
            </a:pPr>
            <a:r>
              <a:rPr lang="en-US" dirty="0"/>
              <a:t>Activation: Typically </a:t>
            </a:r>
            <a:r>
              <a:rPr lang="en-US" dirty="0" err="1"/>
              <a:t>ReLU</a:t>
            </a:r>
            <a:r>
              <a:rPr lang="en-US" dirty="0"/>
              <a:t> or Leaky </a:t>
            </a:r>
            <a:r>
              <a:rPr lang="en-US" dirty="0" err="1"/>
              <a:t>ReLU</a:t>
            </a:r>
            <a:r>
              <a:rPr lang="en-US" dirty="0"/>
              <a:t>.</a:t>
            </a:r>
          </a:p>
          <a:p>
            <a:pPr marL="1066693" lvl="1" indent="-457200">
              <a:buFont typeface="Wingdings" panose="05000000000000000000" pitchFamily="2" charset="2"/>
              <a:buChar char="Ø"/>
            </a:pPr>
            <a:r>
              <a:rPr lang="en-US" dirty="0"/>
              <a:t>Loss: Binary cross-entropy.</a:t>
            </a:r>
          </a:p>
          <a:p>
            <a:pPr marL="1066693" lvl="1" indent="-457200">
              <a:buFont typeface="Wingdings" panose="05000000000000000000" pitchFamily="2" charset="2"/>
              <a:buChar char="Ø"/>
            </a:pPr>
            <a:r>
              <a:rPr lang="en-US" dirty="0"/>
              <a:t>Training: Adversarial with generator.</a:t>
            </a:r>
          </a:p>
          <a:p>
            <a:pPr marL="1066693" lvl="1" indent="-457200">
              <a:buFont typeface="Wingdings" panose="05000000000000000000" pitchFamily="2" charset="2"/>
              <a:buChar char="Ø"/>
            </a:pPr>
            <a:r>
              <a:rPr lang="en-US" dirty="0"/>
              <a:t>Output Interpretation: Values near 1 = real, near 0 = generated.</a:t>
            </a:r>
          </a:p>
        </p:txBody>
      </p:sp>
      <p:pic>
        <p:nvPicPr>
          <p:cNvPr id="1026" name="Picture 2" descr="alt">
            <a:extLst>
              <a:ext uri="{FF2B5EF4-FFF2-40B4-BE49-F238E27FC236}">
                <a16:creationId xmlns:a16="http://schemas.microsoft.com/office/drawing/2014/main" id="{49DF3244-96B0-BB8E-89A8-A3DCC22ED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596" y="1700808"/>
            <a:ext cx="42386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903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7828" y="0"/>
            <a:ext cx="10360501" cy="576064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err="1"/>
              <a:t>GANime</a:t>
            </a:r>
            <a:r>
              <a:rPr lang="en-US" dirty="0"/>
              <a:t>-Generating Anime with GANs.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C2DEC6-7C5A-B0E1-9316-9A56C8B89407}"/>
              </a:ext>
            </a:extLst>
          </p:cNvPr>
          <p:cNvSpPr txBox="1"/>
          <p:nvPr/>
        </p:nvSpPr>
        <p:spPr>
          <a:xfrm>
            <a:off x="4942284" y="764704"/>
            <a:ext cx="684076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Leaky </a:t>
            </a:r>
            <a:r>
              <a:rPr lang="en-US" sz="3200" dirty="0" err="1"/>
              <a:t>ReLU</a:t>
            </a:r>
            <a:r>
              <a:rPr lang="en-US" sz="3200" dirty="0"/>
              <a:t> Activation in Discriminator</a:t>
            </a:r>
          </a:p>
          <a:p>
            <a:endParaRPr lang="en-US" sz="2800" dirty="0"/>
          </a:p>
          <a:p>
            <a:pPr marL="1066693" lvl="1" indent="-457200">
              <a:buFont typeface="Wingdings" panose="05000000000000000000" pitchFamily="2" charset="2"/>
              <a:buChar char="Ø"/>
            </a:pPr>
            <a:r>
              <a:rPr lang="en-US" dirty="0"/>
              <a:t>Activation: Leaky </a:t>
            </a:r>
            <a:r>
              <a:rPr lang="en-US" dirty="0" err="1"/>
              <a:t>ReLU</a:t>
            </a:r>
            <a:r>
              <a:rPr lang="en-US" dirty="0"/>
              <a:t> utilized.</a:t>
            </a:r>
          </a:p>
          <a:p>
            <a:pPr marL="1066693" lvl="1" indent="-457200">
              <a:buFont typeface="Wingdings" panose="05000000000000000000" pitchFamily="2" charset="2"/>
              <a:buChar char="Ø"/>
            </a:pPr>
            <a:r>
              <a:rPr lang="en-US" dirty="0"/>
              <a:t>Purpose: Prevents gradient saturation.</a:t>
            </a:r>
          </a:p>
          <a:p>
            <a:pPr marL="1066693" lvl="1" indent="-457200">
              <a:buFont typeface="Wingdings" panose="05000000000000000000" pitchFamily="2" charset="2"/>
              <a:buChar char="Ø"/>
            </a:pPr>
            <a:r>
              <a:rPr lang="en-US" dirty="0"/>
              <a:t>Advantage: Addresses vanishing gradient issue.</a:t>
            </a:r>
          </a:p>
          <a:p>
            <a:pPr marL="1066693" lvl="1" indent="-457200">
              <a:buFont typeface="Wingdings" panose="05000000000000000000" pitchFamily="2" charset="2"/>
              <a:buChar char="Ø"/>
            </a:pPr>
            <a:r>
              <a:rPr lang="en-US" dirty="0"/>
              <a:t>Effectiveness: Enhances discriminator's learning capability.</a:t>
            </a:r>
          </a:p>
          <a:p>
            <a:pPr marL="1066693" lvl="1" indent="-457200">
              <a:buFont typeface="Wingdings" panose="05000000000000000000" pitchFamily="2" charset="2"/>
              <a:buChar char="Ø"/>
            </a:pPr>
            <a:r>
              <a:rPr lang="en-US" dirty="0"/>
              <a:t>Training Stability: Contributes to GAN training stability.</a:t>
            </a:r>
          </a:p>
          <a:p>
            <a:pPr marL="1066693" lvl="1" indent="-457200">
              <a:buFont typeface="Wingdings" panose="05000000000000000000" pitchFamily="2" charset="2"/>
              <a:buChar char="Ø"/>
            </a:pPr>
            <a:r>
              <a:rPr lang="en-US" dirty="0"/>
              <a:t>Improved Performance: Results in more reliable discriminator output.</a:t>
            </a:r>
          </a:p>
          <a:p>
            <a:pPr marL="1066693" lvl="1" indent="-457200">
              <a:buFont typeface="Wingdings" panose="05000000000000000000" pitchFamily="2" charset="2"/>
              <a:buChar char="Ø"/>
            </a:pPr>
            <a:r>
              <a:rPr lang="en-US" dirty="0"/>
              <a:t>Common Choice: Widely adopted in GAN architectures.</a:t>
            </a:r>
          </a:p>
        </p:txBody>
      </p:sp>
      <p:pic>
        <p:nvPicPr>
          <p:cNvPr id="2050" name="Picture 2" descr="alt">
            <a:extLst>
              <a:ext uri="{FF2B5EF4-FFF2-40B4-BE49-F238E27FC236}">
                <a16:creationId xmlns:a16="http://schemas.microsoft.com/office/drawing/2014/main" id="{9E33280D-9861-BD8E-6B8C-110A7FDD8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76" y="1556792"/>
            <a:ext cx="3956887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531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7828" y="0"/>
            <a:ext cx="10360501" cy="576064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err="1"/>
              <a:t>GANime</a:t>
            </a:r>
            <a:r>
              <a:rPr lang="en-US" dirty="0"/>
              <a:t>-Generating Anime with GANs.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C2DEC6-7C5A-B0E1-9316-9A56C8B89407}"/>
              </a:ext>
            </a:extLst>
          </p:cNvPr>
          <p:cNvSpPr txBox="1"/>
          <p:nvPr/>
        </p:nvSpPr>
        <p:spPr>
          <a:xfrm>
            <a:off x="837828" y="747894"/>
            <a:ext cx="8640960" cy="5615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Generator Network</a:t>
            </a:r>
          </a:p>
          <a:p>
            <a:pPr marL="95239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Input: Latent tensor (vector/matrix of random numbers).</a:t>
            </a:r>
          </a:p>
          <a:p>
            <a:pPr marL="95239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Purpose: Seed for generating an image.</a:t>
            </a:r>
          </a:p>
          <a:p>
            <a:pPr marL="95239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Latent Tensor Shape: Typically (128, 1, 1).</a:t>
            </a:r>
          </a:p>
          <a:p>
            <a:pPr marL="95239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Output: Image tensor shape: 3 x 28 x 28.</a:t>
            </a:r>
          </a:p>
          <a:p>
            <a:pPr marL="95239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ConvTranspose2d Layer: Utilized for conversion.</a:t>
            </a:r>
          </a:p>
          <a:p>
            <a:pPr marL="95239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Operation: Transposed convolution (deconvolution).</a:t>
            </a:r>
          </a:p>
          <a:p>
            <a:pPr marL="95239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/>
              <a:t>PyTorch</a:t>
            </a:r>
            <a:r>
              <a:rPr lang="en-US" sz="2000" dirty="0"/>
              <a:t> Module: Integrated into the generator architecture.</a:t>
            </a:r>
          </a:p>
          <a:p>
            <a:pPr marL="95239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Functionality: </a:t>
            </a:r>
            <a:r>
              <a:rPr lang="en-US" sz="2000" dirty="0" err="1"/>
              <a:t>Upsamples</a:t>
            </a:r>
            <a:r>
              <a:rPr lang="en-US" sz="2000" dirty="0"/>
              <a:t> latent tensor to image tensor size.</a:t>
            </a:r>
          </a:p>
          <a:p>
            <a:pPr marL="95239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Role: Essential for transforming random noise into meaningful images.</a:t>
            </a:r>
          </a:p>
          <a:p>
            <a:pPr marL="95239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Training Impact: Crucial for GAN's generative process.</a:t>
            </a:r>
          </a:p>
          <a:p>
            <a:pPr marL="95239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Architecture Integration: Integral part of the generator's architecture.</a:t>
            </a:r>
            <a:endParaRPr lang="en-US" sz="1800" dirty="0"/>
          </a:p>
        </p:txBody>
      </p:sp>
      <p:pic>
        <p:nvPicPr>
          <p:cNvPr id="3076" name="Picture 4" descr="alt">
            <a:extLst>
              <a:ext uri="{FF2B5EF4-FFF2-40B4-BE49-F238E27FC236}">
                <a16:creationId xmlns:a16="http://schemas.microsoft.com/office/drawing/2014/main" id="{A0D68B72-A44A-E71D-153C-9B41DB64A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620" y="576064"/>
            <a:ext cx="3816423" cy="335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949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7828" y="0"/>
            <a:ext cx="10360501" cy="57606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GANime</a:t>
            </a:r>
            <a:r>
              <a:rPr lang="en-US" dirty="0"/>
              <a:t>-Generating Anime with GANs.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C2DEC6-7C5A-B0E1-9316-9A56C8B89407}"/>
              </a:ext>
            </a:extLst>
          </p:cNvPr>
          <p:cNvSpPr txBox="1"/>
          <p:nvPr/>
        </p:nvSpPr>
        <p:spPr>
          <a:xfrm>
            <a:off x="840567" y="836712"/>
            <a:ext cx="9505056" cy="5430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TanH</a:t>
            </a:r>
            <a:r>
              <a:rPr lang="en-US" sz="3200" dirty="0"/>
              <a:t> Activation in Generator Output Layer</a:t>
            </a:r>
          </a:p>
          <a:p>
            <a:pPr>
              <a:lnSpc>
                <a:spcPct val="150000"/>
              </a:lnSpc>
            </a:pPr>
            <a:endParaRPr lang="en-US" sz="3200" dirty="0"/>
          </a:p>
          <a:p>
            <a:pPr marL="95239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Activation Function: </a:t>
            </a:r>
            <a:r>
              <a:rPr lang="en-US" sz="2000" dirty="0" err="1"/>
              <a:t>TanH</a:t>
            </a:r>
            <a:r>
              <a:rPr lang="en-US" sz="2000" dirty="0"/>
              <a:t> utilized for output layer.</a:t>
            </a:r>
          </a:p>
          <a:p>
            <a:pPr marL="95239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Purpose: Scales output to range [-1, 1].</a:t>
            </a:r>
          </a:p>
          <a:p>
            <a:pPr marL="95239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Output Range: Ensures compatibility with image data.</a:t>
            </a:r>
          </a:p>
          <a:p>
            <a:pPr marL="95239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Advantage: Prevents saturation of gradients.</a:t>
            </a:r>
          </a:p>
          <a:p>
            <a:pPr marL="95239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Stability: Contributes to stable training of GAN.</a:t>
            </a:r>
          </a:p>
          <a:p>
            <a:pPr marL="95239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Common Practice: Widely adopted in GAN architectures.</a:t>
            </a:r>
          </a:p>
          <a:p>
            <a:pPr marL="95239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Output Characteristics: Ensures realistic image representation.</a:t>
            </a:r>
          </a:p>
          <a:p>
            <a:pPr marL="95239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Final Layer Operation: Applies </a:t>
            </a:r>
            <a:r>
              <a:rPr lang="en-US" sz="2000" dirty="0" err="1"/>
              <a:t>TanH</a:t>
            </a:r>
            <a:r>
              <a:rPr lang="en-US" sz="2000" dirty="0"/>
              <a:t> activation to final generator layer.</a:t>
            </a:r>
          </a:p>
          <a:p>
            <a:pPr marL="95239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Impact: Crucial for generating high-quality images.</a:t>
            </a:r>
            <a:endParaRPr lang="en-US" sz="1200" dirty="0"/>
          </a:p>
        </p:txBody>
      </p:sp>
      <p:pic>
        <p:nvPicPr>
          <p:cNvPr id="4098" name="Picture 2" descr="alt">
            <a:extLst>
              <a:ext uri="{FF2B5EF4-FFF2-40B4-BE49-F238E27FC236}">
                <a16:creationId xmlns:a16="http://schemas.microsoft.com/office/drawing/2014/main" id="{4076BA29-C6E8-92B6-42D3-B65273C96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12" y="1484784"/>
            <a:ext cx="4017614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028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</TotalTime>
  <Words>693</Words>
  <Application>Microsoft Office PowerPoint</Application>
  <PresentationFormat>Custom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Tech 16x9</vt:lpstr>
      <vt:lpstr>NAAN MUDHALVAN-IBM SKILL BULID </vt:lpstr>
      <vt:lpstr>TITLE:  GANime-Generating Anime with GANs.</vt:lpstr>
      <vt:lpstr> GANime-Generating Anime with GANs.</vt:lpstr>
      <vt:lpstr> GANime-Generating Anime with GANs.</vt:lpstr>
      <vt:lpstr> GANime-Generating Anime with GANs.</vt:lpstr>
      <vt:lpstr> GANime-Generating Anime with GANs.</vt:lpstr>
      <vt:lpstr> GANime-Generating Anime with GANs.</vt:lpstr>
      <vt:lpstr> GANime-Generating Anime with GANs.</vt:lpstr>
      <vt:lpstr>GANime-Generating Anime with GANs.</vt:lpstr>
      <vt:lpstr>Title and Content Layout with Chart</vt:lpstr>
      <vt:lpstr>GANime-Generating Anime with GANs.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NAAN MUDHALVAN-IBM SKILL BULID </dc:title>
  <dc:creator>Hevin Sudharsan</dc:creator>
  <cp:lastModifiedBy>Hevin Sudharsan</cp:lastModifiedBy>
  <cp:revision>1</cp:revision>
  <dcterms:created xsi:type="dcterms:W3CDTF">2024-04-04T18:39:54Z</dcterms:created>
  <dcterms:modified xsi:type="dcterms:W3CDTF">2024-04-04T19:18:43Z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