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3"/>
  </p:notesMasterIdLst>
  <p:sldIdLst>
    <p:sldId id="256" r:id="rId2"/>
    <p:sldId id="270" r:id="rId3"/>
    <p:sldId id="261" r:id="rId4"/>
    <p:sldId id="269" r:id="rId5"/>
    <p:sldId id="271" r:id="rId6"/>
    <p:sldId id="272" r:id="rId7"/>
    <p:sldId id="276" r:id="rId8"/>
    <p:sldId id="277" r:id="rId9"/>
    <p:sldId id="274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70B8F7-16D4-407C-9900-2A473FBD6D62}">
          <p14:sldIdLst>
            <p14:sldId id="256"/>
            <p14:sldId id="270"/>
            <p14:sldId id="261"/>
          </p14:sldIdLst>
        </p14:section>
        <p14:section name="Untitled Section" id="{251E9C87-894C-4ADB-B087-F3559BBA1EDA}">
          <p14:sldIdLst>
            <p14:sldId id="269"/>
            <p14:sldId id="271"/>
            <p14:sldId id="272"/>
            <p14:sldId id="276"/>
            <p14:sldId id="277"/>
            <p14:sldId id="27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57" autoAdjust="0"/>
  </p:normalViewPr>
  <p:slideViewPr>
    <p:cSldViewPr snapToGrid="0">
      <p:cViewPr>
        <p:scale>
          <a:sx n="60" d="100"/>
          <a:sy n="60" d="100"/>
        </p:scale>
        <p:origin x="872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0F1A-DFA2-439E-A0BE-BE686AC948A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4B82B-2015-4467-99EE-56D1CFF7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statistics were derived from </a:t>
            </a:r>
            <a:r>
              <a:rPr lang="en-US" dirty="0" err="1"/>
              <a:t>comb_df.describe</a:t>
            </a:r>
            <a:r>
              <a:rPr lang="en-US" dirty="0"/>
              <a:t>().transpose() and served as the basis for planning the visuals, which I could not complete due to time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B82B-2015-4467-99EE-56D1CFF79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attempted to copy visuals from my notebook without success, and while some recreated code worked, many returned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B82B-2015-4467-99EE-56D1CFF79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8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DED-0F1D-4D31-BD26-00507753D70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548996-EB42-4488-9525-3260A7BF9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56F0283-88F7-4156-A9F2-05A8C088C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532B2B2-6094-43C4-9F8C-62F8CCB6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71A81-BB3A-9D72-3B5F-98AF3DE9E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63699"/>
            <a:ext cx="4960388" cy="2380031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Bank </a:t>
            </a:r>
            <a:r>
              <a:rPr lang="en-US" sz="4600" dirty="0">
                <a:latin typeface="Trebuchet MS" panose="020B0603020202020204" pitchFamily="34" charset="0"/>
              </a:rPr>
              <a:t>customer</a:t>
            </a:r>
            <a:r>
              <a:rPr lang="en-US" sz="4600" dirty="0"/>
              <a:t> </a:t>
            </a:r>
            <a:r>
              <a:rPr lang="en-US" sz="4600" dirty="0">
                <a:latin typeface="Trebuchet MS" panose="020B0603020202020204" pitchFamily="34" charset="0"/>
              </a:rPr>
              <a:t>CHURN</a:t>
            </a:r>
            <a:r>
              <a:rPr lang="en-US" sz="46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F929-E464-25DA-465E-289505B7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960388" cy="161064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BY JANE IJEOMA EWURUM</a:t>
            </a:r>
          </a:p>
          <a:p>
            <a:r>
              <a:rPr lang="en-US" dirty="0">
                <a:latin typeface="Trebuchet MS" panose="020B0603020202020204" pitchFamily="34" charset="0"/>
              </a:rPr>
              <a:t>AUGUST 10, 2025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7059AD-6209-40DC-A746-1390D850F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875FB44-3446-426C-AA71-B6228AFF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9FCCDC-43BA-4086-8A5E-83A77A40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4D4223-F2FD-44C5-B8B3-C58FB4185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Calculator, pen, compass, money and a paper with graphs printed on it">
            <a:extLst>
              <a:ext uri="{FF2B5EF4-FFF2-40B4-BE49-F238E27FC236}">
                <a16:creationId xmlns:a16="http://schemas.microsoft.com/office/drawing/2014/main" id="{84CA01CC-C40D-F218-8660-63ED3D4D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75" r="21962" b="-1"/>
          <a:stretch>
            <a:fillRect/>
          </a:stretch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5A25AE9-BB09-4E49-9702-B01FB2F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7B655F3-9B93-4D27-982D-1145D7144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1719-9B1C-3404-B41A-358A839B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D3F-E684-965C-1BB5-E695660D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4544"/>
            <a:ext cx="9603275" cy="674914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A8EE-FB2C-90EC-BD37-00173BB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7503"/>
            <a:ext cx="9603275" cy="3851668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Target single-product customers </a:t>
            </a:r>
            <a:r>
              <a:rPr lang="en-US" sz="2400" dirty="0">
                <a:latin typeface="Trebuchet MS" panose="020B0603020202020204" pitchFamily="34" charset="0"/>
              </a:rPr>
              <a:t>with bundled offers such as opening a savings account with reduced fees, providing free credit card membership for a year, or offering discounted loan interest rates if they adopt an additional product.</a:t>
            </a:r>
          </a:p>
          <a:p>
            <a:r>
              <a:rPr lang="en-US" sz="2400" b="1" dirty="0">
                <a:latin typeface="Trebuchet MS" panose="020B0603020202020204" pitchFamily="34" charset="0"/>
              </a:rPr>
              <a:t>Focus retention efforts on Germany branch customers </a:t>
            </a:r>
            <a:r>
              <a:rPr lang="en-US" sz="2400" dirty="0">
                <a:latin typeface="Trebuchet MS" panose="020B0603020202020204" pitchFamily="34" charset="0"/>
              </a:rPr>
              <a:t>as a result of their higher churn rate, which might be due to government policies, economic challenges, or low investment returns. Consider branch-specific campaigns, financial advisory services, or partnerships with local businesses to improve engagement.</a:t>
            </a:r>
          </a:p>
          <a:p>
            <a:r>
              <a:rPr lang="en-US" sz="2400" b="1" dirty="0">
                <a:latin typeface="Trebuchet MS" panose="020B0603020202020204" pitchFamily="34" charset="0"/>
              </a:rPr>
              <a:t>Engage inactive members through personalized outreach </a:t>
            </a:r>
            <a:r>
              <a:rPr lang="en-US" sz="2400" dirty="0">
                <a:latin typeface="Trebuchet MS" panose="020B0603020202020204" pitchFamily="34" charset="0"/>
              </a:rPr>
              <a:t>such as dedicated relationship manager calls, exclusive product previews, and targeted email campaigns showcasing products or services tailored to their needs and financial profile.</a:t>
            </a:r>
          </a:p>
          <a:p>
            <a:r>
              <a:rPr lang="en-US" sz="2400" b="1" dirty="0">
                <a:latin typeface="Trebuchet MS" panose="020B0603020202020204" pitchFamily="34" charset="0"/>
              </a:rPr>
              <a:t>Implement loyalty rewards for middle-aged customers </a:t>
            </a:r>
            <a:r>
              <a:rPr lang="en-US" sz="2400" dirty="0">
                <a:latin typeface="Trebuchet MS" panose="020B0603020202020204" pitchFamily="34" charset="0"/>
              </a:rPr>
              <a:t>such as discounts on loan processing fees, special savings account interest rates, exclusive investment seminars, or complimentary services like financial planning sessions. </a:t>
            </a:r>
          </a:p>
          <a:p>
            <a:r>
              <a:rPr lang="en-US" sz="2400" b="1" dirty="0"/>
              <a:t>Inactive members with high balances are a retention opportunity</a:t>
            </a:r>
            <a:r>
              <a:rPr lang="en-US" sz="2400" dirty="0"/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B5C6-E513-3A9C-64DE-E91D1206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66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EF9E-0586-9A85-7407-C704AC55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04519"/>
            <a:ext cx="11201400" cy="1049235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Project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EFB4-482C-4326-B8C3-BD8312AC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2015732"/>
            <a:ext cx="11201400" cy="375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rebuchet MS" panose="020B0603020202020204" pitchFamily="34" charset="0"/>
              </a:rPr>
              <a:t>This project analyzes a bank’s customer dataset to identify </a:t>
            </a:r>
            <a:r>
              <a:rPr lang="en-US" sz="2200" b="1" dirty="0">
                <a:latin typeface="Trebuchet MS" panose="020B0603020202020204" pitchFamily="34" charset="0"/>
              </a:rPr>
              <a:t>patterns, trends, and insights</a:t>
            </a:r>
            <a:r>
              <a:rPr lang="en-US" sz="2200" dirty="0">
                <a:latin typeface="Trebuchet MS" panose="020B0603020202020204" pitchFamily="34" charset="0"/>
              </a:rPr>
              <a:t> related to customer retention and churn.</a:t>
            </a:r>
            <a:br>
              <a:rPr lang="en-US" sz="2200" dirty="0">
                <a:latin typeface="Trebuchet MS" panose="020B0603020202020204" pitchFamily="34" charset="0"/>
              </a:rPr>
            </a:br>
            <a:endParaRPr lang="en-US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rebuchet MS" panose="020B0603020202020204" pitchFamily="34" charset="0"/>
              </a:rPr>
              <a:t>The analysis covers </a:t>
            </a:r>
            <a:r>
              <a:rPr lang="en-US" sz="2200" b="1" dirty="0">
                <a:latin typeface="Trebuchet MS" panose="020B0603020202020204" pitchFamily="34" charset="0"/>
              </a:rPr>
              <a:t>demographic, financial, and engagement</a:t>
            </a:r>
            <a:r>
              <a:rPr lang="en-US" sz="2200" dirty="0">
                <a:latin typeface="Trebuchet MS" panose="020B0603020202020204" pitchFamily="34" charset="0"/>
              </a:rPr>
              <a:t> factors that influence whether customers stay or leave the bank.</a:t>
            </a:r>
            <a:br>
              <a:rPr lang="en-US" sz="2200" dirty="0">
                <a:latin typeface="Trebuchet MS" panose="020B0603020202020204" pitchFamily="34" charset="0"/>
              </a:rPr>
            </a:br>
            <a:endParaRPr lang="en-US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rebuchet MS" panose="020B0603020202020204" pitchFamily="34" charset="0"/>
              </a:rPr>
              <a:t>The objective is to help the bank improve customer retention strategies, optimize services, and target high-value clients.</a:t>
            </a:r>
          </a:p>
        </p:txBody>
      </p:sp>
    </p:spTree>
    <p:extLst>
      <p:ext uri="{BB962C8B-B14F-4D97-AF65-F5344CB8AC3E}">
        <p14:creationId xmlns:p14="http://schemas.microsoft.com/office/powerpoint/2010/main" val="27917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D760-181B-0264-3A22-6E177341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4544"/>
            <a:ext cx="9603275" cy="674914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09A-B9CF-942E-D6CC-421714B4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7503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Understand customer demographics — Age, Gender, Geography.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Evaluate financial health — Credit Score, Balance, Estimated Salary.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Customer Engagement Level— Tenure, Number of Products, Active Member status.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2400" dirty="0">
                <a:latin typeface="Trebuchet MS" panose="020B0603020202020204" pitchFamily="34" charset="0"/>
              </a:rPr>
              <a:t>Analyze churn — Identify patterns among customers who exited the bank.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2400" dirty="0">
                <a:latin typeface="Trebuchet MS" panose="020B0603020202020204" pitchFamily="34" charset="0"/>
              </a:rPr>
              <a:t>Provide actionable recommendations to improve retention and target profitable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1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9CD-32AF-C69D-A9C2-356D9A7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04889"/>
            <a:ext cx="10972798" cy="1059305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>
                <a:latin typeface="Trebuchet MS" panose="020B0603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C922-DB15-5CC3-A446-A2C32A3A6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2010878"/>
            <a:ext cx="5482882" cy="3921836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>
                <a:latin typeface="Trebuchet MS" panose="020B0603020202020204" pitchFamily="34" charset="0"/>
              </a:rPr>
              <a:t>Source: Bank’s customer and account information datasets (cleaned and merged).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Records 10,000 customers, which had 6 duplicates based on Customer ID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Customer ID:  Unique identifier.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Surname:  Customer’s last name.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Credit Score: Customer’s creditworthiness.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Geography: Branch location (France, Spain, Germany).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Gender: Male or Female.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Age: Customer’s age.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6BD7-C4DC-F868-438C-12CE8C2D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658486" cy="403576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>
                <a:latin typeface="Trebuchet MS" panose="020B0603020202020204" pitchFamily="34" charset="0"/>
              </a:rPr>
              <a:t>Tenure:  Number of years as a bank customer Balance:  Account balance.</a:t>
            </a:r>
          </a:p>
          <a:p>
            <a:r>
              <a:rPr lang="en-US" sz="2200" dirty="0" err="1">
                <a:latin typeface="Trebuchet MS" panose="020B0603020202020204" pitchFamily="34" charset="0"/>
              </a:rPr>
              <a:t>NumOfProducts</a:t>
            </a:r>
            <a:r>
              <a:rPr lang="en-US" sz="2200" dirty="0">
                <a:latin typeface="Trebuchet MS" panose="020B0603020202020204" pitchFamily="34" charset="0"/>
              </a:rPr>
              <a:t>:  Number of bank products used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Credit Card: 1 = Has credit card, 0 = No credit card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Active Member: 1 = Active member, 0 = Inactive</a:t>
            </a:r>
          </a:p>
          <a:p>
            <a:r>
              <a:rPr lang="en-US" sz="2200" dirty="0">
                <a:latin typeface="Trebuchet MS" panose="020B0603020202020204" pitchFamily="34" charset="0"/>
              </a:rPr>
              <a:t>Exited: 1 = Customer left the bank, 0 = Still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3773-9BF1-1B03-BAF6-F209E2C8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46F2-2617-EDF3-7C2F-86DD731A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4544"/>
            <a:ext cx="9603275" cy="674914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KEY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48A-DAF6-E7B2-04C1-2F5DD8CA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7503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Average Credit Score: ~651 (range 350–850).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Average Age: ~39 years (range 18–92).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Tenure: Average ~5 years with the bank.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Estimated Salary: Median ~100k, wide range from ~12 to ~200k.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Balance: 25% of customers have zero balance — possible dormant accounts.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Churn Rate: ~Which shows that 20% of customers exited.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0ADB4-EDB4-2860-330A-43BB54378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584D-99EB-0F0B-2137-47F8BC17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4544"/>
            <a:ext cx="10369054" cy="1415142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PLANNED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EA8E-08C9-9E47-0B0B-9AA9A8E3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7503"/>
            <a:ext cx="10369054" cy="387344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CHURN DISTRIBUTION (EXITED VS NOT EXITED)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rebuchet MS" panose="020B0603020202020204" pitchFamily="34" charset="0"/>
              </a:rPr>
              <a:t>   Majority (~80%) of customers retained.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rebuchet MS" panose="020B0603020202020204" pitchFamily="34" charset="0"/>
              </a:rPr>
              <a:t>   Around 20% churned, indicating a moderate risk to revenue stability.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rebuchet MS" panose="020B0603020202020204" pitchFamily="34" charset="0"/>
              </a:rPr>
              <a:t>  Churned customers require closer examination to understand causes.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sz="2400" b="1" dirty="0">
                <a:latin typeface="Trebuchet MS" panose="020B0603020202020204" pitchFamily="34" charset="0"/>
              </a:rPr>
              <a:t>CHURN RATE BY 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rebuchet MS" panose="020B0603020202020204" pitchFamily="34" charset="0"/>
              </a:rPr>
              <a:t>  </a:t>
            </a:r>
            <a:r>
              <a:rPr lang="en-US" sz="2400" dirty="0">
                <a:latin typeface="Trebuchet MS" panose="020B0603020202020204" pitchFamily="34" charset="0"/>
              </a:rPr>
              <a:t>Observation: Slight differences between male and female churn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rebuchet MS" panose="020B0603020202020204" pitchFamily="34" charset="0"/>
              </a:rPr>
              <a:t>- This insight can help tailor gender-specific retention campaigns.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2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AC08-655F-14E7-CA4D-EA6D1668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04889"/>
            <a:ext cx="11201398" cy="1059305"/>
          </a:xfrm>
        </p:spPr>
        <p:txBody>
          <a:bodyPr/>
          <a:lstStyle/>
          <a:p>
            <a:pPr algn="ctr"/>
            <a:r>
              <a:rPr lang="en-US" dirty="0"/>
              <a:t>CHURN RATE BY </a:t>
            </a:r>
            <a:r>
              <a:rPr lang="en-US" dirty="0">
                <a:latin typeface="Trebuchet MS" panose="020B0603020202020204" pitchFamily="34" charset="0"/>
              </a:rPr>
              <a:t>GEOGRAPHY</a:t>
            </a:r>
            <a:r>
              <a:rPr lang="en-US" dirty="0"/>
              <a:t> AND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DFCB-C3C8-891B-B1C7-217887DA6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10878"/>
            <a:ext cx="5482883" cy="387182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Customers are based in Germany, Spain, and France.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 A higher churn rate was observed in Germany compared to others.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May require targeted retention in higher-risk regions.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8204-0863-6F50-7791-496DA66B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397229" cy="38718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Trebuchet MS" panose="020B0603020202020204" pitchFamily="34" charset="0"/>
              </a:rPr>
              <a:t>The Age Column is </a:t>
            </a:r>
            <a:r>
              <a:rPr lang="en-US" sz="2400" dirty="0" err="1">
                <a:latin typeface="Trebuchet MS" panose="020B0603020202020204" pitchFamily="34" charset="0"/>
              </a:rPr>
              <a:t>categorised</a:t>
            </a:r>
            <a:r>
              <a:rPr lang="en-US" sz="2400" dirty="0">
                <a:latin typeface="Trebuchet MS" panose="020B0603020202020204" pitchFamily="34" charset="0"/>
              </a:rPr>
              <a:t> into:         Young: 18–35 years; Middle Age: 36–55 years; Citizen: 56 years and above.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The majority of customers are in their 30s–40s.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A higher churn tends to occur in customers aged 40+,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 Middle Age range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Younger customers show higher engagement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A6AB-C233-39D1-F6D2-09D3A817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158F-6654-9B5D-4C4D-9B291388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804889"/>
            <a:ext cx="11201398" cy="1059305"/>
          </a:xfrm>
        </p:spPr>
        <p:txBody>
          <a:bodyPr/>
          <a:lstStyle/>
          <a:p>
            <a:pPr algn="ctr"/>
            <a:r>
              <a:rPr lang="en-US" dirty="0"/>
              <a:t>Credit score distribution and churn rate by number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46B1-242D-28B3-E25D-D1815107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10878"/>
            <a:ext cx="5482883" cy="3871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The majority is between 600–750.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Customers with lower credit scores (&lt;600) have slightly higher churn rates.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It could reflect financial instability or reduced engagement.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F6E7B-13C1-B9DC-DF9A-37F97328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397229" cy="387182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Trebuchet MS" panose="020B0603020202020204" pitchFamily="34" charset="0"/>
              </a:rPr>
              <a:t>Customers with 1 product have higher churn rates.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Those with 2+ products are more likely to stay.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Cross-selling additional products could help reduce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F06E6-604D-9BC8-8E55-D3AD3E207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0154-D9F2-C253-0A4E-E8381429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4544"/>
            <a:ext cx="9603275" cy="674914"/>
          </a:xfrm>
        </p:spPr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4ADC-92EA-D442-64F7-119A8A88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37503"/>
            <a:ext cx="10315878" cy="37754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Churn is highest among: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 Customers in Germany. Due to Government policies, a Lack of    competitive products and features, such as low interest rates on investments and inefficient processes or poor customer experience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 Customers with 1 product.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 Customers aged 40+.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 Low credit score segment.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6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688</TotalTime>
  <Words>852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Gill Sans MT</vt:lpstr>
      <vt:lpstr>Trebuchet MS</vt:lpstr>
      <vt:lpstr>Wingdings</vt:lpstr>
      <vt:lpstr>Gallery</vt:lpstr>
      <vt:lpstr>Bank customer CHURN analysis</vt:lpstr>
      <vt:lpstr>Project overview</vt:lpstr>
      <vt:lpstr>objectives</vt:lpstr>
      <vt:lpstr>DATASET OVERVIEW</vt:lpstr>
      <vt:lpstr>KEY STATISTICS</vt:lpstr>
      <vt:lpstr>PLANNED VISUALIZATION</vt:lpstr>
      <vt:lpstr>CHURN RATE BY GEOGRAPHY AND AGE DISTRIBUTION</vt:lpstr>
      <vt:lpstr>Credit score distribution and churn rate by number of products</vt:lpstr>
      <vt:lpstr>KEY INSIGHTS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ewurum</dc:creator>
  <cp:lastModifiedBy>jane ewurum</cp:lastModifiedBy>
  <cp:revision>5</cp:revision>
  <dcterms:created xsi:type="dcterms:W3CDTF">2025-03-13T19:48:19Z</dcterms:created>
  <dcterms:modified xsi:type="dcterms:W3CDTF">2025-08-10T11:29:44Z</dcterms:modified>
</cp:coreProperties>
</file>