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842" r:id="rId4"/>
  </p:sldMasterIdLst>
  <p:notesMasterIdLst>
    <p:notesMasterId r:id="rId24"/>
  </p:notesMasterIdLst>
  <p:sldIdLst>
    <p:sldId id="1278" r:id="rId5"/>
    <p:sldId id="1274" r:id="rId6"/>
    <p:sldId id="1264" r:id="rId7"/>
    <p:sldId id="1281" r:id="rId8"/>
    <p:sldId id="1300" r:id="rId9"/>
    <p:sldId id="1289" r:id="rId10"/>
    <p:sldId id="1290" r:id="rId11"/>
    <p:sldId id="1291" r:id="rId12"/>
    <p:sldId id="1292" r:id="rId13"/>
    <p:sldId id="1293" r:id="rId14"/>
    <p:sldId id="1294" r:id="rId15"/>
    <p:sldId id="1302" r:id="rId16"/>
    <p:sldId id="1295" r:id="rId17"/>
    <p:sldId id="1296" r:id="rId18"/>
    <p:sldId id="1297" r:id="rId19"/>
    <p:sldId id="1298" r:id="rId20"/>
    <p:sldId id="1301" r:id="rId21"/>
    <p:sldId id="1299" r:id="rId22"/>
    <p:sldId id="1263" r:id="rId2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000"/>
    <a:srgbClr val="BFBFBF"/>
    <a:srgbClr val="FF6F00"/>
    <a:srgbClr val="FFB800"/>
    <a:srgbClr val="C65822"/>
    <a:srgbClr val="F26D26"/>
    <a:srgbClr val="0064AC"/>
    <a:srgbClr val="8F2585"/>
    <a:srgbClr val="BA124A"/>
    <a:srgbClr val="E93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41" autoAdjust="0"/>
    <p:restoredTop sz="97205" autoAdjust="0"/>
  </p:normalViewPr>
  <p:slideViewPr>
    <p:cSldViewPr snapToGrid="0">
      <p:cViewPr varScale="1">
        <p:scale>
          <a:sx n="208" d="100"/>
          <a:sy n="208" d="100"/>
        </p:scale>
        <p:origin x="1608" y="184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2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na Romero" userId="095c3cbb-5e09-4b6a-8e9c-644a2a61701c" providerId="ADAL" clId="{7A9D450B-1CE4-4154-854F-7280BCD7F830}"/>
    <pc:docChg chg="modSld">
      <pc:chgData name="Diana Romero" userId="095c3cbb-5e09-4b6a-8e9c-644a2a61701c" providerId="ADAL" clId="{7A9D450B-1CE4-4154-854F-7280BCD7F830}" dt="2024-02-14T21:34:19.690" v="26" actId="20577"/>
      <pc:docMkLst>
        <pc:docMk/>
      </pc:docMkLst>
      <pc:sldChg chg="modNotesTx">
        <pc:chgData name="Diana Romero" userId="095c3cbb-5e09-4b6a-8e9c-644a2a61701c" providerId="ADAL" clId="{7A9D450B-1CE4-4154-854F-7280BCD7F830}" dt="2024-02-14T21:34:19.690" v="26" actId="20577"/>
        <pc:sldMkLst>
          <pc:docMk/>
          <pc:sldMk cId="2280671568" sldId="1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06/03/2024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693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1" i="0" noProof="0" dirty="0">
              <a:solidFill>
                <a:srgbClr val="172B4D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94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lide_Gradient">
    <p:bg>
      <p:bgPr>
        <a:gradFill>
          <a:gsLst>
            <a:gs pos="15000">
              <a:srgbClr val="FF6F00"/>
            </a:gs>
            <a:gs pos="96000">
              <a:srgbClr val="FFB8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A6E2E15-5DEB-3462-DF74-4B9C8A376B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-1302" r="-1529" b="50000"/>
          <a:stretch/>
        </p:blipFill>
        <p:spPr>
          <a:xfrm>
            <a:off x="6443329" y="5288949"/>
            <a:ext cx="3467100" cy="15690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1AFBE5-0E11-8CCF-D269-958FFF6459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87" t="-1139" r="36896" b="1139"/>
          <a:stretch/>
        </p:blipFill>
        <p:spPr>
          <a:xfrm>
            <a:off x="10543759" y="3272682"/>
            <a:ext cx="1648242" cy="2135374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108483" y="142326"/>
            <a:ext cx="11466870" cy="4948880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ct val="60000"/>
              </a:lnSpc>
              <a:defRPr sz="15000" cap="all" baseline="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3290" y="623088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1FAA2BB-C7F2-4D55-BA16-ED2D852318D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6991" y="6330554"/>
            <a:ext cx="1133169" cy="19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4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_Three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1840" y="1258529"/>
            <a:ext cx="3364387" cy="4913670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17E6300-DEB1-419C-B4FA-6F14E10E30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89576" y="1258529"/>
            <a:ext cx="3364387" cy="4913670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FBCB46-2988-4FE6-888B-C633165B24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7313" y="1258529"/>
            <a:ext cx="3371762" cy="4913670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3EF8930-E55E-6E55-EFD9-11FC1BCE25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840" y="326223"/>
            <a:ext cx="11487235" cy="565351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sz="3600" cap="all" baseline="0">
                <a:gradFill>
                  <a:gsLst>
                    <a:gs pos="15000">
                      <a:srgbClr val="FF6F00"/>
                    </a:gs>
                    <a:gs pos="96000">
                      <a:srgbClr val="FFB800"/>
                    </a:gs>
                  </a:gsLst>
                  <a:path path="circle">
                    <a:fillToRect l="100000" t="100000"/>
                  </a:path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18361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Slide_Four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1841" y="1258529"/>
            <a:ext cx="2600046" cy="4913670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D0530C5B-14A8-B092-D7E7-DAC7633428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4237" y="1258529"/>
            <a:ext cx="2600046" cy="4913670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EB28597-5B0B-9BBE-7486-915097AD07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6633" y="1258529"/>
            <a:ext cx="2600046" cy="4913670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E773281-0773-D819-CA22-4D12155D55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19030" y="1258529"/>
            <a:ext cx="2600046" cy="4913670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76706C-0E6A-60F3-53A2-E7B9CEA009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840" y="326223"/>
            <a:ext cx="11487235" cy="565351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sz="3600" cap="all" baseline="0">
                <a:gradFill>
                  <a:gsLst>
                    <a:gs pos="15000">
                      <a:srgbClr val="FF6F00"/>
                    </a:gs>
                    <a:gs pos="96000">
                      <a:srgbClr val="FFB800"/>
                    </a:gs>
                  </a:gsLst>
                  <a:path path="circle">
                    <a:fillToRect l="100000" t="100000"/>
                  </a:path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4275541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_TwoColumns+Sub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1840" y="2008428"/>
            <a:ext cx="5378245" cy="4163770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17E6300-DEB1-419C-B4FA-6F14E10E30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40831" y="2008428"/>
            <a:ext cx="5378244" cy="4163770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5A1D9-A6EC-DDD2-B2C5-EF541A4CBE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31703" y="1264121"/>
            <a:ext cx="11487235" cy="482600"/>
          </a:xfrm>
          <a:prstGeom prst="rect">
            <a:avLst/>
          </a:prstGeom>
          <a:gradFill>
            <a:gsLst>
              <a:gs pos="15000">
                <a:srgbClr val="FF6F00"/>
              </a:gs>
              <a:gs pos="96000">
                <a:srgbClr val="FFB800"/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 algn="ctr">
              <a:buNone/>
              <a:defRPr sz="24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Sub-Title</a:t>
            </a:r>
            <a:endParaRPr lang="en-UA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31B3B3C-F6D0-2013-4D96-531451D5C4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840" y="326223"/>
            <a:ext cx="11487235" cy="565351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sz="3600" cap="all" baseline="0">
                <a:gradFill>
                  <a:gsLst>
                    <a:gs pos="15000">
                      <a:srgbClr val="FF6F00"/>
                    </a:gs>
                    <a:gs pos="96000">
                      <a:srgbClr val="FFB800"/>
                    </a:gs>
                  </a:gsLst>
                  <a:path path="circle">
                    <a:fillToRect l="100000" t="100000"/>
                  </a:path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21489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_ThreeColumns+Sub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E773281-0773-D819-CA22-4D12155D55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04629" y="1993900"/>
            <a:ext cx="3514447" cy="4178298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0435D720-AE6D-047C-920B-45AF3F8B6A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04630" y="1193353"/>
            <a:ext cx="3514446" cy="591904"/>
          </a:xfrm>
          <a:prstGeom prst="rect">
            <a:avLst/>
          </a:prstGeom>
          <a:gradFill>
            <a:gsLst>
              <a:gs pos="15000">
                <a:srgbClr val="FF6F00"/>
              </a:gs>
              <a:gs pos="96000">
                <a:srgbClr val="FFB800"/>
              </a:gs>
            </a:gsLst>
            <a:path path="circle">
              <a:fillToRect l="100000" t="100000"/>
            </a:path>
          </a:gradFill>
        </p:spPr>
        <p:txBody>
          <a:bodyPr anchor="ctr" anchorCtr="0"/>
          <a:lstStyle>
            <a:lvl1pPr marL="0" indent="0" algn="ctr">
              <a:buNone/>
              <a:defRPr sz="18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Column 3</a:t>
            </a:r>
            <a:endParaRPr lang="en-UA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791C3ED4-C0D1-7728-508E-0EDF16CC405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1841" y="1993900"/>
            <a:ext cx="3514446" cy="4178298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B8CC7C9C-84BF-406F-95A3-78164B5795E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841" y="1193353"/>
            <a:ext cx="3514445" cy="591904"/>
          </a:xfrm>
          <a:prstGeom prst="rect">
            <a:avLst/>
          </a:prstGeom>
          <a:gradFill>
            <a:gsLst>
              <a:gs pos="15000">
                <a:srgbClr val="FF6F00"/>
              </a:gs>
              <a:gs pos="96000">
                <a:srgbClr val="FFB800"/>
              </a:gs>
            </a:gsLst>
            <a:path path="circle">
              <a:fillToRect l="100000" t="100000"/>
            </a:path>
          </a:gradFill>
        </p:spPr>
        <p:txBody>
          <a:bodyPr anchor="ctr" anchorCtr="0"/>
          <a:lstStyle>
            <a:lvl1pPr marL="0" indent="0" algn="ctr">
              <a:buNone/>
              <a:defRPr sz="18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Column 1</a:t>
            </a:r>
            <a:endParaRPr lang="en-UA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ACD2C27-A636-2147-267B-568FE81430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233" y="1993900"/>
            <a:ext cx="3514447" cy="4178298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ED8AED5A-5084-9AD8-873A-CE15E0D76BC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234" y="1193353"/>
            <a:ext cx="3514446" cy="591904"/>
          </a:xfrm>
          <a:prstGeom prst="rect">
            <a:avLst/>
          </a:prstGeom>
          <a:gradFill>
            <a:gsLst>
              <a:gs pos="15000">
                <a:srgbClr val="FF6F00"/>
              </a:gs>
              <a:gs pos="96000">
                <a:srgbClr val="FFB800"/>
              </a:gs>
            </a:gsLst>
            <a:path path="circle">
              <a:fillToRect l="100000" t="100000"/>
            </a:path>
          </a:gradFill>
        </p:spPr>
        <p:txBody>
          <a:bodyPr anchor="ctr" anchorCtr="0"/>
          <a:lstStyle>
            <a:lvl1pPr marL="0" indent="0" algn="ctr">
              <a:buNone/>
              <a:defRPr sz="18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Column 2</a:t>
            </a:r>
            <a:endParaRPr lang="en-UA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5F3E59-8616-42DA-BD32-CC49A4AFBD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840" y="326223"/>
            <a:ext cx="11487235" cy="565351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sz="3600" cap="all" baseline="0">
                <a:gradFill>
                  <a:gsLst>
                    <a:gs pos="15000">
                      <a:srgbClr val="FF6F00"/>
                    </a:gs>
                    <a:gs pos="96000">
                      <a:srgbClr val="FFB800"/>
                    </a:gs>
                  </a:gsLst>
                  <a:path path="circle">
                    <a:fillToRect l="100000" t="100000"/>
                  </a:path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27040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_FourColumns+Sub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1841" y="2044700"/>
            <a:ext cx="2600046" cy="4127498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D0530C5B-14A8-B092-D7E7-DAC7633428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4237" y="2044700"/>
            <a:ext cx="2600046" cy="4127498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EB28597-5B0B-9BBE-7486-915097AD07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6633" y="2044700"/>
            <a:ext cx="2600046" cy="4127498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E773281-0773-D819-CA22-4D12155D55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19030" y="2044700"/>
            <a:ext cx="2600046" cy="4127498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B4B77A1-DF91-ECAA-7F60-46EF7A0EE6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1839" y="1196821"/>
            <a:ext cx="2600045" cy="591904"/>
          </a:xfrm>
          <a:prstGeom prst="rect">
            <a:avLst/>
          </a:prstGeom>
          <a:gradFill>
            <a:gsLst>
              <a:gs pos="15000">
                <a:srgbClr val="FF6F00"/>
              </a:gs>
              <a:gs pos="96000">
                <a:srgbClr val="FFB800"/>
              </a:gs>
            </a:gsLst>
            <a:path path="circle">
              <a:fillToRect l="100000" t="100000"/>
            </a:path>
          </a:gradFill>
        </p:spPr>
        <p:txBody>
          <a:bodyPr anchor="ctr" anchorCtr="0"/>
          <a:lstStyle>
            <a:lvl1pPr marL="0" indent="0" algn="ctr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Column 1</a:t>
            </a:r>
            <a:endParaRPr lang="en-UA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FBED9945-5F38-38C7-246C-44E06CDB04A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4237" y="1196821"/>
            <a:ext cx="2600045" cy="591904"/>
          </a:xfrm>
          <a:prstGeom prst="rect">
            <a:avLst/>
          </a:prstGeom>
          <a:gradFill>
            <a:gsLst>
              <a:gs pos="15000">
                <a:srgbClr val="FF6F00"/>
              </a:gs>
              <a:gs pos="96000">
                <a:srgbClr val="FFB800"/>
              </a:gs>
            </a:gsLst>
            <a:path path="circle">
              <a:fillToRect l="100000" t="100000"/>
            </a:path>
          </a:gradFill>
        </p:spPr>
        <p:txBody>
          <a:bodyPr anchor="ctr" anchorCtr="0"/>
          <a:lstStyle>
            <a:lvl1pPr marL="0" indent="0" algn="ctr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Column 2</a:t>
            </a:r>
            <a:endParaRPr lang="en-UA" dirty="0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B794BB98-5A84-FE20-D6A2-90E194D29C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6633" y="1196821"/>
            <a:ext cx="2600045" cy="591904"/>
          </a:xfrm>
          <a:prstGeom prst="rect">
            <a:avLst/>
          </a:prstGeom>
          <a:gradFill>
            <a:gsLst>
              <a:gs pos="15000">
                <a:srgbClr val="FF6F00"/>
              </a:gs>
              <a:gs pos="96000">
                <a:srgbClr val="FFB800"/>
              </a:gs>
            </a:gsLst>
            <a:path path="circle">
              <a:fillToRect l="100000" t="100000"/>
            </a:path>
          </a:gradFill>
        </p:spPr>
        <p:txBody>
          <a:bodyPr anchor="ctr" anchorCtr="0"/>
          <a:lstStyle>
            <a:lvl1pPr marL="0" indent="0" algn="ctr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Column 3</a:t>
            </a:r>
            <a:endParaRPr lang="en-UA" dirty="0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0435D720-AE6D-047C-920B-45AF3F8B6A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19030" y="1196821"/>
            <a:ext cx="2600045" cy="591904"/>
          </a:xfrm>
          <a:prstGeom prst="rect">
            <a:avLst/>
          </a:prstGeom>
          <a:gradFill>
            <a:gsLst>
              <a:gs pos="15000">
                <a:srgbClr val="FF6F00"/>
              </a:gs>
              <a:gs pos="96000">
                <a:srgbClr val="FFB800"/>
              </a:gs>
            </a:gsLst>
            <a:path path="circle">
              <a:fillToRect l="100000" t="100000"/>
            </a:path>
          </a:gradFill>
        </p:spPr>
        <p:txBody>
          <a:bodyPr anchor="ctr" anchorCtr="0"/>
          <a:lstStyle>
            <a:lvl1pPr marL="0" indent="0" algn="ctr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Column 4</a:t>
            </a:r>
            <a:endParaRPr lang="en-U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89D2DC-835F-CDA0-ECB3-871E54B439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840" y="326223"/>
            <a:ext cx="11487235" cy="565351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sz="3600" cap="all" baseline="0">
                <a:gradFill>
                  <a:gsLst>
                    <a:gs pos="15000">
                      <a:srgbClr val="FF6F00"/>
                    </a:gs>
                    <a:gs pos="96000">
                      <a:srgbClr val="FFB800"/>
                    </a:gs>
                  </a:gsLst>
                  <a:path path="circle">
                    <a:fillToRect l="100000" t="100000"/>
                  </a:path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601412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_FourColumnsVertic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791C3ED4-C0D1-7728-508E-0EDF16CC405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65212" y="1255506"/>
            <a:ext cx="7553863" cy="92889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Clr>
                <a:schemeClr val="bg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Clr>
                <a:schemeClr val="bg1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Clr>
                <a:schemeClr val="bg1"/>
              </a:buClr>
              <a:buFont typeface="Wingdings" panose="05000000000000000000" pitchFamily="2" charset="2"/>
              <a:buNone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Clr>
                <a:schemeClr val="bg1"/>
              </a:buClr>
              <a:buFont typeface="Wingdings" panose="05000000000000000000" pitchFamily="2" charset="2"/>
              <a:buNone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B8CC7C9C-84BF-406F-95A3-78164B5795E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841" y="1255506"/>
            <a:ext cx="3514445" cy="928894"/>
          </a:xfrm>
          <a:prstGeom prst="rect">
            <a:avLst/>
          </a:prstGeom>
          <a:gradFill>
            <a:gsLst>
              <a:gs pos="15000">
                <a:srgbClr val="FF6F00"/>
              </a:gs>
              <a:gs pos="96000">
                <a:srgbClr val="FFB800"/>
              </a:gs>
            </a:gsLst>
            <a:path path="circle">
              <a:fillToRect l="100000" t="100000"/>
            </a:path>
          </a:gradFill>
        </p:spPr>
        <p:txBody>
          <a:bodyPr anchor="ctr" anchorCtr="0"/>
          <a:lstStyle>
            <a:lvl1pPr marL="0" indent="0" algn="ctr">
              <a:buNone/>
              <a:defRPr sz="18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Point 1</a:t>
            </a:r>
            <a:endParaRPr lang="en-UA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B49F5D9-523E-5082-90E4-E17BA487D51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65212" y="2510809"/>
            <a:ext cx="7553863" cy="92889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Clr>
                <a:schemeClr val="bg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Clr>
                <a:schemeClr val="bg1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Clr>
                <a:schemeClr val="bg1"/>
              </a:buClr>
              <a:buFont typeface="Wingdings" panose="05000000000000000000" pitchFamily="2" charset="2"/>
              <a:buNone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Clr>
                <a:schemeClr val="bg1"/>
              </a:buClr>
              <a:buFont typeface="Wingdings" panose="05000000000000000000" pitchFamily="2" charset="2"/>
              <a:buNone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AF2F5D2C-C2F2-E071-499B-37C2DEB100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1841" y="2510809"/>
            <a:ext cx="3514445" cy="928894"/>
          </a:xfrm>
          <a:prstGeom prst="rect">
            <a:avLst/>
          </a:prstGeom>
          <a:gradFill>
            <a:gsLst>
              <a:gs pos="15000">
                <a:srgbClr val="FF6F00"/>
              </a:gs>
              <a:gs pos="96000">
                <a:srgbClr val="FFB800"/>
              </a:gs>
            </a:gsLst>
            <a:path path="circle">
              <a:fillToRect l="100000" t="100000"/>
            </a:path>
          </a:gradFill>
        </p:spPr>
        <p:txBody>
          <a:bodyPr anchor="ctr" anchorCtr="0"/>
          <a:lstStyle>
            <a:lvl1pPr marL="0" indent="0" algn="ctr">
              <a:buNone/>
              <a:defRPr sz="18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Point 2</a:t>
            </a:r>
            <a:endParaRPr lang="en-UA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CC21B6C-04E2-D1FF-0575-03C8E858554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65212" y="3766112"/>
            <a:ext cx="7553863" cy="92889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Clr>
                <a:schemeClr val="bg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Clr>
                <a:schemeClr val="bg1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Clr>
                <a:schemeClr val="bg1"/>
              </a:buClr>
              <a:buFont typeface="Wingdings" panose="05000000000000000000" pitchFamily="2" charset="2"/>
              <a:buNone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Clr>
                <a:schemeClr val="bg1"/>
              </a:buClr>
              <a:buFont typeface="Wingdings" panose="05000000000000000000" pitchFamily="2" charset="2"/>
              <a:buNone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759DDB0-90D4-D264-0700-C9AB8557A3A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1841" y="3766112"/>
            <a:ext cx="3514445" cy="928894"/>
          </a:xfrm>
          <a:prstGeom prst="rect">
            <a:avLst/>
          </a:prstGeom>
          <a:gradFill>
            <a:gsLst>
              <a:gs pos="15000">
                <a:srgbClr val="FF6F00"/>
              </a:gs>
              <a:gs pos="96000">
                <a:srgbClr val="FFB800"/>
              </a:gs>
            </a:gsLst>
            <a:path path="circle">
              <a:fillToRect l="100000" t="100000"/>
            </a:path>
          </a:gradFill>
        </p:spPr>
        <p:txBody>
          <a:bodyPr anchor="ctr" anchorCtr="0"/>
          <a:lstStyle>
            <a:lvl1pPr marL="0" indent="0" algn="ctr">
              <a:buNone/>
              <a:defRPr sz="18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Point 3</a:t>
            </a:r>
            <a:endParaRPr lang="en-U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FDFF569-2D80-CB0C-D526-57A903AC08A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65212" y="5021414"/>
            <a:ext cx="7553863" cy="92889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Clr>
                <a:schemeClr val="bg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Clr>
                <a:schemeClr val="bg1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Clr>
                <a:schemeClr val="bg1"/>
              </a:buClr>
              <a:buFont typeface="Wingdings" panose="05000000000000000000" pitchFamily="2" charset="2"/>
              <a:buNone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Clr>
                <a:schemeClr val="bg1"/>
              </a:buClr>
              <a:buFont typeface="Wingdings" panose="05000000000000000000" pitchFamily="2" charset="2"/>
              <a:buNone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5D2128-4F0B-69B9-E744-2A9309F2A6F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1841" y="5021414"/>
            <a:ext cx="3514445" cy="928894"/>
          </a:xfrm>
          <a:prstGeom prst="rect">
            <a:avLst/>
          </a:prstGeom>
          <a:gradFill>
            <a:gsLst>
              <a:gs pos="15000">
                <a:srgbClr val="FF6F00"/>
              </a:gs>
              <a:gs pos="96000">
                <a:srgbClr val="FFB800"/>
              </a:gs>
            </a:gsLst>
            <a:path path="circle">
              <a:fillToRect l="100000" t="100000"/>
            </a:path>
          </a:gradFill>
        </p:spPr>
        <p:txBody>
          <a:bodyPr anchor="ctr" anchorCtr="0"/>
          <a:lstStyle>
            <a:lvl1pPr marL="0" indent="0" algn="ctr">
              <a:buNone/>
              <a:defRPr sz="18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Point 4</a:t>
            </a:r>
            <a:endParaRPr lang="en-UA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30DE993-9C2E-0F29-EE7F-8E4B8FBF9D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840" y="326223"/>
            <a:ext cx="11487235" cy="565351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sz="3600" cap="all" baseline="0">
                <a:gradFill>
                  <a:gsLst>
                    <a:gs pos="15000">
                      <a:srgbClr val="FF6F00"/>
                    </a:gs>
                    <a:gs pos="96000">
                      <a:srgbClr val="FFB800"/>
                    </a:gs>
                  </a:gsLst>
                  <a:path path="circle">
                    <a:fillToRect l="100000" t="100000"/>
                  </a:path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078165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2A8B97F-69A0-4FC3-A2CF-ACFE779CA3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840" y="1456551"/>
            <a:ext cx="3703131" cy="980063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sz="3600" cap="all" baseline="0">
                <a:gradFill>
                  <a:gsLst>
                    <a:gs pos="15000">
                      <a:srgbClr val="FF6F00"/>
                    </a:gs>
                    <a:gs pos="96000">
                      <a:srgbClr val="FFB800"/>
                    </a:gs>
                  </a:gsLst>
                  <a:path path="circle">
                    <a:fillToRect l="100000" t="100000"/>
                  </a:path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79CD2-03CB-D71A-C4BC-C5842557AF54}"/>
              </a:ext>
            </a:extLst>
          </p:cNvPr>
          <p:cNvSpPr txBox="1">
            <a:spLocks/>
          </p:cNvSpPr>
          <p:nvPr userDrawn="1"/>
        </p:nvSpPr>
        <p:spPr>
          <a:xfrm>
            <a:off x="4932868" y="524594"/>
            <a:ext cx="4211132" cy="1923491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kern="1200" baseline="0">
                <a:gradFill>
                  <a:gsLst>
                    <a:gs pos="15000">
                      <a:srgbClr val="4F95FF"/>
                    </a:gs>
                    <a:gs pos="96000">
                      <a:srgbClr val="3148BA"/>
                    </a:gs>
                  </a:gsLst>
                  <a:path path="circle">
                    <a:fillToRect l="100000" t="100000"/>
                  </a:path>
                </a:gra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1300" dirty="0">
                <a:solidFill>
                  <a:schemeClr val="tx1">
                    <a:lumMod val="95000"/>
                  </a:schemeClr>
                </a:solidFill>
              </a:rPr>
              <a:t>“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60A7C0-827D-3C87-3983-E555629B4F66}"/>
              </a:ext>
            </a:extLst>
          </p:cNvPr>
          <p:cNvSpPr txBox="1">
            <a:spLocks/>
          </p:cNvSpPr>
          <p:nvPr userDrawn="1"/>
        </p:nvSpPr>
        <p:spPr>
          <a:xfrm>
            <a:off x="10622468" y="4951652"/>
            <a:ext cx="2295246" cy="899591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kern="1200" baseline="0">
                <a:gradFill>
                  <a:gsLst>
                    <a:gs pos="15000">
                      <a:srgbClr val="4F95FF"/>
                    </a:gs>
                    <a:gs pos="96000">
                      <a:srgbClr val="3148BA"/>
                    </a:gs>
                  </a:gsLst>
                  <a:path path="circle">
                    <a:fillToRect l="100000" t="100000"/>
                  </a:path>
                </a:gra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19900" dirty="0">
                <a:solidFill>
                  <a:schemeClr val="tx1">
                    <a:lumMod val="95000"/>
                  </a:schemeClr>
                </a:solidFill>
              </a:rPr>
              <a:t>”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1555" y="1456551"/>
            <a:ext cx="6068959" cy="394489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296704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36592" y="1585929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0" y="2271729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263260" y="2203149"/>
            <a:ext cx="137160" cy="137160"/>
          </a:xfrm>
          <a:prstGeom prst="ellipse">
            <a:avLst/>
          </a:prstGeom>
          <a:gradFill>
            <a:gsLst>
              <a:gs pos="15000">
                <a:srgbClr val="FF6F00"/>
              </a:gs>
              <a:gs pos="96000">
                <a:srgbClr val="FFB80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638017" y="2203149"/>
            <a:ext cx="137160" cy="137160"/>
          </a:xfrm>
          <a:prstGeom prst="ellipse">
            <a:avLst/>
          </a:prstGeom>
          <a:gradFill>
            <a:gsLst>
              <a:gs pos="15000">
                <a:srgbClr val="FF6F00"/>
              </a:gs>
              <a:gs pos="96000">
                <a:srgbClr val="FFB80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4964844" y="2203149"/>
            <a:ext cx="137160" cy="137160"/>
          </a:xfrm>
          <a:prstGeom prst="ellipse">
            <a:avLst/>
          </a:prstGeom>
          <a:gradFill>
            <a:gsLst>
              <a:gs pos="15000">
                <a:srgbClr val="FF6F00"/>
              </a:gs>
              <a:gs pos="96000">
                <a:srgbClr val="FFB80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333249" y="2203149"/>
            <a:ext cx="137160" cy="137160"/>
          </a:xfrm>
          <a:prstGeom prst="ellipse">
            <a:avLst/>
          </a:prstGeom>
          <a:gradFill>
            <a:gsLst>
              <a:gs pos="15000">
                <a:srgbClr val="FF6F00"/>
              </a:gs>
              <a:gs pos="96000">
                <a:srgbClr val="FFB80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653064" y="2203149"/>
            <a:ext cx="137160" cy="137160"/>
          </a:xfrm>
          <a:prstGeom prst="ellipse">
            <a:avLst/>
          </a:prstGeom>
          <a:gradFill>
            <a:gsLst>
              <a:gs pos="15000">
                <a:srgbClr val="FF6F00"/>
              </a:gs>
              <a:gs pos="96000">
                <a:srgbClr val="FFB80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711399" y="1585929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035448" y="1585929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84897" y="1585929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721644" y="1604979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6592" y="2667008"/>
            <a:ext cx="1981200" cy="3124173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711399" y="2667008"/>
            <a:ext cx="1981200" cy="3124173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035448" y="2667007"/>
            <a:ext cx="1981200" cy="3124173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84897" y="2667008"/>
            <a:ext cx="1981200" cy="3124173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721644" y="2667007"/>
            <a:ext cx="1981200" cy="3124173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5E4CB-CF77-C531-C232-C6D12EEFE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840" y="326223"/>
            <a:ext cx="11487235" cy="565351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sz="3600" cap="all" baseline="0">
                <a:gradFill>
                  <a:gsLst>
                    <a:gs pos="15000">
                      <a:srgbClr val="FF6F00"/>
                    </a:gs>
                    <a:gs pos="96000">
                      <a:srgbClr val="FFB800"/>
                    </a:gs>
                  </a:gsLst>
                  <a:path path="circle">
                    <a:fillToRect l="100000" t="100000"/>
                  </a:path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41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Slide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2FC5916-C62D-8DC3-287C-06B3FC1CD3BA}"/>
              </a:ext>
            </a:extLst>
          </p:cNvPr>
          <p:cNvSpPr/>
          <p:nvPr userDrawn="1"/>
        </p:nvSpPr>
        <p:spPr>
          <a:xfrm>
            <a:off x="0" y="0"/>
            <a:ext cx="12192000" cy="2088333"/>
          </a:xfrm>
          <a:prstGeom prst="rect">
            <a:avLst/>
          </a:prstGeom>
          <a:gradFill>
            <a:gsLst>
              <a:gs pos="15000">
                <a:srgbClr val="FF6F00"/>
              </a:gs>
              <a:gs pos="96000">
                <a:srgbClr val="FFB80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93290" y="647700"/>
            <a:ext cx="4818742" cy="1035957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ct val="60000"/>
              </a:lnSpc>
              <a:defRPr sz="6600" cap="all" baseline="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CONTACTS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3419848-6E9B-C644-AE47-4AC5482BE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292" y="5046371"/>
            <a:ext cx="2678521" cy="1035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Clr>
                <a:schemeClr val="bg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Contact info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CB50CFA-2417-EAE2-938F-02BA1C72A17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93290" y="2679929"/>
            <a:ext cx="1440000" cy="1440000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txBody>
          <a:bodyPr anchor="ctr" anchorCtr="0"/>
          <a:lstStyle>
            <a:lvl1pPr marL="0" indent="0" algn="ctr">
              <a:buNone/>
              <a:defRPr sz="1800"/>
            </a:lvl1pPr>
          </a:lstStyle>
          <a:p>
            <a:r>
              <a:rPr lang="en-UA" dirty="0"/>
              <a:t>Photo add here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FF43C73-1D73-6E8B-9D33-8C36C6C6B9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3290" y="4408417"/>
            <a:ext cx="2678521" cy="56149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en-GB" dirty="0"/>
              <a:t>Name Surname</a:t>
            </a:r>
            <a:endParaRPr lang="en-UA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BA53B54-A52F-BF10-BE9A-D1D219A4F8FA}"/>
              </a:ext>
            </a:extLst>
          </p:cNvPr>
          <p:cNvCxnSpPr>
            <a:cxnSpLocks/>
          </p:cNvCxnSpPr>
          <p:nvPr userDrawn="1"/>
        </p:nvCxnSpPr>
        <p:spPr>
          <a:xfrm>
            <a:off x="393289" y="4950983"/>
            <a:ext cx="2678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A4CE6AA5-DF47-CA65-93A4-FA92950F75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" r="1653"/>
          <a:stretch/>
        </p:blipFill>
        <p:spPr>
          <a:xfrm rot="4737857">
            <a:off x="10683898" y="1453917"/>
            <a:ext cx="1068426" cy="97470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0A1FEA5-3AAC-351D-A0BA-2228B1A1E5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7" b="-3258"/>
          <a:stretch/>
        </p:blipFill>
        <p:spPr>
          <a:xfrm>
            <a:off x="6440557" y="-1"/>
            <a:ext cx="2041497" cy="1444487"/>
          </a:xfrm>
          <a:prstGeom prst="rect">
            <a:avLst/>
          </a:prstGeom>
        </p:spPr>
      </p:pic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70B817F7-3224-3EE9-5858-E8672551FD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2256" y="5046371"/>
            <a:ext cx="2678521" cy="1035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Clr>
                <a:schemeClr val="bg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Contact info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9E45C839-61DD-4D81-E975-C90E2919671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302256" y="2679929"/>
            <a:ext cx="1440000" cy="1440000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txBody>
          <a:bodyPr anchor="ctr" anchorCtr="0"/>
          <a:lstStyle>
            <a:lvl1pPr marL="0" indent="0" algn="ctr">
              <a:buNone/>
              <a:defRPr sz="1800"/>
            </a:lvl1pPr>
          </a:lstStyle>
          <a:p>
            <a:r>
              <a:rPr lang="en-UA" dirty="0"/>
              <a:t>Photo add here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D424515A-A372-D6E5-D017-CDAC28A2BA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02254" y="4408417"/>
            <a:ext cx="2678521" cy="56149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en-GB" dirty="0"/>
              <a:t>Name Surname</a:t>
            </a:r>
            <a:endParaRPr lang="en-UA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835CC5-CF86-6E0A-68F2-1E78815B9551}"/>
              </a:ext>
            </a:extLst>
          </p:cNvPr>
          <p:cNvCxnSpPr>
            <a:cxnSpLocks/>
          </p:cNvCxnSpPr>
          <p:nvPr userDrawn="1"/>
        </p:nvCxnSpPr>
        <p:spPr>
          <a:xfrm>
            <a:off x="3302253" y="4950983"/>
            <a:ext cx="2678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932ECB9-3AEB-EE91-FA5B-18BEB38BDB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11224" y="5046371"/>
            <a:ext cx="2678521" cy="1035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Clr>
                <a:schemeClr val="bg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Contact info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32BD41EF-BFF5-89D0-1037-60CC793DEB1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11222" y="2679929"/>
            <a:ext cx="1440000" cy="1440000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txBody>
          <a:bodyPr anchor="ctr" anchorCtr="0"/>
          <a:lstStyle>
            <a:lvl1pPr marL="0" indent="0" algn="ctr">
              <a:buNone/>
              <a:defRPr sz="1800"/>
            </a:lvl1pPr>
          </a:lstStyle>
          <a:p>
            <a:r>
              <a:rPr lang="en-UA" dirty="0"/>
              <a:t>Photo add here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7FEDC504-810D-553A-7479-ED687C62820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1222" y="4408417"/>
            <a:ext cx="2678521" cy="56149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en-GB" dirty="0"/>
              <a:t>Name Surname</a:t>
            </a:r>
            <a:endParaRPr lang="en-UA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01E823-16E8-0797-D67D-8932F71EFE38}"/>
              </a:ext>
            </a:extLst>
          </p:cNvPr>
          <p:cNvCxnSpPr>
            <a:cxnSpLocks/>
          </p:cNvCxnSpPr>
          <p:nvPr userDrawn="1"/>
        </p:nvCxnSpPr>
        <p:spPr>
          <a:xfrm>
            <a:off x="6211221" y="4950983"/>
            <a:ext cx="2678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35E9683F-7B21-749C-7C81-5EC32534BFF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20191" y="5046371"/>
            <a:ext cx="2678521" cy="1035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Clr>
                <a:schemeClr val="bg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Contact info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1E42F575-BAEC-1ECA-29ED-6C874A64AF5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120189" y="2679929"/>
            <a:ext cx="1440000" cy="1440000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txBody>
          <a:bodyPr anchor="ctr" anchorCtr="0"/>
          <a:lstStyle>
            <a:lvl1pPr marL="0" indent="0" algn="ctr">
              <a:buNone/>
              <a:defRPr sz="1800"/>
            </a:lvl1pPr>
          </a:lstStyle>
          <a:p>
            <a:r>
              <a:rPr lang="en-UA" dirty="0"/>
              <a:t>Photo add here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D4C1F4D-1075-BDE4-2F7E-CEBC7BEAC52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20189" y="4408417"/>
            <a:ext cx="2678521" cy="56149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en-GB" dirty="0"/>
              <a:t>Name Surname</a:t>
            </a:r>
            <a:endParaRPr lang="en-UA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4F1776-1579-FBCB-328F-D40BDAA04F82}"/>
              </a:ext>
            </a:extLst>
          </p:cNvPr>
          <p:cNvCxnSpPr>
            <a:cxnSpLocks/>
          </p:cNvCxnSpPr>
          <p:nvPr userDrawn="1"/>
        </p:nvCxnSpPr>
        <p:spPr>
          <a:xfrm>
            <a:off x="9120188" y="4950983"/>
            <a:ext cx="2678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69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01AD48B-52FD-8CA9-2FFF-A98D41AC66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-1302" r="-1529" b="50000"/>
          <a:stretch/>
        </p:blipFill>
        <p:spPr>
          <a:xfrm>
            <a:off x="6443329" y="5288949"/>
            <a:ext cx="3467100" cy="15690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9C679D-903E-D941-17CF-39C1353CAF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87" t="-1139" r="36896" b="1139"/>
          <a:stretch/>
        </p:blipFill>
        <p:spPr>
          <a:xfrm>
            <a:off x="10543759" y="3272682"/>
            <a:ext cx="1648242" cy="2135374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3290" y="623088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400" baseline="0">
                <a:solidFill>
                  <a:schemeClr val="tx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FAA33BB7-408D-FFF1-5659-671D01273B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08483" y="142326"/>
            <a:ext cx="11466870" cy="4948880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ct val="60000"/>
              </a:lnSpc>
              <a:defRPr sz="15000" cap="all" baseline="0">
                <a:gradFill>
                  <a:gsLst>
                    <a:gs pos="15000">
                      <a:srgbClr val="FF6F00"/>
                    </a:gs>
                    <a:gs pos="96000">
                      <a:srgbClr val="FFB800"/>
                    </a:gs>
                  </a:gsLst>
                  <a:path path="circle">
                    <a:fillToRect l="100000" t="100000"/>
                  </a:path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la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BED019-48EC-551E-EFA1-541FF891E9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9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2FC5916-C62D-8DC3-287C-06B3FC1CD3BA}"/>
              </a:ext>
            </a:extLst>
          </p:cNvPr>
          <p:cNvSpPr/>
          <p:nvPr userDrawn="1"/>
        </p:nvSpPr>
        <p:spPr>
          <a:xfrm>
            <a:off x="0" y="0"/>
            <a:ext cx="4818743" cy="6858000"/>
          </a:xfrm>
          <a:prstGeom prst="rect">
            <a:avLst/>
          </a:prstGeom>
          <a:gradFill>
            <a:gsLst>
              <a:gs pos="15000">
                <a:srgbClr val="FF6F00"/>
              </a:gs>
              <a:gs pos="96000">
                <a:srgbClr val="FFB80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5169D9-ABC8-7570-2266-C4B5E48871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0617" y="3948781"/>
            <a:ext cx="2668837" cy="292462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93290" y="647700"/>
            <a:ext cx="3975510" cy="1035957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ct val="60000"/>
              </a:lnSpc>
              <a:defRPr sz="6600" cap="all" baseline="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3419848-6E9B-C644-AE47-4AC5482BE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70069" y="647700"/>
            <a:ext cx="6349005" cy="5524499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Clr>
                <a:schemeClr val="bg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80499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Slide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CC9957-8D77-FCBF-CE2B-473DEA2D1D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-1302" r="-1529" b="50000"/>
          <a:stretch/>
        </p:blipFill>
        <p:spPr>
          <a:xfrm>
            <a:off x="331840" y="5288948"/>
            <a:ext cx="3467100" cy="15690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95E0AE-8EDB-B670-A6DE-2F3F0635DEA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" r="741"/>
          <a:stretch/>
        </p:blipFill>
        <p:spPr>
          <a:xfrm rot="4993479">
            <a:off x="8621725" y="4910321"/>
            <a:ext cx="1317302" cy="1179505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1840" y="634298"/>
            <a:ext cx="11468274" cy="48006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lnSpc>
                <a:spcPct val="60000"/>
              </a:lnSpc>
              <a:defRPr sz="10400" cap="all" baseline="0">
                <a:gradFill>
                  <a:gsLst>
                    <a:gs pos="15000">
                      <a:srgbClr val="FF6F00"/>
                    </a:gs>
                    <a:gs pos="96000">
                      <a:srgbClr val="FFB800"/>
                    </a:gs>
                  </a:gsLst>
                  <a:path path="circle">
                    <a:fillToRect l="100000" t="100000"/>
                  </a:path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SECTION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752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Slide_Bla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424D32-4CAA-7CAA-F303-DCFB9AC647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-1302" r="-1529" b="50000"/>
          <a:stretch/>
        </p:blipFill>
        <p:spPr>
          <a:xfrm>
            <a:off x="331840" y="5288948"/>
            <a:ext cx="3467100" cy="15690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7D2EE2-2698-DCBD-A8E3-DD995359F7D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" r="741"/>
          <a:stretch/>
        </p:blipFill>
        <p:spPr>
          <a:xfrm rot="4993479">
            <a:off x="8621725" y="4910321"/>
            <a:ext cx="1317302" cy="1179505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1840" y="634298"/>
            <a:ext cx="11468274" cy="48006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lnSpc>
                <a:spcPct val="60000"/>
              </a:lnSpc>
              <a:defRPr sz="10400" cap="all" baseline="0">
                <a:gradFill>
                  <a:gsLst>
                    <a:gs pos="15000">
                      <a:srgbClr val="FF6F00"/>
                    </a:gs>
                    <a:gs pos="96000">
                      <a:srgbClr val="FFB800"/>
                    </a:gs>
                  </a:gsLst>
                  <a:path path="circle">
                    <a:fillToRect l="100000" t="100000"/>
                  </a:path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SECTION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FEB1A0F-835C-0476-33AD-59591887DA5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6991" y="6330554"/>
            <a:ext cx="1133169" cy="19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3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Slide_Gradient">
    <p:bg>
      <p:bgPr>
        <a:gradFill>
          <a:gsLst>
            <a:gs pos="15000">
              <a:srgbClr val="FF6F00"/>
            </a:gs>
            <a:gs pos="96000">
              <a:srgbClr val="FFB8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9162BF-4339-F748-3AB7-40BB131BDD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-1302" r="-1529" b="50000"/>
          <a:stretch/>
        </p:blipFill>
        <p:spPr>
          <a:xfrm>
            <a:off x="331840" y="5288948"/>
            <a:ext cx="3467100" cy="15690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D45B13-20D7-E7A0-953E-5F17D963D7B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" r="741"/>
          <a:stretch/>
        </p:blipFill>
        <p:spPr>
          <a:xfrm rot="4993479">
            <a:off x="8621725" y="4910321"/>
            <a:ext cx="1317302" cy="1179505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1839" y="634298"/>
            <a:ext cx="11528315" cy="48006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lnSpc>
                <a:spcPct val="60000"/>
              </a:lnSpc>
              <a:defRPr sz="10400" cap="all" baseline="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SECTION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6862206-B091-B713-DB54-3BCC9F17C4E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6991" y="6330554"/>
            <a:ext cx="1133169" cy="19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5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_Title&amp;Bod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1841" y="1258529"/>
            <a:ext cx="11487234" cy="46197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2A8B97F-69A0-4FC3-A2CF-ACFE779CA3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840" y="326223"/>
            <a:ext cx="11487235" cy="565351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sz="3600" cap="all" baseline="0">
                <a:gradFill>
                  <a:gsLst>
                    <a:gs pos="15000">
                      <a:srgbClr val="FF6F00"/>
                    </a:gs>
                    <a:gs pos="96000">
                      <a:srgbClr val="FFB800"/>
                    </a:gs>
                  </a:gsLst>
                  <a:path path="circle">
                    <a:fillToRect l="100000" t="100000"/>
                  </a:path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83291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Slide_Title&amp;Bo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1841" y="1258529"/>
            <a:ext cx="11487234" cy="46197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05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2A8B97F-69A0-4FC3-A2CF-ACFE779CA3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840" y="326223"/>
            <a:ext cx="11487235" cy="565351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sz="3600" cap="all" baseline="0">
                <a:gradFill>
                  <a:gsLst>
                    <a:gs pos="15000">
                      <a:srgbClr val="FF6F00"/>
                    </a:gs>
                    <a:gs pos="96000">
                      <a:srgbClr val="FFB800"/>
                    </a:gs>
                  </a:gsLst>
                  <a:path path="circle">
                    <a:fillToRect l="100000" t="100000"/>
                  </a:path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22BCA15-8EE5-403B-213A-0548BBC6D2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6991" y="6330554"/>
            <a:ext cx="1133169" cy="19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_Two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1840" y="1258529"/>
            <a:ext cx="5378245" cy="4913670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17E6300-DEB1-419C-B4FA-6F14E10E30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40831" y="1258529"/>
            <a:ext cx="5378244" cy="4913670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858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430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002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05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5D3CBA3-5327-4B9A-5B68-6649EBC4C3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840" y="326223"/>
            <a:ext cx="11487235" cy="565351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sz="3600" cap="all" baseline="0">
                <a:gradFill>
                  <a:gsLst>
                    <a:gs pos="15000">
                      <a:srgbClr val="FF6F00"/>
                    </a:gs>
                    <a:gs pos="96000">
                      <a:srgbClr val="FFB800"/>
                    </a:gs>
                  </a:gsLst>
                  <a:path path="circle">
                    <a:fillToRect l="100000" t="100000"/>
                  </a:path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58549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E62BA76-4015-4071-B498-F7F2CF7F8E1B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726991" y="6330554"/>
            <a:ext cx="1133169" cy="19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90" r:id="rId1"/>
    <p:sldLayoutId id="2147484844" r:id="rId2"/>
    <p:sldLayoutId id="2147484889" r:id="rId3"/>
    <p:sldLayoutId id="2147484880" r:id="rId4"/>
    <p:sldLayoutId id="2147484891" r:id="rId5"/>
    <p:sldLayoutId id="2147484888" r:id="rId6"/>
    <p:sldLayoutId id="2147484877" r:id="rId7"/>
    <p:sldLayoutId id="2147484896" r:id="rId8"/>
    <p:sldLayoutId id="2147484881" r:id="rId9"/>
    <p:sldLayoutId id="2147484882" r:id="rId10"/>
    <p:sldLayoutId id="2147484892" r:id="rId11"/>
    <p:sldLayoutId id="2147484883" r:id="rId12"/>
    <p:sldLayoutId id="2147484885" r:id="rId13"/>
    <p:sldLayoutId id="2147484884" r:id="rId14"/>
    <p:sldLayoutId id="2147484886" r:id="rId15"/>
    <p:sldLayoutId id="2147484893" r:id="rId16"/>
    <p:sldLayoutId id="2147484852" r:id="rId17"/>
    <p:sldLayoutId id="2147484887" r:id="rId18"/>
    <p:sldLayoutId id="2147484894" r:id="rId19"/>
    <p:sldLayoutId id="2147484895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eveloper.mozilla.org/en-US/docs/Web/API/Bluetooth/requestDevice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eveloper.mozilla.org/en-US/docs/Web/API/Idle_Detection_API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hatpwacando.today/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ataka.com/aplicaciones/apple-no-eliminara-finalmente-pwa-union-europea-seguiran-funcionando-webkit#:~:text=Apple%20no%20eliminar%C3%A1%20finalmente%20las,seguir%C3%A1n%20funcionando%2C%20pero%20con%20WebKit" TargetMode="External"/><Relationship Id="rId2" Type="http://schemas.openxmlformats.org/officeDocument/2006/relationships/hyperlink" Target="https://brainhub.eu/library/pwa-on-ios#pwa-on-ios-limitations-for-users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chrome.com/docs/workbox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developer.mozilla.org/en-US/docs/Web/Manifest/shortcut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developer.mozilla.org/en-US/docs/Web/API/Contact_Picker_AP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eviceMotionEvent" TargetMode="External"/><Relationship Id="rId2" Type="http://schemas.openxmlformats.org/officeDocument/2006/relationships/hyperlink" Target="https://developer.mozilla.org/en-US/docs/Web/API/Geolocation_API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FFE12D-4F96-94CA-3FCC-B6DBA421BD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Mateo Castaño</a:t>
            </a:r>
            <a:endParaRPr lang="en-UA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2F2C2A-A0A9-5AF0-3995-F6D058CDE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0697" y="331840"/>
            <a:ext cx="12493394" cy="4948880"/>
          </a:xfrm>
        </p:spPr>
        <p:txBody>
          <a:bodyPr/>
          <a:lstStyle/>
          <a:p>
            <a:r>
              <a:rPr lang="en-US" dirty="0"/>
              <a:t>Progressive web apps</a:t>
            </a:r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412897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5865DD-7A32-BDBC-B1E4-9A04ABDC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40" y="326223"/>
            <a:ext cx="11487235" cy="565351"/>
          </a:xfrm>
          <a:prstGeom prst="rect">
            <a:avLst/>
          </a:prstGeom>
        </p:spPr>
        <p:txBody>
          <a:bodyPr/>
          <a:lstStyle/>
          <a:p>
            <a:r>
              <a:rPr lang="es-ES_tradnl" dirty="0"/>
              <a:t>Dispositivos externos (Bluetooth)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A7A91-28CE-3DEE-17B2-4665BD807727}"/>
              </a:ext>
            </a:extLst>
          </p:cNvPr>
          <p:cNvSpPr txBox="1"/>
          <p:nvPr/>
        </p:nvSpPr>
        <p:spPr>
          <a:xfrm>
            <a:off x="331840" y="5657671"/>
            <a:ext cx="994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hlinkClick r:id="rId2"/>
              </a:rPr>
              <a:t>https://developer.mozilla.org/en-US/docs/Web/API/Bluetooth/requestDevice</a:t>
            </a:r>
            <a:endParaRPr lang="es-ES_tradnl" dirty="0"/>
          </a:p>
          <a:p>
            <a:endParaRPr lang="es-ES_trad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E5FAE8-B021-1B5E-6CFB-055DEAD97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40" y="891575"/>
            <a:ext cx="6667721" cy="458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24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5865DD-7A32-BDBC-B1E4-9A04ABDC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40" y="326223"/>
            <a:ext cx="11487235" cy="565351"/>
          </a:xfrm>
          <a:prstGeom prst="rect">
            <a:avLst/>
          </a:prstGeom>
        </p:spPr>
        <p:txBody>
          <a:bodyPr/>
          <a:lstStyle/>
          <a:p>
            <a:r>
              <a:rPr lang="es-ES_tradnl" dirty="0"/>
              <a:t>Detección inactividad (Idle)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A7A91-28CE-3DEE-17B2-4665BD807727}"/>
              </a:ext>
            </a:extLst>
          </p:cNvPr>
          <p:cNvSpPr txBox="1"/>
          <p:nvPr/>
        </p:nvSpPr>
        <p:spPr>
          <a:xfrm>
            <a:off x="5434361" y="3198541"/>
            <a:ext cx="7436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hlinkClick r:id="rId2"/>
              </a:rPr>
              <a:t>https://developer.mozilla.org/en-US/docs/Web/API/Idle_Detection_API</a:t>
            </a:r>
            <a:endParaRPr lang="es-ES_tradnl" dirty="0"/>
          </a:p>
          <a:p>
            <a:endParaRPr lang="es-ES_tradn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4F8F83-5F67-6816-FDA3-B89CC6058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40" y="891574"/>
            <a:ext cx="4359106" cy="572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66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5865DD-7A32-BDBC-B1E4-9A04ABDC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40" y="326223"/>
            <a:ext cx="11487235" cy="565351"/>
          </a:xfrm>
          <a:prstGeom prst="rect">
            <a:avLst/>
          </a:prstGeom>
        </p:spPr>
        <p:txBody>
          <a:bodyPr/>
          <a:lstStyle/>
          <a:p>
            <a:r>
              <a:rPr lang="es-ES_tradnl" dirty="0"/>
              <a:t>Otras características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A7A91-28CE-3DEE-17B2-4665BD807727}"/>
              </a:ext>
            </a:extLst>
          </p:cNvPr>
          <p:cNvSpPr txBox="1"/>
          <p:nvPr/>
        </p:nvSpPr>
        <p:spPr>
          <a:xfrm>
            <a:off x="337977" y="1069032"/>
            <a:ext cx="114019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_tradnl" dirty="0">
                <a:solidFill>
                  <a:schemeClr val="bg1"/>
                </a:solidFill>
              </a:rPr>
              <a:t>Offline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olidFill>
                  <a:schemeClr val="bg1"/>
                </a:solidFill>
              </a:rPr>
              <a:t>Instalables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olidFill>
                  <a:schemeClr val="bg1"/>
                </a:solidFill>
              </a:rPr>
              <a:t>Actualizaciones automáticas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olidFill>
                  <a:schemeClr val="bg1"/>
                </a:solidFill>
              </a:rPr>
              <a:t>Acceso a Cámara y Micrófono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olidFill>
                  <a:schemeClr val="bg1"/>
                </a:solidFill>
              </a:rPr>
              <a:t>Detección código de barras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olidFill>
                  <a:schemeClr val="bg1"/>
                </a:solidFill>
              </a:rPr>
              <a:t>Notificaciones push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olidFill>
                  <a:schemeClr val="bg1"/>
                </a:solidFill>
              </a:rPr>
              <a:t>Autenticación biométrica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olidFill>
                  <a:schemeClr val="bg1"/>
                </a:solidFill>
              </a:rPr>
              <a:t>Acceso a archivos del sistema</a:t>
            </a:r>
          </a:p>
          <a:p>
            <a:pPr marL="285750" indent="-285750">
              <a:buFontTx/>
              <a:buChar char="-"/>
            </a:pPr>
            <a:endParaRPr lang="es-ES_tradnl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s-ES_tradnl" dirty="0">
              <a:solidFill>
                <a:schemeClr val="bg1"/>
              </a:solidFill>
            </a:endParaRPr>
          </a:p>
          <a:p>
            <a:r>
              <a:rPr lang="es-ES_tradnl" dirty="0">
                <a:solidFill>
                  <a:schemeClr val="bg1"/>
                </a:solidFill>
              </a:rPr>
              <a:t>Listado completo:</a:t>
            </a:r>
          </a:p>
          <a:p>
            <a:r>
              <a:rPr lang="es-ES_tradnl" dirty="0">
                <a:solidFill>
                  <a:schemeClr val="bg1"/>
                </a:solidFill>
                <a:hlinkClick r:id="rId2"/>
              </a:rPr>
              <a:t>https://whatpwacando.today/</a:t>
            </a:r>
            <a:endParaRPr lang="es-ES_trad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55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5865DD-7A32-BDBC-B1E4-9A04ABDC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98" y="306659"/>
            <a:ext cx="11487235" cy="6244682"/>
          </a:xfrm>
          <a:prstGeom prst="rect">
            <a:avLst/>
          </a:prstGeom>
        </p:spPr>
        <p:txBody>
          <a:bodyPr/>
          <a:lstStyle/>
          <a:p>
            <a:r>
              <a:rPr lang="es-ES_tradnl" dirty="0"/>
              <a:t>Limitaciones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A11E9D73-0D2B-BC8E-12A2-24C124C0B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840" y="1258529"/>
            <a:ext cx="10975497" cy="4913670"/>
          </a:xfrm>
        </p:spPr>
        <p:txBody>
          <a:bodyPr/>
          <a:lstStyle/>
          <a:p>
            <a:r>
              <a:rPr lang="es-ES_tradnl" b="1" dirty="0"/>
              <a:t>Notificaciones</a:t>
            </a:r>
            <a:r>
              <a:rPr lang="es-ES_tradnl" dirty="0"/>
              <a:t> </a:t>
            </a:r>
            <a:r>
              <a:rPr lang="es-ES_tradnl" b="1" dirty="0"/>
              <a:t>Push:</a:t>
            </a:r>
            <a:r>
              <a:rPr lang="es-ES_tradnl" dirty="0"/>
              <a:t> en iOS las notificaciones no están soportadas</a:t>
            </a:r>
          </a:p>
          <a:p>
            <a:r>
              <a:rPr lang="es-ES_tradnl" b="1" dirty="0"/>
              <a:t>Geofencing</a:t>
            </a:r>
            <a:r>
              <a:rPr lang="es-ES_tradnl" dirty="0"/>
              <a:t>: Perímetros</a:t>
            </a:r>
          </a:p>
          <a:p>
            <a:r>
              <a:rPr lang="es-ES_tradnl" b="1" dirty="0"/>
              <a:t>Brillo de pantalla</a:t>
            </a:r>
          </a:p>
          <a:p>
            <a:r>
              <a:rPr lang="es-ES_tradnl" b="1" dirty="0"/>
              <a:t>Wakelock</a:t>
            </a:r>
            <a:r>
              <a:rPr lang="es-ES_tradnl" dirty="0"/>
              <a:t>: Prevenir que pantalla del dispositivo se apague</a:t>
            </a:r>
          </a:p>
          <a:p>
            <a:endParaRPr lang="es-ES_tradnl" dirty="0"/>
          </a:p>
          <a:p>
            <a:pPr marL="0" indent="0">
              <a:buNone/>
            </a:pPr>
            <a:r>
              <a:rPr lang="es-ES_tradnl" dirty="0">
                <a:hlinkClick r:id="rId2"/>
              </a:rPr>
              <a:t>https://brainhub.eu/library/pwa-on-ios#pwa-on-ios-limitations-for-users</a:t>
            </a:r>
            <a:endParaRPr lang="es-ES_tradnl" dirty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dirty="0">
                <a:hlinkClick r:id="rId3"/>
              </a:rPr>
              <a:t>https://www.xataka.com/aplicaciones/apple-no-eliminara-finalmente-pwa-union-europea-seguiran-funcionando-webkit#:~:text=Apple%20no%20eliminar%C3%A1%20finalmente%20las,seguir%C3%A1n%20funcionando%2C%20pero%20con%20WebKit</a:t>
            </a:r>
            <a:endParaRPr lang="es-ES_tradnl" dirty="0"/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79518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5865DD-7A32-BDBC-B1E4-9A04ABDC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98" y="306659"/>
            <a:ext cx="11487235" cy="6244682"/>
          </a:xfrm>
          <a:prstGeom prst="rect">
            <a:avLst/>
          </a:prstGeom>
        </p:spPr>
        <p:txBody>
          <a:bodyPr/>
          <a:lstStyle/>
          <a:p>
            <a:r>
              <a:rPr lang="es-ES_tradnl" dirty="0"/>
              <a:t>workbox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A11E9D73-0D2B-BC8E-12A2-24C124C0B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840" y="1258529"/>
            <a:ext cx="10975497" cy="4913670"/>
          </a:xfrm>
        </p:spPr>
        <p:txBody>
          <a:bodyPr/>
          <a:lstStyle/>
          <a:p>
            <a:pPr marL="0" indent="0">
              <a:buNone/>
            </a:pPr>
            <a:r>
              <a:rPr lang="es-ES_tradnl" sz="3200" dirty="0">
                <a:hlinkClick r:id="rId2"/>
              </a:rPr>
              <a:t>Workbox</a:t>
            </a:r>
            <a:r>
              <a:rPr lang="es-ES_tradnl" sz="3200" dirty="0"/>
              <a:t> es una librería de JavaScript desarrollada por Google que simplifica la creación de service workers y la gestión de cachés en aplicaciones web progresivas (PWAs)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26100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5865DD-7A32-BDBC-B1E4-9A04ABDC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98" y="306659"/>
            <a:ext cx="11487235" cy="6244682"/>
          </a:xfrm>
          <a:prstGeom prst="rect">
            <a:avLst/>
          </a:prstGeom>
        </p:spPr>
        <p:txBody>
          <a:bodyPr/>
          <a:lstStyle/>
          <a:p>
            <a:r>
              <a:rPr lang="es-ES_tradnl" dirty="0"/>
              <a:t>características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A11E9D73-0D2B-BC8E-12A2-24C124C0B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236" y="1050373"/>
            <a:ext cx="10975497" cy="4913670"/>
          </a:xfrm>
        </p:spPr>
        <p:txBody>
          <a:bodyPr/>
          <a:lstStyle/>
          <a:p>
            <a:pPr marL="0" indent="0">
              <a:buNone/>
            </a:pPr>
            <a:r>
              <a:rPr lang="es-ES_tradnl" sz="2400" b="1" dirty="0"/>
              <a:t>Generación de Service Workers</a:t>
            </a:r>
            <a:r>
              <a:rPr lang="es-ES_tradnl" sz="2400" dirty="0"/>
              <a:t>: Workbox proporciona utilidades para generar service workers de manera eficiente, lo que facilita la implementación de estrategias avanzadas de almacenamiento en caché y manejo de solicitudes.</a:t>
            </a:r>
          </a:p>
          <a:p>
            <a:pPr marL="0" indent="0">
              <a:buNone/>
            </a:pPr>
            <a:r>
              <a:rPr lang="es-ES_tradnl" sz="2400" b="1" dirty="0"/>
              <a:t>Caché y Precarga</a:t>
            </a:r>
            <a:r>
              <a:rPr lang="es-ES_tradnl" sz="2400" dirty="0"/>
              <a:t>: Permite a los desarrolladores gestionar fácilmente el almacenamiento en caché de recursos, como archivos HTML, CSS, JavaScript e imágenes. También ofrece funcionalidades avanzadas de precarga para mejorar la velocidad de carga de la aplicación.</a:t>
            </a:r>
          </a:p>
          <a:p>
            <a:pPr marL="0" indent="0">
              <a:buNone/>
            </a:pPr>
            <a:r>
              <a:rPr lang="es-ES_tradnl" sz="2400" b="1" dirty="0"/>
              <a:t>Estrategias de Caché</a:t>
            </a:r>
            <a:r>
              <a:rPr lang="es-ES_tradnl" sz="2400" dirty="0"/>
              <a:t>: Workbox ofrece varias estrategias de caché predefinidas, como "Cache </a:t>
            </a:r>
            <a:r>
              <a:rPr lang="es-ES_tradnl" sz="2400" dirty="0" err="1"/>
              <a:t>First</a:t>
            </a:r>
            <a:r>
              <a:rPr lang="es-ES_tradnl" sz="2400" dirty="0"/>
              <a:t>", "Network </a:t>
            </a:r>
            <a:r>
              <a:rPr lang="es-ES_tradnl" sz="2400" dirty="0" err="1"/>
              <a:t>First</a:t>
            </a:r>
            <a:r>
              <a:rPr lang="es-ES_tradnl" sz="2400" dirty="0"/>
              <a:t>", "</a:t>
            </a:r>
            <a:r>
              <a:rPr lang="es-ES_tradnl" sz="2400" dirty="0" err="1"/>
              <a:t>Stale</a:t>
            </a:r>
            <a:r>
              <a:rPr lang="es-ES_tradnl" sz="2400" dirty="0"/>
              <a:t> </a:t>
            </a:r>
            <a:r>
              <a:rPr lang="es-ES_tradnl" sz="2400" dirty="0" err="1"/>
              <a:t>While</a:t>
            </a:r>
            <a:r>
              <a:rPr lang="es-ES_tradnl" sz="2400" dirty="0"/>
              <a:t> </a:t>
            </a:r>
            <a:r>
              <a:rPr lang="es-ES_tradnl" sz="2400" dirty="0" err="1"/>
              <a:t>Revalidate</a:t>
            </a:r>
            <a:r>
              <a:rPr lang="es-ES_tradnl" sz="2400" dirty="0"/>
              <a:t>", entre otras. Estas estrategias permiten controlar cómo se gestionan las solicitudes y respuestas en el service worker.</a:t>
            </a:r>
          </a:p>
          <a:p>
            <a:pPr marL="0" indent="0">
              <a:buNone/>
            </a:pPr>
            <a:endParaRPr lang="es-ES_tradnl" sz="2400" dirty="0"/>
          </a:p>
          <a:p>
            <a:pPr marL="0" indent="0">
              <a:buNone/>
            </a:pP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28308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5865DD-7A32-BDBC-B1E4-9A04ABDC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98" y="306659"/>
            <a:ext cx="11487235" cy="6244682"/>
          </a:xfrm>
          <a:prstGeom prst="rect">
            <a:avLst/>
          </a:prstGeom>
        </p:spPr>
        <p:txBody>
          <a:bodyPr/>
          <a:lstStyle/>
          <a:p>
            <a:r>
              <a:rPr lang="es-ES_tradnl" dirty="0"/>
              <a:t>características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A11E9D73-0D2B-BC8E-12A2-24C124C0B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840" y="1258529"/>
            <a:ext cx="10975497" cy="4913670"/>
          </a:xfrm>
        </p:spPr>
        <p:txBody>
          <a:bodyPr/>
          <a:lstStyle/>
          <a:p>
            <a:pPr marL="0" indent="0">
              <a:buNone/>
            </a:pPr>
            <a:r>
              <a:rPr lang="es-ES_tradnl" sz="2800" b="1" dirty="0"/>
              <a:t>Generación de Manifiesto</a:t>
            </a:r>
            <a:r>
              <a:rPr lang="es-ES_tradnl" sz="2800" dirty="0"/>
              <a:t>: Facilita la generación de un manifiesto de aplicación (app manifest) para PWAs, lo que simplifica la instalación y el manejo de la aplicación en dispositivos móviles.</a:t>
            </a:r>
          </a:p>
          <a:p>
            <a:pPr marL="0" indent="0">
              <a:buNone/>
            </a:pPr>
            <a:r>
              <a:rPr lang="es-ES_tradnl" sz="2800" b="1" dirty="0"/>
              <a:t>Gestión de Versiones</a:t>
            </a:r>
            <a:r>
              <a:rPr lang="es-ES_tradnl" sz="2800" dirty="0"/>
              <a:t>: Ayuda a manejar las versiones del service worker y de los recursos caché, facilitando la actualización controlada de las PWAs.</a:t>
            </a:r>
          </a:p>
          <a:p>
            <a:pPr marL="0" indent="0">
              <a:buNone/>
            </a:pPr>
            <a:r>
              <a:rPr lang="es-ES_tradnl" sz="2800" b="1" dirty="0"/>
              <a:t>Integración con Build Tools</a:t>
            </a:r>
            <a:r>
              <a:rPr lang="es-ES_tradnl" sz="2800" dirty="0"/>
              <a:t>: Puede integrarse fácilmente con herramientas de construcción (build tools) y flujos de trabajo populares, como Webpack, para optimizar y automatizar el proceso de construcción de PWAs.</a:t>
            </a:r>
          </a:p>
        </p:txBody>
      </p:sp>
    </p:spTree>
    <p:extLst>
      <p:ext uri="{BB962C8B-B14F-4D97-AF65-F5344CB8AC3E}">
        <p14:creationId xmlns:p14="http://schemas.microsoft.com/office/powerpoint/2010/main" val="2834285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5865DD-7A32-BDBC-B1E4-9A04ABDC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473" y="2395654"/>
            <a:ext cx="11487235" cy="6244682"/>
          </a:xfrm>
          <a:prstGeom prst="rect">
            <a:avLst/>
          </a:prstGeom>
        </p:spPr>
        <p:txBody>
          <a:bodyPr/>
          <a:lstStyle/>
          <a:p>
            <a:r>
              <a:rPr lang="es-ES_tradnl" sz="13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34316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Badge Question Mark with solid fill">
            <a:extLst>
              <a:ext uri="{FF2B5EF4-FFF2-40B4-BE49-F238E27FC236}">
                <a16:creationId xmlns:a16="http://schemas.microsoft.com/office/drawing/2014/main" id="{F9778D8F-FA8A-6648-E124-FC7F5260E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8360" y="1062421"/>
            <a:ext cx="2875280" cy="28752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274CAEB-3BBC-A0F5-9E43-3CE6C232C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42" y="4257040"/>
            <a:ext cx="11528315" cy="1157539"/>
          </a:xfrm>
        </p:spPr>
        <p:txBody>
          <a:bodyPr/>
          <a:lstStyle/>
          <a:p>
            <a:pPr algn="ctr"/>
            <a:r>
              <a:rPr lang="es-CO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Q&amp;A</a:t>
            </a:r>
            <a:endParaRPr lang="en-US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1364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63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D3C3-7258-0FD0-E800-A9F4994E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253F1-7D73-8EEE-3C6E-303FC967AD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/>
              <a:t>Que son las PWA</a:t>
            </a:r>
          </a:p>
          <a:p>
            <a:r>
              <a:rPr lang="es-ES_tradnl" dirty="0"/>
              <a:t>Características</a:t>
            </a:r>
          </a:p>
          <a:p>
            <a:r>
              <a:rPr lang="es-ES_tradnl" dirty="0"/>
              <a:t>Soporte a APIs que tal vez no conocías</a:t>
            </a:r>
          </a:p>
          <a:p>
            <a:r>
              <a:rPr lang="es-ES_tradnl" dirty="0"/>
              <a:t>Soporte y iOS</a:t>
            </a:r>
          </a:p>
          <a:p>
            <a:r>
              <a:rPr lang="es-ES_tradnl" dirty="0"/>
              <a:t>Workbox</a:t>
            </a:r>
          </a:p>
          <a:p>
            <a:r>
              <a:rPr lang="es-ES_tradnl" dirty="0"/>
              <a:t>Limitaciones</a:t>
            </a:r>
          </a:p>
          <a:p>
            <a:r>
              <a:rPr lang="es-ES_tradnl" dirty="0"/>
              <a:t>Ejemplos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8067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F796-B1DD-6204-F3A7-0DEFC686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Que es una pwa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C4FA5-B9CA-6651-74DD-BD2C3C8822CB}"/>
              </a:ext>
            </a:extLst>
          </p:cNvPr>
          <p:cNvSpPr txBox="1"/>
          <p:nvPr/>
        </p:nvSpPr>
        <p:spPr>
          <a:xfrm>
            <a:off x="331840" y="1799062"/>
            <a:ext cx="110418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_tradnl" sz="3200" b="0" i="0" dirty="0">
                <a:solidFill>
                  <a:srgbClr val="0D0D0D"/>
                </a:solidFill>
                <a:effectLst/>
                <a:latin typeface="Söhne"/>
              </a:rPr>
              <a:t>Las Aplicaciones Web Progresivas (PWAs) aplicaciones web que combina las mejores características de los sitios web tradicionales y las aplicaciones móviles nativas. Estas aplicaciones aprovechan las tecnologías web modernas para proporcionar a los usuarios una experiencia fluida y atractiva en diferentes dispositivos.</a:t>
            </a:r>
            <a:br>
              <a:rPr lang="es-ES_tradnl" sz="3200" dirty="0"/>
            </a:br>
            <a:endParaRPr lang="es-ES_tradnl" sz="3200" dirty="0"/>
          </a:p>
        </p:txBody>
      </p:sp>
    </p:spTree>
    <p:extLst>
      <p:ext uri="{BB962C8B-B14F-4D97-AF65-F5344CB8AC3E}">
        <p14:creationId xmlns:p14="http://schemas.microsoft.com/office/powerpoint/2010/main" val="287016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A901A-E6D8-FE6D-792C-C0A1D94C08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840" y="1258529"/>
            <a:ext cx="10975497" cy="4913670"/>
          </a:xfrm>
        </p:spPr>
        <p:txBody>
          <a:bodyPr/>
          <a:lstStyle/>
          <a:p>
            <a:r>
              <a:rPr lang="es-ES_tradnl" sz="2800" b="1" dirty="0"/>
              <a:t>Multiplataforma</a:t>
            </a:r>
            <a:r>
              <a:rPr lang="es-ES_tradnl" sz="2800" dirty="0"/>
              <a:t>: Las PWAs están diseñadas para funcionar sin problemas en diferentes dispositivos y plataformas, garantizando una experiencia consistente ya sea en una computadora de escritorio, tableta o teléfono inteligente.</a:t>
            </a:r>
          </a:p>
          <a:p>
            <a:r>
              <a:rPr lang="es-ES_tradnl" sz="2800" b="1" dirty="0"/>
              <a:t>Responsivas</a:t>
            </a:r>
            <a:r>
              <a:rPr lang="es-ES_tradnl" sz="2800" dirty="0"/>
              <a:t>: Las PWAs se construyen siguiendo los principios de diseño responsivo, adaptándose a diferentes tamaños y orientaciones de pantalla para una usabilidad óptima.</a:t>
            </a:r>
          </a:p>
          <a:p>
            <a:r>
              <a:rPr lang="es-ES_tradnl" sz="2800" b="1" dirty="0"/>
              <a:t>Offline</a:t>
            </a:r>
            <a:r>
              <a:rPr lang="es-ES_tradnl" sz="2800" dirty="0"/>
              <a:t>: Una de las características destacadas de las PWAs es su capacidad para funcionar sin conexión o en situaciones de baja conectividad. Esto se logra mediante el uso de </a:t>
            </a:r>
            <a:r>
              <a:rPr lang="es-ES_tradnl" sz="2800" b="1" dirty="0"/>
              <a:t>"service workers",</a:t>
            </a:r>
            <a:r>
              <a:rPr lang="es-ES_tradnl" sz="2800" dirty="0"/>
              <a:t> permitiendo acceso a ciertas funcionalidades sin conexión a la red.</a:t>
            </a:r>
          </a:p>
          <a:p>
            <a:pPr marL="0" indent="0">
              <a:buNone/>
            </a:pPr>
            <a:endParaRPr lang="es-ES_tradnl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5865DD-7A32-BDBC-B1E4-9A04ABDC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40" y="326223"/>
            <a:ext cx="11487235" cy="565351"/>
          </a:xfrm>
          <a:prstGeom prst="rect">
            <a:avLst/>
          </a:prstGeom>
        </p:spPr>
        <p:txBody>
          <a:bodyPr/>
          <a:lstStyle/>
          <a:p>
            <a:r>
              <a:rPr lang="en-UA"/>
              <a:t>principales características de las PWA:</a:t>
            </a:r>
            <a:br>
              <a:rPr lang="en-UA"/>
            </a:b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54876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A901A-E6D8-FE6D-792C-C0A1D94C08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840" y="1258529"/>
            <a:ext cx="10975497" cy="4913670"/>
          </a:xfrm>
        </p:spPr>
        <p:txBody>
          <a:bodyPr/>
          <a:lstStyle/>
          <a:p>
            <a:r>
              <a:rPr lang="es-ES_tradnl" sz="2800" b="1" dirty="0"/>
              <a:t>Experiencia Similar a una Aplicación</a:t>
            </a:r>
            <a:r>
              <a:rPr lang="es-ES_tradnl" sz="2800" dirty="0"/>
              <a:t>: Las PWAs ofrecen a los usuarios una experiencia similar a la de una aplicación, que incluye animaciones fluidas, interacciones inmersivas y la capacidad de agregar un icono en la pantalla de inicio para un acceso rápido.</a:t>
            </a:r>
          </a:p>
          <a:p>
            <a:r>
              <a:rPr lang="es-ES_tradnl" sz="2800" b="1" dirty="0"/>
              <a:t>Seguridad</a:t>
            </a:r>
            <a:r>
              <a:rPr lang="es-ES_tradnl" sz="2800" dirty="0"/>
              <a:t>: Las PWAs se sirven a través de HTTPS, garantizando la integridad y seguridad de los datos. Esto es particularmente crucial para aplicaciones que manejan información sensible.</a:t>
            </a:r>
          </a:p>
          <a:p>
            <a:r>
              <a:rPr lang="es-ES_tradnl" sz="2800" b="1" dirty="0"/>
              <a:t>Instalación</a:t>
            </a:r>
            <a:r>
              <a:rPr lang="es-ES_tradnl" sz="2800" dirty="0"/>
              <a:t> : Los usuarios pueden instalar fácilmente las PWAs sin necesidad de descargarlas desde una tienda de aplicaciones. </a:t>
            </a:r>
          </a:p>
          <a:p>
            <a:endParaRPr lang="es-ES_tradnl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5865DD-7A32-BDBC-B1E4-9A04ABDC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40" y="326223"/>
            <a:ext cx="11487235" cy="565351"/>
          </a:xfrm>
          <a:prstGeom prst="rect">
            <a:avLst/>
          </a:prstGeom>
        </p:spPr>
        <p:txBody>
          <a:bodyPr/>
          <a:lstStyle/>
          <a:p>
            <a:r>
              <a:rPr lang="en-UA"/>
              <a:t>principales características de las PWA:</a:t>
            </a:r>
            <a:br>
              <a:rPr lang="en-UA"/>
            </a:b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972753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5865DD-7A32-BDBC-B1E4-9A04ABDC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82" y="1823225"/>
            <a:ext cx="11487235" cy="6244682"/>
          </a:xfrm>
          <a:prstGeom prst="rect">
            <a:avLst/>
          </a:prstGeom>
        </p:spPr>
        <p:txBody>
          <a:bodyPr/>
          <a:lstStyle/>
          <a:p>
            <a:r>
              <a:rPr lang="es-ES_tradnl" sz="10000" dirty="0"/>
              <a:t>Características que tal vez no conocías </a:t>
            </a:r>
          </a:p>
        </p:txBody>
      </p:sp>
    </p:spTree>
    <p:extLst>
      <p:ext uri="{BB962C8B-B14F-4D97-AF65-F5344CB8AC3E}">
        <p14:creationId xmlns:p14="http://schemas.microsoft.com/office/powerpoint/2010/main" val="310165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5865DD-7A32-BDBC-B1E4-9A04ABDC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40" y="326223"/>
            <a:ext cx="11487235" cy="565351"/>
          </a:xfrm>
          <a:prstGeom prst="rect">
            <a:avLst/>
          </a:prstGeom>
        </p:spPr>
        <p:txBody>
          <a:bodyPr/>
          <a:lstStyle/>
          <a:p>
            <a:r>
              <a:rPr lang="es-ES_tradnl" dirty="0"/>
              <a:t>Atajos (</a:t>
            </a:r>
            <a:r>
              <a:rPr lang="es-ES_tradnl" dirty="0" err="1"/>
              <a:t>Shortcuts</a:t>
            </a:r>
            <a:r>
              <a:rPr lang="es-ES_tradnl" dirty="0"/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E31991-7AD3-309B-20C4-7947EBC79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40" y="970350"/>
            <a:ext cx="2869116" cy="4010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CCA225-8778-A83C-494A-C24AE90CC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142" y="966827"/>
            <a:ext cx="7772400" cy="42543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4B4170-2B39-2FBA-908B-9FBEF66C6BD2}"/>
              </a:ext>
            </a:extLst>
          </p:cNvPr>
          <p:cNvSpPr txBox="1"/>
          <p:nvPr/>
        </p:nvSpPr>
        <p:spPr>
          <a:xfrm>
            <a:off x="6276278" y="597495"/>
            <a:ext cx="294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MANIFEST.JSON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945057-B9A0-1A8E-5CA8-E38028A05423}"/>
              </a:ext>
            </a:extLst>
          </p:cNvPr>
          <p:cNvSpPr txBox="1"/>
          <p:nvPr/>
        </p:nvSpPr>
        <p:spPr>
          <a:xfrm>
            <a:off x="331841" y="5614174"/>
            <a:ext cx="1124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hlinkClick r:id="rId4"/>
              </a:rPr>
              <a:t>https://developer.mozilla.org/en-US/docs/Web/Manifest/shortcuts</a:t>
            </a:r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79361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5865DD-7A32-BDBC-B1E4-9A04ABDC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40" y="326223"/>
            <a:ext cx="11487235" cy="565351"/>
          </a:xfrm>
          <a:prstGeom prst="rect">
            <a:avLst/>
          </a:prstGeom>
        </p:spPr>
        <p:txBody>
          <a:bodyPr/>
          <a:lstStyle/>
          <a:p>
            <a:r>
              <a:rPr lang="es-ES_tradnl" dirty="0"/>
              <a:t>Acceso a Contactos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41D39-EF80-BCC3-1036-50D3ADF81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40" y="1155080"/>
            <a:ext cx="5194300" cy="53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60502C-B6BA-8718-1886-1EF566C85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40" y="1968713"/>
            <a:ext cx="7366000" cy="3479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FA7A91-28CE-3DEE-17B2-4665BD807727}"/>
              </a:ext>
            </a:extLst>
          </p:cNvPr>
          <p:cNvSpPr txBox="1"/>
          <p:nvPr/>
        </p:nvSpPr>
        <p:spPr>
          <a:xfrm>
            <a:off x="331841" y="5614174"/>
            <a:ext cx="1124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hlinkClick r:id="rId4"/>
              </a:rPr>
              <a:t>https://developer.mozilla.org/en-US/docs/Web/API/Contact_Picker_API</a:t>
            </a:r>
            <a:endParaRPr lang="es-ES_trad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AFD6E-FC83-D353-E72E-010B899C63B6}"/>
              </a:ext>
            </a:extLst>
          </p:cNvPr>
          <p:cNvSpPr txBox="1"/>
          <p:nvPr/>
        </p:nvSpPr>
        <p:spPr>
          <a:xfrm>
            <a:off x="8143086" y="3385447"/>
            <a:ext cx="3717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https only!</a:t>
            </a:r>
          </a:p>
          <a:p>
            <a:endParaRPr lang="es-ES_trad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37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5865DD-7A32-BDBC-B1E4-9A04ABDC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40" y="326223"/>
            <a:ext cx="11487235" cy="565351"/>
          </a:xfrm>
          <a:prstGeom prst="rect">
            <a:avLst/>
          </a:prstGeom>
        </p:spPr>
        <p:txBody>
          <a:bodyPr/>
          <a:lstStyle/>
          <a:p>
            <a:r>
              <a:rPr lang="es-ES_tradnl" dirty="0"/>
              <a:t>Localización y movimiento dispositivo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A7A91-28CE-3DEE-17B2-4665BD807727}"/>
              </a:ext>
            </a:extLst>
          </p:cNvPr>
          <p:cNvSpPr txBox="1"/>
          <p:nvPr/>
        </p:nvSpPr>
        <p:spPr>
          <a:xfrm>
            <a:off x="331840" y="5657671"/>
            <a:ext cx="9949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hlinkClick r:id="rId2"/>
              </a:rPr>
              <a:t>https://developer.mozilla.org/en-US/docs/Web/API/Geolocation_API</a:t>
            </a:r>
            <a:endParaRPr lang="es-ES_tradnl" dirty="0"/>
          </a:p>
          <a:p>
            <a:r>
              <a:rPr lang="es-ES_tradnl" dirty="0">
                <a:hlinkClick r:id="rId3"/>
              </a:rPr>
              <a:t>https://developer.mozilla.org/en-US/docs/Web/API/DeviceMotionEvent</a:t>
            </a:r>
            <a:endParaRPr lang="es-ES_tradnl" dirty="0"/>
          </a:p>
          <a:p>
            <a:endParaRPr lang="es-ES_tradnl" dirty="0"/>
          </a:p>
          <a:p>
            <a:endParaRPr lang="es-ES_trad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0CE258-B0C0-1CE4-2FE8-1A27C9368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40" y="891574"/>
            <a:ext cx="6183351" cy="4427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0B072D-B5FD-D465-2323-72FD47347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063" y="891574"/>
            <a:ext cx="5342517" cy="104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0693"/>
      </p:ext>
    </p:extLst>
  </p:cSld>
  <p:clrMapOvr>
    <a:masterClrMapping/>
  </p:clrMapOvr>
</p:sld>
</file>

<file path=ppt/theme/theme1.xml><?xml version="1.0" encoding="utf-8"?>
<a:theme xmlns:a="http://schemas.openxmlformats.org/drawingml/2006/main" name="2_DARK THEME">
  <a:themeElements>
    <a:clrScheme name="SoftServe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7000"/>
      </a:accent1>
      <a:accent2>
        <a:srgbClr val="FEB700"/>
      </a:accent2>
      <a:accent3>
        <a:srgbClr val="76B340"/>
      </a:accent3>
      <a:accent4>
        <a:srgbClr val="E52B00"/>
      </a:accent4>
      <a:accent5>
        <a:srgbClr val="E46E25"/>
      </a:accent5>
      <a:accent6>
        <a:srgbClr val="A9D2FF"/>
      </a:accent6>
      <a:hlink>
        <a:srgbClr val="3EABFF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35f28f2-30f1-4728-84d2-86d96e143488">
      <Terms xmlns="http://schemas.microsoft.com/office/infopath/2007/PartnerControls"/>
    </lcf76f155ced4ddcb4097134ff3c332f>
    <TaxCatchAll xmlns="341e6018-ac0a-4dfb-8409-db9e0d25502e" xsi:nil="true"/>
    <_x041a__x043e__x043c__x0435__x0442__x0430__x0440_ xmlns="835f28f2-30f1-4728-84d2-86d96e143488" xsi:nil="true"/>
    <i xmlns="835f28f2-30f1-4728-84d2-86d96e14348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8" ma:contentTypeDescription="Create a new document." ma:contentTypeScope="" ma:versionID="4471199d7e5a5c50520c2c2ebf6a0dd8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4092a082eee0aa91d449b7e093bdccf7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i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968cd7d8-5382-4cfe-9c4a-97413ca48c3c}" ma:internalName="TaxCatchAll" ma:showField="CatchAllData" ma:web="341e6018-ac0a-4dfb-8409-db9e0d25502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Comment" ma:format="Dropdown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20265ef5-b97d-40e9-861a-64405a6b75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i" ma:index="25" nillable="true" ma:displayName="i" ma:format="Thumbnail" ma:internalName="i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033E08-7FE9-4F6D-B155-A8777B4A5A57}">
  <ds:schemaRefs>
    <ds:schemaRef ds:uri="http://schemas.openxmlformats.org/package/2006/metadata/core-properties"/>
    <ds:schemaRef ds:uri="341e6018-ac0a-4dfb-8409-db9e0d25502e"/>
    <ds:schemaRef ds:uri="http://purl.org/dc/terms/"/>
    <ds:schemaRef ds:uri="http://schemas.microsoft.com/office/2006/metadata/properties"/>
    <ds:schemaRef ds:uri="835f28f2-30f1-4728-84d2-86d96e143488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E10AC4E-6C40-49D3-B342-2C4220A132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</TotalTime>
  <Words>801</Words>
  <Application>Microsoft Macintosh PowerPoint</Application>
  <PresentationFormat>Widescreen</PresentationFormat>
  <Paragraphs>69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Wingdings</vt:lpstr>
      <vt:lpstr>Open Sans</vt:lpstr>
      <vt:lpstr>Söhne</vt:lpstr>
      <vt:lpstr>Arial</vt:lpstr>
      <vt:lpstr>Proxima Nova Black</vt:lpstr>
      <vt:lpstr>Helvetica Neue</vt:lpstr>
      <vt:lpstr>-apple-system</vt:lpstr>
      <vt:lpstr>Calibri</vt:lpstr>
      <vt:lpstr>2_DARK THEME</vt:lpstr>
      <vt:lpstr>Progressive web apps</vt:lpstr>
      <vt:lpstr>PowerPoint Presentation</vt:lpstr>
      <vt:lpstr>Que es una pwa</vt:lpstr>
      <vt:lpstr>principales características de las PWA: </vt:lpstr>
      <vt:lpstr>principales características de las PWA: </vt:lpstr>
      <vt:lpstr>Características que tal vez no conocías </vt:lpstr>
      <vt:lpstr>Atajos (Shortcuts)</vt:lpstr>
      <vt:lpstr>Acceso a Contactos</vt:lpstr>
      <vt:lpstr>Localización y movimiento dispositivo</vt:lpstr>
      <vt:lpstr>Dispositivos externos (Bluetooth)</vt:lpstr>
      <vt:lpstr>Detección inactividad (Idle)</vt:lpstr>
      <vt:lpstr>Otras características</vt:lpstr>
      <vt:lpstr>Limitaciones</vt:lpstr>
      <vt:lpstr>workbox</vt:lpstr>
      <vt:lpstr>características</vt:lpstr>
      <vt:lpstr>características</vt:lpstr>
      <vt:lpstr>DEMO</vt:lpstr>
      <vt:lpstr>Q&amp;A</vt:lpstr>
      <vt:lpstr>PowerPoint Presentation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Mateo Castano Gomez</cp:lastModifiedBy>
  <cp:revision>169</cp:revision>
  <dcterms:created xsi:type="dcterms:W3CDTF">2018-11-02T13:55:27Z</dcterms:created>
  <dcterms:modified xsi:type="dcterms:W3CDTF">2024-03-06T16:16:28Z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  <property fmtid="{D5CDD505-2E9C-101B-9397-08002B2CF9AE}" pid="3" name="MediaServiceImageTags">
    <vt:lpwstr/>
  </property>
</Properties>
</file>