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842" r:id="rId4"/>
  </p:sldMasterIdLst>
  <p:notesMasterIdLst>
    <p:notesMasterId r:id="rId23"/>
  </p:notesMasterIdLst>
  <p:sldIdLst>
    <p:sldId id="1278" r:id="rId5"/>
    <p:sldId id="1274" r:id="rId6"/>
    <p:sldId id="1264" r:id="rId7"/>
    <p:sldId id="1281" r:id="rId8"/>
    <p:sldId id="1300" r:id="rId9"/>
    <p:sldId id="1289" r:id="rId10"/>
    <p:sldId id="1290" r:id="rId11"/>
    <p:sldId id="1291" r:id="rId12"/>
    <p:sldId id="1292" r:id="rId13"/>
    <p:sldId id="1293" r:id="rId14"/>
    <p:sldId id="1294" r:id="rId15"/>
    <p:sldId id="1295" r:id="rId16"/>
    <p:sldId id="1296" r:id="rId17"/>
    <p:sldId id="1297" r:id="rId18"/>
    <p:sldId id="1298" r:id="rId19"/>
    <p:sldId id="1301" r:id="rId20"/>
    <p:sldId id="1299" r:id="rId21"/>
    <p:sldId id="1263" r:id="rId22"/>
  </p:sldIdLst>
  <p:sldSz cx="12192000" cy="6858000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00"/>
    <a:srgbClr val="BFBFBF"/>
    <a:srgbClr val="FF6F00"/>
    <a:srgbClr val="FFB800"/>
    <a:srgbClr val="C65822"/>
    <a:srgbClr val="F26D26"/>
    <a:srgbClr val="0064AC"/>
    <a:srgbClr val="8F2585"/>
    <a:srgbClr val="BA124A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4" autoAdjust="0"/>
    <p:restoredTop sz="97205" autoAdjust="0"/>
  </p:normalViewPr>
  <p:slideViewPr>
    <p:cSldViewPr snapToGrid="0">
      <p:cViewPr varScale="1">
        <p:scale>
          <a:sx n="171" d="100"/>
          <a:sy n="171" d="100"/>
        </p:scale>
        <p:origin x="1440" y="17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Romero" userId="095c3cbb-5e09-4b6a-8e9c-644a2a61701c" providerId="ADAL" clId="{7A9D450B-1CE4-4154-854F-7280BCD7F830}"/>
    <pc:docChg chg="modSld">
      <pc:chgData name="Diana Romero" userId="095c3cbb-5e09-4b6a-8e9c-644a2a61701c" providerId="ADAL" clId="{7A9D450B-1CE4-4154-854F-7280BCD7F830}" dt="2024-02-14T21:34:19.690" v="26" actId="20577"/>
      <pc:docMkLst>
        <pc:docMk/>
      </pc:docMkLst>
      <pc:sldChg chg="modNotesTx">
        <pc:chgData name="Diana Romero" userId="095c3cbb-5e09-4b6a-8e9c-644a2a61701c" providerId="ADAL" clId="{7A9D450B-1CE4-4154-854F-7280BCD7F830}" dt="2024-02-14T21:34:19.690" v="26" actId="20577"/>
        <pc:sldMkLst>
          <pc:docMk/>
          <pc:sldMk cId="2280671568" sldId="1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9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1" i="0" noProof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_Gradient">
    <p:bg>
      <p:bgPr>
        <a:gradFill>
          <a:gsLst>
            <a:gs pos="15000">
              <a:srgbClr val="FF6F00"/>
            </a:gs>
            <a:gs pos="96000">
              <a:srgbClr val="FFB8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6E2E15-5DEB-3462-DF74-4B9C8A376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6443329" y="5288949"/>
            <a:ext cx="3467100" cy="1569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1AFBE5-0E11-8CCF-D269-958FFF6459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7" t="-1139" r="36896" b="1139"/>
          <a:stretch/>
        </p:blipFill>
        <p:spPr>
          <a:xfrm>
            <a:off x="10543759" y="3272682"/>
            <a:ext cx="1648242" cy="21353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108483" y="142326"/>
            <a:ext cx="11466870" cy="4948880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50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3290" y="623088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FAA2BB-C7F2-4D55-BA16-ED2D852318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hree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1258529"/>
            <a:ext cx="3364387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576" y="1258529"/>
            <a:ext cx="3364387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BCB46-2988-4FE6-888B-C633165B2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7313" y="1258529"/>
            <a:ext cx="3371762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EF8930-E55E-6E55-EFD9-11FC1BCE25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1836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_Four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530C5B-14A8-B092-D7E7-DAC7633428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237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EB28597-5B0B-9BBE-7486-915097AD07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633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19030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6706C-0E6A-60F3-53A2-E7B9CEA00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554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wo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2008428"/>
            <a:ext cx="5378245" cy="41637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0831" y="2008428"/>
            <a:ext cx="5378244" cy="41637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A1D9-A6EC-DDD2-B2C5-EF541A4CBE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1703" y="1264121"/>
            <a:ext cx="11487235" cy="482600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Sub-Title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1B3B3C-F6D0-2013-4D96-531451D5C4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2148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hree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04629" y="1993900"/>
            <a:ext cx="3514447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0435D720-AE6D-047C-920B-45AF3F8B6A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04630" y="1193353"/>
            <a:ext cx="3514446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3</a:t>
            </a:r>
            <a:endParaRPr lang="en-UA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91C3ED4-C0D1-7728-508E-0EDF16CC40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841" y="1993900"/>
            <a:ext cx="3514446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B8CC7C9C-84BF-406F-95A3-78164B5795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841" y="1193353"/>
            <a:ext cx="35144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1</a:t>
            </a:r>
            <a:endParaRPr lang="en-U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ACD2C27-A636-2147-267B-568FE81430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233" y="1993900"/>
            <a:ext cx="3514447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8AED5A-5084-9AD8-873A-CE15E0D76B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234" y="1193353"/>
            <a:ext cx="3514446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2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F3E59-8616-42DA-BD32-CC49A4AFB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27040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Four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530C5B-14A8-B092-D7E7-DAC7633428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237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EB28597-5B0B-9BBE-7486-915097AD07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633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19030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4B77A1-DF91-ECAA-7F60-46EF7A0EE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839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1</a:t>
            </a:r>
            <a:endParaRPr lang="en-UA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ED9945-5F38-38C7-246C-44E06CDB04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4237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2</a:t>
            </a:r>
            <a:endParaRPr lang="en-UA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B794BB98-5A84-FE20-D6A2-90E194D29C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6633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3</a:t>
            </a:r>
            <a:endParaRPr lang="en-UA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0435D720-AE6D-047C-920B-45AF3F8B6A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9030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4</a:t>
            </a:r>
            <a:endParaRPr lang="en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89D2DC-835F-CDA0-ECB3-871E54B43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60141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FourColumnsVertic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91C3ED4-C0D1-7728-508E-0EDF16CC40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65212" y="1255506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B8CC7C9C-84BF-406F-95A3-78164B5795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841" y="1255506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1</a:t>
            </a:r>
            <a:endParaRPr lang="en-UA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B49F5D9-523E-5082-90E4-E17BA487D5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5212" y="2510809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AF2F5D2C-C2F2-E071-499B-37C2DEB100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841" y="2510809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2</a:t>
            </a:r>
            <a:endParaRPr lang="en-UA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CC21B6C-04E2-D1FF-0575-03C8E8585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5212" y="3766112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59DDB0-90D4-D264-0700-C9AB8557A3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1841" y="3766112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3</a:t>
            </a:r>
            <a:endParaRPr lang="en-U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FDFF569-2D80-CB0C-D526-57A903AC08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5212" y="5021414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5D2128-4F0B-69B9-E744-2A9309F2A6F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1841" y="5021414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4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0DE993-9C2E-0F29-EE7F-8E4B8FBF9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07816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1456551"/>
            <a:ext cx="3703131" cy="980063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79CD2-03CB-D71A-C4BC-C5842557AF54}"/>
              </a:ext>
            </a:extLst>
          </p:cNvPr>
          <p:cNvSpPr txBox="1">
            <a:spLocks/>
          </p:cNvSpPr>
          <p:nvPr userDrawn="1"/>
        </p:nvSpPr>
        <p:spPr>
          <a:xfrm>
            <a:off x="4932868" y="524594"/>
            <a:ext cx="4211132" cy="1923491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kern="1200" baseline="0">
                <a:gradFill>
                  <a:gsLst>
                    <a:gs pos="15000">
                      <a:srgbClr val="4F95FF"/>
                    </a:gs>
                    <a:gs pos="96000">
                      <a:srgbClr val="3148BA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1300" dirty="0">
                <a:solidFill>
                  <a:schemeClr val="tx1">
                    <a:lumMod val="95000"/>
                  </a:schemeClr>
                </a:solidFill>
              </a:rPr>
              <a:t>“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60A7C0-827D-3C87-3983-E555629B4F66}"/>
              </a:ext>
            </a:extLst>
          </p:cNvPr>
          <p:cNvSpPr txBox="1">
            <a:spLocks/>
          </p:cNvSpPr>
          <p:nvPr userDrawn="1"/>
        </p:nvSpPr>
        <p:spPr>
          <a:xfrm>
            <a:off x="10622468" y="4951652"/>
            <a:ext cx="2295246" cy="899591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kern="1200" baseline="0">
                <a:gradFill>
                  <a:gsLst>
                    <a:gs pos="15000">
                      <a:srgbClr val="4F95FF"/>
                    </a:gs>
                    <a:gs pos="96000">
                      <a:srgbClr val="3148BA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990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1555" y="1456551"/>
            <a:ext cx="6068959" cy="39448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29670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6592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271729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63260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638017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4964844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333249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653064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711399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35448" y="1585929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84897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721644" y="160497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6592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711399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35448" y="2667007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84897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721644" y="2667007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5E4CB-CF77-C531-C232-C6D12EEFE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Slide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FC5916-C62D-8DC3-287C-06B3FC1CD3BA}"/>
              </a:ext>
            </a:extLst>
          </p:cNvPr>
          <p:cNvSpPr/>
          <p:nvPr userDrawn="1"/>
        </p:nvSpPr>
        <p:spPr>
          <a:xfrm>
            <a:off x="0" y="0"/>
            <a:ext cx="12192000" cy="2088333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93290" y="647700"/>
            <a:ext cx="4818742" cy="10359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66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CONTACTS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3419848-6E9B-C644-AE47-4AC5482BE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292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B50CFA-2417-EAE2-938F-02BA1C72A1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3290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FF43C73-1D73-6E8B-9D33-8C36C6C6B9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290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A53B54-A52F-BF10-BE9A-D1D219A4F8FA}"/>
              </a:ext>
            </a:extLst>
          </p:cNvPr>
          <p:cNvCxnSpPr>
            <a:cxnSpLocks/>
          </p:cNvCxnSpPr>
          <p:nvPr userDrawn="1"/>
        </p:nvCxnSpPr>
        <p:spPr>
          <a:xfrm>
            <a:off x="393289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4CE6AA5-DF47-CA65-93A4-FA92950F7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r="1653"/>
          <a:stretch/>
        </p:blipFill>
        <p:spPr>
          <a:xfrm rot="4737857">
            <a:off x="10683898" y="1453917"/>
            <a:ext cx="1068426" cy="9747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A1FEA5-3AAC-351D-A0BA-2228B1A1E5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7" b="-3258"/>
          <a:stretch/>
        </p:blipFill>
        <p:spPr>
          <a:xfrm>
            <a:off x="6440557" y="-1"/>
            <a:ext cx="2041497" cy="144448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0B817F7-3224-3EE9-5858-E8672551FD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256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E45C839-61DD-4D81-E975-C90E2919671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2256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424515A-A372-D6E5-D017-CDAC28A2BA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2254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35CC5-CF86-6E0A-68F2-1E78815B9551}"/>
              </a:ext>
            </a:extLst>
          </p:cNvPr>
          <p:cNvCxnSpPr>
            <a:cxnSpLocks/>
          </p:cNvCxnSpPr>
          <p:nvPr userDrawn="1"/>
        </p:nvCxnSpPr>
        <p:spPr>
          <a:xfrm>
            <a:off x="3302253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932ECB9-3AEB-EE91-FA5B-18BEB38BD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1224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2BD41EF-BFF5-89D0-1037-60CC793DEB1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11222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FEDC504-810D-553A-7479-ED687C6282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1222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1E823-16E8-0797-D67D-8932F71EFE38}"/>
              </a:ext>
            </a:extLst>
          </p:cNvPr>
          <p:cNvCxnSpPr>
            <a:cxnSpLocks/>
          </p:cNvCxnSpPr>
          <p:nvPr userDrawn="1"/>
        </p:nvCxnSpPr>
        <p:spPr>
          <a:xfrm>
            <a:off x="6211221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5E9683F-7B21-749C-7C81-5EC32534BF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0191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1E42F575-BAEC-1ECA-29ED-6C874A64AF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20189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D4C1F4D-1075-BDE4-2F7E-CEBC7BEAC5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20189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4F1776-1579-FBCB-328F-D40BDAA04F82}"/>
              </a:ext>
            </a:extLst>
          </p:cNvPr>
          <p:cNvCxnSpPr>
            <a:cxnSpLocks/>
          </p:cNvCxnSpPr>
          <p:nvPr userDrawn="1"/>
        </p:nvCxnSpPr>
        <p:spPr>
          <a:xfrm>
            <a:off x="9120188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9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1AD48B-52FD-8CA9-2FFF-A98D41AC6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6443329" y="5288949"/>
            <a:ext cx="3467100" cy="1569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C679D-903E-D941-17CF-39C1353CAF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7" t="-1139" r="36896" b="1139"/>
          <a:stretch/>
        </p:blipFill>
        <p:spPr>
          <a:xfrm>
            <a:off x="10543759" y="3272682"/>
            <a:ext cx="1648242" cy="2135374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3290" y="623088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 baseline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AA33BB7-408D-FFF1-5659-671D01273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8483" y="142326"/>
            <a:ext cx="11466870" cy="4948880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50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ED019-48EC-551E-EFA1-541FF891E9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9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FC5916-C62D-8DC3-287C-06B3FC1CD3BA}"/>
              </a:ext>
            </a:extLst>
          </p:cNvPr>
          <p:cNvSpPr/>
          <p:nvPr userDrawn="1"/>
        </p:nvSpPr>
        <p:spPr>
          <a:xfrm>
            <a:off x="0" y="0"/>
            <a:ext cx="4818743" cy="6858000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169D9-ABC8-7570-2266-C4B5E4887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0617" y="3948781"/>
            <a:ext cx="2668837" cy="292462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93290" y="647700"/>
            <a:ext cx="3975510" cy="10359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66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3419848-6E9B-C644-AE47-4AC5482BE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0069" y="647700"/>
            <a:ext cx="6349005" cy="5524499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80499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lide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C9957-8D77-FCBF-CE2B-473DEA2D1D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5E0AE-8EDB-B670-A6DE-2F3F0635DE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40" y="634298"/>
            <a:ext cx="11468274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75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24D32-4CAA-7CAA-F303-DCFB9AC64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D2EE2-2698-DCBD-A8E3-DD995359F7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40" y="634298"/>
            <a:ext cx="11468274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EB1A0F-835C-0476-33AD-59591887DA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Slide_Gradient">
    <p:bg>
      <p:bgPr>
        <a:gradFill>
          <a:gsLst>
            <a:gs pos="15000">
              <a:srgbClr val="FF6F00"/>
            </a:gs>
            <a:gs pos="96000">
              <a:srgbClr val="FFB8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162BF-4339-F748-3AB7-40BB131BDD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45B13-20D7-E7A0-953E-5F17D963D7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39" y="634298"/>
            <a:ext cx="11528315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862206-B091-B713-DB54-3BCC9F17C4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itle&amp;Bo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11487234" cy="46197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8329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_Title&amp;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11487234" cy="46197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22BCA15-8EE5-403B-213A-0548BBC6D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wo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1258529"/>
            <a:ext cx="5378245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0831" y="1258529"/>
            <a:ext cx="5378244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D3CBA3-5327-4B9A-5B68-6649EBC4C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5854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E62BA76-4015-4071-B498-F7F2CF7F8E1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0" r:id="rId1"/>
    <p:sldLayoutId id="2147484844" r:id="rId2"/>
    <p:sldLayoutId id="2147484889" r:id="rId3"/>
    <p:sldLayoutId id="2147484880" r:id="rId4"/>
    <p:sldLayoutId id="2147484891" r:id="rId5"/>
    <p:sldLayoutId id="2147484888" r:id="rId6"/>
    <p:sldLayoutId id="2147484877" r:id="rId7"/>
    <p:sldLayoutId id="2147484896" r:id="rId8"/>
    <p:sldLayoutId id="2147484881" r:id="rId9"/>
    <p:sldLayoutId id="2147484882" r:id="rId10"/>
    <p:sldLayoutId id="2147484892" r:id="rId11"/>
    <p:sldLayoutId id="2147484883" r:id="rId12"/>
    <p:sldLayoutId id="2147484885" r:id="rId13"/>
    <p:sldLayoutId id="2147484884" r:id="rId14"/>
    <p:sldLayoutId id="2147484886" r:id="rId15"/>
    <p:sldLayoutId id="2147484893" r:id="rId16"/>
    <p:sldLayoutId id="2147484852" r:id="rId17"/>
    <p:sldLayoutId id="2147484887" r:id="rId18"/>
    <p:sldLayoutId id="2147484894" r:id="rId19"/>
    <p:sldLayoutId id="214748489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Web/API/Bluetooth/requestDevice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en-US/docs/Web/API/Idle_Detection_API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docs/workbox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Manifest/shortcu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API/Contact_Picker_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eviceMotionEvent" TargetMode="External"/><Relationship Id="rId2" Type="http://schemas.openxmlformats.org/officeDocument/2006/relationships/hyperlink" Target="https://developer.mozilla.org/en-US/docs/Web/API/Geolocation_API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FFE12D-4F96-94CA-3FCC-B6DBA421B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Mateo Castaño</a:t>
            </a:r>
            <a:endParaRPr lang="en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2F2C2A-A0A9-5AF0-3995-F6D058CD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697" y="331840"/>
            <a:ext cx="12493394" cy="4948880"/>
          </a:xfrm>
        </p:spPr>
        <p:txBody>
          <a:bodyPr/>
          <a:lstStyle/>
          <a:p>
            <a:r>
              <a:rPr lang="en-US" dirty="0"/>
              <a:t>Progressive web apps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89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External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0" y="5657671"/>
            <a:ext cx="994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https://developer.mozilla.org/en-US/docs/Web/API/Bluetooth/requestDevice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FAE8-B021-1B5E-6CFB-055DEAD9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891575"/>
            <a:ext cx="6667721" cy="4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Idle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5434361" y="3198541"/>
            <a:ext cx="743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https://developer.mozilla.org/en-US/docs/Web/API/Idle_Detection_API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F8F83-5F67-6816-FDA3-B89CC605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891574"/>
            <a:ext cx="4359106" cy="57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Limitaciones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b="1" dirty="0"/>
              <a:t>Notificaciones</a:t>
            </a:r>
            <a:r>
              <a:rPr lang="es-ES_tradnl" dirty="0"/>
              <a:t> </a:t>
            </a:r>
            <a:r>
              <a:rPr lang="es-ES_tradnl" b="1" dirty="0"/>
              <a:t>Push:</a:t>
            </a:r>
            <a:r>
              <a:rPr lang="es-ES_tradnl" dirty="0"/>
              <a:t> en iOS las notificaciones no están soportadas</a:t>
            </a:r>
          </a:p>
          <a:p>
            <a:r>
              <a:rPr lang="es-ES_tradnl" b="1" dirty="0"/>
              <a:t>Geofencing</a:t>
            </a:r>
            <a:r>
              <a:rPr lang="es-ES_tradnl" dirty="0"/>
              <a:t>: Perímetros</a:t>
            </a:r>
          </a:p>
          <a:p>
            <a:r>
              <a:rPr lang="es-ES_tradnl" b="1" dirty="0"/>
              <a:t>Brillo de pantalla</a:t>
            </a:r>
          </a:p>
          <a:p>
            <a:r>
              <a:rPr lang="es-ES_tradnl" b="1" dirty="0"/>
              <a:t>Wakelock</a:t>
            </a:r>
            <a:r>
              <a:rPr lang="es-ES_tradnl" dirty="0"/>
              <a:t>: Prevenir que pantalla del dispositivo se apague</a:t>
            </a:r>
          </a:p>
        </p:txBody>
      </p:sp>
    </p:spTree>
    <p:extLst>
      <p:ext uri="{BB962C8B-B14F-4D97-AF65-F5344CB8AC3E}">
        <p14:creationId xmlns:p14="http://schemas.microsoft.com/office/powerpoint/2010/main" val="227951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workbox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3200" dirty="0">
                <a:hlinkClick r:id="rId2"/>
              </a:rPr>
              <a:t>Workbox</a:t>
            </a:r>
            <a:r>
              <a:rPr lang="es-ES_tradnl" sz="3200" dirty="0"/>
              <a:t> es una librería de JavaScript desarrollada por Google que simplifica la creación de service workers y la gestión de cachés en aplicaciones web progresivas (PWAs)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2610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características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36" y="1050373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2400" b="1" dirty="0"/>
              <a:t>Generación de Service Workers</a:t>
            </a:r>
            <a:r>
              <a:rPr lang="es-ES_tradnl" sz="2400" dirty="0"/>
              <a:t>: Workbox proporciona utilidades para generar service workers de manera eficiente, lo que facilita la implementación de estrategias avanzadas de almacenamiento en caché y manejo de solicitudes.</a:t>
            </a:r>
          </a:p>
          <a:p>
            <a:pPr marL="0" indent="0">
              <a:buNone/>
            </a:pPr>
            <a:r>
              <a:rPr lang="es-ES_tradnl" sz="2400" b="1" dirty="0"/>
              <a:t>Caché y Precarga</a:t>
            </a:r>
            <a:r>
              <a:rPr lang="es-ES_tradnl" sz="2400" dirty="0"/>
              <a:t>: Permite a los desarrolladores gestionar fácilmente el almacenamiento en caché de recursos, como archivos HTML, CSS, JavaScript e imágenes. También ofrece funcionalidades avanzadas de precarga para mejorar la velocidad de carga de la aplicación.</a:t>
            </a:r>
          </a:p>
          <a:p>
            <a:pPr marL="0" indent="0">
              <a:buNone/>
            </a:pPr>
            <a:r>
              <a:rPr lang="es-ES_tradnl" sz="2400" b="1" dirty="0"/>
              <a:t>Estrategias de Caché</a:t>
            </a:r>
            <a:r>
              <a:rPr lang="es-ES_tradnl" sz="2400" dirty="0"/>
              <a:t>: Workbox ofrece varias estrategias de caché predefinidas, como "Cache </a:t>
            </a:r>
            <a:r>
              <a:rPr lang="es-ES_tradnl" sz="2400" dirty="0" err="1"/>
              <a:t>First</a:t>
            </a:r>
            <a:r>
              <a:rPr lang="es-ES_tradnl" sz="2400" dirty="0"/>
              <a:t>", "Network </a:t>
            </a:r>
            <a:r>
              <a:rPr lang="es-ES_tradnl" sz="2400" dirty="0" err="1"/>
              <a:t>First</a:t>
            </a:r>
            <a:r>
              <a:rPr lang="es-ES_tradnl" sz="2400" dirty="0"/>
              <a:t>", "</a:t>
            </a:r>
            <a:r>
              <a:rPr lang="es-ES_tradnl" sz="2400" dirty="0" err="1"/>
              <a:t>Stale</a:t>
            </a:r>
            <a:r>
              <a:rPr lang="es-ES_tradnl" sz="2400" dirty="0"/>
              <a:t> </a:t>
            </a:r>
            <a:r>
              <a:rPr lang="es-ES_tradnl" sz="2400" dirty="0" err="1"/>
              <a:t>While</a:t>
            </a:r>
            <a:r>
              <a:rPr lang="es-ES_tradnl" sz="2400" dirty="0"/>
              <a:t> </a:t>
            </a:r>
            <a:r>
              <a:rPr lang="es-ES_tradnl" sz="2400" dirty="0" err="1"/>
              <a:t>Revalidate</a:t>
            </a:r>
            <a:r>
              <a:rPr lang="es-ES_tradnl" sz="2400" dirty="0"/>
              <a:t>", entre otras. Estas estrategias permiten controlar cómo se gestionan las solicitudes y respuestas en el service </a:t>
            </a:r>
            <a:r>
              <a:rPr lang="es-ES_tradnl" sz="2400" dirty="0" err="1"/>
              <a:t>worker</a:t>
            </a:r>
            <a:r>
              <a:rPr lang="es-ES_tradnl" sz="2400" dirty="0"/>
              <a:t>.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830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características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2800" b="1" dirty="0"/>
              <a:t>Generación de Manifiesto</a:t>
            </a:r>
            <a:r>
              <a:rPr lang="es-ES_tradnl" sz="2800" dirty="0"/>
              <a:t>: Facilita la generación de un manifiesto de aplicación (app manifest) para PWAs, lo que simplifica la instalación y el manejo de la aplicación en dispositivos móviles.</a:t>
            </a:r>
          </a:p>
          <a:p>
            <a:pPr marL="0" indent="0">
              <a:buNone/>
            </a:pPr>
            <a:r>
              <a:rPr lang="es-ES_tradnl" sz="2800" b="1" dirty="0"/>
              <a:t>Gestión de Versiones</a:t>
            </a:r>
            <a:r>
              <a:rPr lang="es-ES_tradnl" sz="2800" dirty="0"/>
              <a:t>: Ayuda a manejar las versiones del service </a:t>
            </a:r>
            <a:r>
              <a:rPr lang="es-ES_tradnl" sz="2800" dirty="0" err="1"/>
              <a:t>worker</a:t>
            </a:r>
            <a:r>
              <a:rPr lang="es-ES_tradnl" sz="2800" dirty="0"/>
              <a:t> y de los recursos caché, facilitando la actualización controlada de las PWAs.</a:t>
            </a:r>
          </a:p>
          <a:p>
            <a:pPr marL="0" indent="0">
              <a:buNone/>
            </a:pPr>
            <a:r>
              <a:rPr lang="es-ES_tradnl" sz="2800" b="1" dirty="0"/>
              <a:t>Integración con </a:t>
            </a:r>
            <a:r>
              <a:rPr lang="es-ES_tradnl" sz="2800" b="1" dirty="0" err="1"/>
              <a:t>Build</a:t>
            </a:r>
            <a:r>
              <a:rPr lang="es-ES_tradnl" sz="2800" b="1" dirty="0"/>
              <a:t> Tools</a:t>
            </a:r>
            <a:r>
              <a:rPr lang="es-ES_tradnl" sz="2800" dirty="0"/>
              <a:t>: Puede integrarse fácilmente con herramientas de construcción (</a:t>
            </a:r>
            <a:r>
              <a:rPr lang="es-ES_tradnl" sz="2800" dirty="0" err="1"/>
              <a:t>build</a:t>
            </a:r>
            <a:r>
              <a:rPr lang="es-ES_tradnl" sz="2800" dirty="0"/>
              <a:t> </a:t>
            </a:r>
            <a:r>
              <a:rPr lang="es-ES_tradnl" sz="2800" dirty="0" err="1"/>
              <a:t>tools</a:t>
            </a:r>
            <a:r>
              <a:rPr lang="es-ES_tradnl" sz="2800" dirty="0"/>
              <a:t>) y flujos de trabajo populares, como </a:t>
            </a:r>
            <a:r>
              <a:rPr lang="es-ES_tradnl" sz="2800" dirty="0" err="1"/>
              <a:t>Webpack</a:t>
            </a:r>
            <a:r>
              <a:rPr lang="es-ES_tradnl" sz="2800" dirty="0"/>
              <a:t>, para optimizar y automatizar el proceso de construcción de PWAs.</a:t>
            </a:r>
          </a:p>
        </p:txBody>
      </p:sp>
    </p:spTree>
    <p:extLst>
      <p:ext uri="{BB962C8B-B14F-4D97-AF65-F5344CB8AC3E}">
        <p14:creationId xmlns:p14="http://schemas.microsoft.com/office/powerpoint/2010/main" val="283428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473" y="2395654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sz="13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431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F9778D8F-FA8A-6648-E124-FC7F5260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360" y="1062421"/>
            <a:ext cx="2875280" cy="2875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274CAEB-3BBC-A0F5-9E43-3CE6C232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2" y="4257040"/>
            <a:ext cx="11528315" cy="1157539"/>
          </a:xfrm>
        </p:spPr>
        <p:txBody>
          <a:bodyPr/>
          <a:lstStyle/>
          <a:p>
            <a:pPr algn="ctr"/>
            <a:r>
              <a:rPr lang="es-CO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36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3C3-7258-0FD0-E800-A9F4994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53F1-7D73-8EEE-3C6E-303FC967A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Que son las PWA</a:t>
            </a:r>
          </a:p>
          <a:p>
            <a:r>
              <a:rPr lang="es-ES_tradnl" dirty="0"/>
              <a:t>Características</a:t>
            </a:r>
          </a:p>
          <a:p>
            <a:r>
              <a:rPr lang="es-ES_tradnl" dirty="0"/>
              <a:t>Soporte a </a:t>
            </a:r>
            <a:r>
              <a:rPr lang="es-ES_tradnl" dirty="0" err="1"/>
              <a:t>apis</a:t>
            </a:r>
            <a:r>
              <a:rPr lang="es-ES_tradnl" dirty="0"/>
              <a:t> que tal vez no conocías</a:t>
            </a:r>
          </a:p>
          <a:p>
            <a:r>
              <a:rPr lang="es-ES_tradnl" dirty="0"/>
              <a:t>Soporte y iOS</a:t>
            </a:r>
          </a:p>
          <a:p>
            <a:r>
              <a:rPr lang="es-ES_tradnl" dirty="0"/>
              <a:t>Workbox</a:t>
            </a:r>
          </a:p>
          <a:p>
            <a:r>
              <a:rPr lang="es-ES_tradnl" dirty="0"/>
              <a:t>Limitaciones</a:t>
            </a:r>
          </a:p>
          <a:p>
            <a:r>
              <a:rPr lang="es-ES_tradnl" dirty="0"/>
              <a:t>Ejemplos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06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F796-B1DD-6204-F3A7-0DEFC686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es una </a:t>
            </a:r>
            <a:r>
              <a:rPr lang="es-ES_tradnl" dirty="0" err="1"/>
              <a:t>pwa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C4FA5-B9CA-6651-74DD-BD2C3C8822CB}"/>
              </a:ext>
            </a:extLst>
          </p:cNvPr>
          <p:cNvSpPr txBox="1"/>
          <p:nvPr/>
        </p:nvSpPr>
        <p:spPr>
          <a:xfrm>
            <a:off x="331840" y="1799062"/>
            <a:ext cx="11041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3200" b="0" i="0" dirty="0">
                <a:solidFill>
                  <a:srgbClr val="0D0D0D"/>
                </a:solidFill>
                <a:effectLst/>
                <a:latin typeface="Söhne"/>
              </a:rPr>
              <a:t>Las Aplicaciones Web Progresivas (PWAs) aplicaciones web que combina las mejores características de los sitios web tradicionales y las aplicaciones móviles nativas. Estas aplicaciones aprovechan las tecnologías web modernas para proporcionar a los usuarios una experiencia fluida y atractiva en diferentes dispositivos.</a:t>
            </a:r>
            <a:br>
              <a:rPr lang="es-ES_tradnl" sz="3200" dirty="0"/>
            </a:b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8701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901A-E6D8-FE6D-792C-C0A1D94C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sz="2800" b="1" dirty="0"/>
              <a:t>Multiplataforma</a:t>
            </a:r>
            <a:r>
              <a:rPr lang="es-ES_tradnl" sz="2800" dirty="0"/>
              <a:t>: Las PWAs están diseñadas para funcionar sin problemas en diferentes dispositivos y plataformas, garantizando una experiencia consistente ya sea en una computadora de escritorio, tableta o teléfono inteligente.</a:t>
            </a:r>
          </a:p>
          <a:p>
            <a:r>
              <a:rPr lang="es-ES_tradnl" sz="2800" b="1" dirty="0"/>
              <a:t>Responsivas</a:t>
            </a:r>
            <a:r>
              <a:rPr lang="es-ES_tradnl" sz="2800" dirty="0"/>
              <a:t>: Las PWAs se construyen siguiendo los principios de diseño responsivo, adaptándose a diferentes tamaños y orientaciones de pantalla para una usabilidad óptima.</a:t>
            </a:r>
          </a:p>
          <a:p>
            <a:r>
              <a:rPr lang="es-ES_tradnl" sz="2800" b="1" dirty="0"/>
              <a:t>Offline</a:t>
            </a:r>
            <a:r>
              <a:rPr lang="es-ES_tradnl" sz="2800" dirty="0"/>
              <a:t>: Una de las características destacadas de las PWAs es su capacidad para funcionar sin conexión o en situaciones de baja conectividad. Esto se logra mediante el uso de </a:t>
            </a:r>
            <a:r>
              <a:rPr lang="es-ES_tradnl" sz="2800" b="1" dirty="0"/>
              <a:t>"service workers",</a:t>
            </a:r>
            <a:r>
              <a:rPr lang="es-ES_tradnl" sz="2800" dirty="0"/>
              <a:t> permitiendo acceso a ciertas funcionalidades sin conexión a la red.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A"/>
              <a:t>principales características de las PWA:</a:t>
            </a:r>
            <a:br>
              <a:rPr lang="en-UA"/>
            </a:b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5487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901A-E6D8-FE6D-792C-C0A1D94C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sz="2800" b="1" dirty="0"/>
              <a:t>Experiencia Similar a una Aplicación</a:t>
            </a:r>
            <a:r>
              <a:rPr lang="es-ES_tradnl" sz="2800" dirty="0"/>
              <a:t>: Las PWAs ofrecen a los usuarios una experiencia similar a la de una aplicación, que incluye animaciones fluidas, interacciones inmersivas y la capacidad de agregar un icono en la pantalla de inicio para un acceso rápido.</a:t>
            </a:r>
          </a:p>
          <a:p>
            <a:r>
              <a:rPr lang="es-ES_tradnl" sz="2800" b="1" dirty="0"/>
              <a:t>Seguridad</a:t>
            </a:r>
            <a:r>
              <a:rPr lang="es-ES_tradnl" sz="2800" dirty="0"/>
              <a:t>: Las PWAs se sirven a través de HTTPS, garantizando la integridad y seguridad de los datos. Esto es particularmente crucial para aplicaciones que manejan información sensible.</a:t>
            </a:r>
          </a:p>
          <a:p>
            <a:r>
              <a:rPr lang="es-ES_tradnl" sz="2800" b="1" dirty="0"/>
              <a:t>Instalación</a:t>
            </a:r>
            <a:r>
              <a:rPr lang="es-ES_tradnl" sz="2800" dirty="0"/>
              <a:t> : Los usuarios pueden instalar fácilmente las PWAs sin necesidad de descargarlas desde una tienda de aplicaciones. </a:t>
            </a:r>
          </a:p>
          <a:p>
            <a:endParaRPr lang="es-ES_tradn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A"/>
              <a:t>principales características de las PWA:</a:t>
            </a:r>
            <a:br>
              <a:rPr lang="en-UA"/>
            </a:b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7275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82" y="1823225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sz="10000" dirty="0"/>
              <a:t>Características que tal vez no conocías </a:t>
            </a:r>
          </a:p>
        </p:txBody>
      </p:sp>
    </p:spTree>
    <p:extLst>
      <p:ext uri="{BB962C8B-B14F-4D97-AF65-F5344CB8AC3E}">
        <p14:creationId xmlns:p14="http://schemas.microsoft.com/office/powerpoint/2010/main" val="31016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Shortcuts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31991-7AD3-309B-20C4-7947EBC7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0" y="970350"/>
            <a:ext cx="2869116" cy="4010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CA225-8778-A83C-494A-C24AE90C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42" y="966827"/>
            <a:ext cx="7772400" cy="4254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B4170-2B39-2FBA-908B-9FBEF66C6BD2}"/>
              </a:ext>
            </a:extLst>
          </p:cNvPr>
          <p:cNvSpPr txBox="1"/>
          <p:nvPr/>
        </p:nvSpPr>
        <p:spPr>
          <a:xfrm>
            <a:off x="6276278" y="597495"/>
            <a:ext cx="294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MANIFEST.JSON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45057-B9A0-1A8E-5CA8-E38028A05423}"/>
              </a:ext>
            </a:extLst>
          </p:cNvPr>
          <p:cNvSpPr txBox="1"/>
          <p:nvPr/>
        </p:nvSpPr>
        <p:spPr>
          <a:xfrm>
            <a:off x="331841" y="5614174"/>
            <a:ext cx="112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4"/>
              </a:rPr>
              <a:t>https://developer.mozilla.org/en-US/docs/Web/Manifest/shortcuts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93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Contact picker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1D39-EF80-BCC3-1036-50D3ADF8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0" y="1155080"/>
            <a:ext cx="51943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0502C-B6BA-8718-1886-1EF566C8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1968713"/>
            <a:ext cx="7366000" cy="347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1" y="5614174"/>
            <a:ext cx="112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4"/>
              </a:rPr>
              <a:t>https://developer.mozilla.org/en-US/docs/Web/API/Contact_Picker_API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AFD6E-FC83-D353-E72E-010B899C63B6}"/>
              </a:ext>
            </a:extLst>
          </p:cNvPr>
          <p:cNvSpPr txBox="1"/>
          <p:nvPr/>
        </p:nvSpPr>
        <p:spPr>
          <a:xfrm>
            <a:off x="8143086" y="3385447"/>
            <a:ext cx="3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https only!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Geolocation and device 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0" y="5657671"/>
            <a:ext cx="994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https://developer.mozilla.org/en-US/docs/Web/API/Geolocation_API</a:t>
            </a:r>
            <a:endParaRPr lang="es-ES_tradnl" dirty="0"/>
          </a:p>
          <a:p>
            <a:r>
              <a:rPr lang="es-ES_tradnl" dirty="0">
                <a:hlinkClick r:id="rId3"/>
              </a:rPr>
              <a:t>https://developer.mozilla.org/en-US/docs/Web/API/DeviceMotionEvent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E258-B0C0-1CE4-2FE8-1A27C9368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0" y="891574"/>
            <a:ext cx="6183351" cy="442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B072D-B5FD-D465-2323-72FD47347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063" y="891574"/>
            <a:ext cx="5342517" cy="1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693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7000"/>
      </a:accent1>
      <a:accent2>
        <a:srgbClr val="FEB700"/>
      </a:accent2>
      <a:accent3>
        <a:srgbClr val="76B340"/>
      </a:accent3>
      <a:accent4>
        <a:srgbClr val="E52B00"/>
      </a:accent4>
      <a:accent5>
        <a:srgbClr val="E46E25"/>
      </a:accent5>
      <a:accent6>
        <a:srgbClr val="A9D2FF"/>
      </a:accent6>
      <a:hlink>
        <a:srgbClr val="3EABFF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8" ma:contentTypeDescription="Create a new document." ma:contentTypeScope="" ma:versionID="4471199d7e5a5c50520c2c2ebf6a0dd8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4092a082eee0aa91d449b7e093bdccf7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i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68cd7d8-5382-4cfe-9c4a-97413ca48c3c}" ma:internalName="TaxCatchAll" ma:showField="CatchAllData" ma:web="341e6018-ac0a-4dfb-8409-db9e0d2550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Comment" ma:format="Dropdown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20265ef5-b97d-40e9-861a-64405a6b75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i" ma:index="25" nillable="true" ma:displayName="i" ma:format="Thumbnail" ma:internalName="i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5f28f2-30f1-4728-84d2-86d96e143488">
      <Terms xmlns="http://schemas.microsoft.com/office/infopath/2007/PartnerControls"/>
    </lcf76f155ced4ddcb4097134ff3c332f>
    <TaxCatchAll xmlns="341e6018-ac0a-4dfb-8409-db9e0d25502e" xsi:nil="true"/>
    <_x041a__x043e__x043c__x0435__x0442__x0430__x0440_ xmlns="835f28f2-30f1-4728-84d2-86d96e143488" xsi:nil="true"/>
    <i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0AC4E-6C40-49D3-B342-2C4220A13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341e6018-ac0a-4dfb-8409-db9e0d25502e"/>
    <ds:schemaRef ds:uri="http://purl.org/dc/terms/"/>
    <ds:schemaRef ds:uri="http://schemas.microsoft.com/office/2006/metadata/properties"/>
    <ds:schemaRef ds:uri="835f28f2-30f1-4728-84d2-86d96e14348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706</Words>
  <Application>Microsoft Macintosh PowerPoint</Application>
  <PresentationFormat>Widescreen</PresentationFormat>
  <Paragraphs>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</vt:lpstr>
      <vt:lpstr>Wingdings</vt:lpstr>
      <vt:lpstr>Söhne</vt:lpstr>
      <vt:lpstr>Arial</vt:lpstr>
      <vt:lpstr>Proxima Nova Black</vt:lpstr>
      <vt:lpstr>Helvetica Neue</vt:lpstr>
      <vt:lpstr>-apple-system</vt:lpstr>
      <vt:lpstr>Calibri</vt:lpstr>
      <vt:lpstr>2_DARK THEME</vt:lpstr>
      <vt:lpstr>Progressive web apps</vt:lpstr>
      <vt:lpstr>PowerPoint Presentation</vt:lpstr>
      <vt:lpstr>Que es una pwa</vt:lpstr>
      <vt:lpstr>principales características de las PWA: </vt:lpstr>
      <vt:lpstr>principales características de las PWA: </vt:lpstr>
      <vt:lpstr>Características que tal vez no conocías </vt:lpstr>
      <vt:lpstr>Shortcuts</vt:lpstr>
      <vt:lpstr>Contact picker</vt:lpstr>
      <vt:lpstr>Geolocation and device motion</vt:lpstr>
      <vt:lpstr>External devices</vt:lpstr>
      <vt:lpstr>Idle detection</vt:lpstr>
      <vt:lpstr>Limitaciones</vt:lpstr>
      <vt:lpstr>workbox</vt:lpstr>
      <vt:lpstr>características</vt:lpstr>
      <vt:lpstr>características</vt:lpstr>
      <vt:lpstr>DEMO</vt:lpstr>
      <vt:lpstr>Q&amp;A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Jose Castano</cp:lastModifiedBy>
  <cp:revision>156</cp:revision>
  <dcterms:created xsi:type="dcterms:W3CDTF">2018-11-02T13:55:27Z</dcterms:created>
  <dcterms:modified xsi:type="dcterms:W3CDTF">2024-03-06T01:57:05Z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  <property fmtid="{D5CDD505-2E9C-101B-9397-08002B2CF9AE}" pid="3" name="MediaServiceImageTags">
    <vt:lpwstr/>
  </property>
</Properties>
</file>