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70590df5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70590df5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0590df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0590df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70590df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70590df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70590df5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70590df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70590df5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70590df5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70590df5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70590df5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70590df5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70590df5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70590df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70590df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70590df5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70590df5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85200"/>
            <a:ext cx="8520600" cy="6180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2800">
                <a:latin typeface="Times New Roman"/>
                <a:ea typeface="Times New Roman"/>
                <a:cs typeface="Times New Roman"/>
                <a:sym typeface="Times New Roman"/>
              </a:rPr>
              <a:t>Customer Churn Prediction Model</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0" y="0"/>
            <a:ext cx="9179100" cy="514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400">
                <a:latin typeface="Times New Roman"/>
                <a:ea typeface="Times New Roman"/>
                <a:cs typeface="Times New Roman"/>
                <a:sym typeface="Times New Roman"/>
              </a:rPr>
              <a:t>Thank you!</a:t>
            </a:r>
            <a:endParaRPr sz="44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Problem Statement</a:t>
            </a:r>
            <a:endParaRPr b="1" sz="2400">
              <a:latin typeface="Times New Roman"/>
              <a:ea typeface="Times New Roman"/>
              <a:cs typeface="Times New Roman"/>
              <a:sym typeface="Times New Roman"/>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14000"/>
              </a:lnSpc>
              <a:spcBef>
                <a:spcPts val="0"/>
              </a:spcBef>
              <a:spcAft>
                <a:spcPts val="0"/>
              </a:spcAft>
              <a:buNone/>
            </a:pPr>
            <a:r>
              <a:rPr lang="en" sz="1400">
                <a:solidFill>
                  <a:schemeClr val="dk1"/>
                </a:solidFill>
                <a:latin typeface="Times New Roman"/>
                <a:ea typeface="Times New Roman"/>
                <a:cs typeface="Times New Roman"/>
                <a:sym typeface="Times New Roman"/>
              </a:rPr>
              <a:t>We aim to accomplish the following for this project:</a:t>
            </a:r>
            <a:endParaRPr sz="1400">
              <a:solidFill>
                <a:schemeClr val="dk1"/>
              </a:solidFill>
              <a:latin typeface="Times New Roman"/>
              <a:ea typeface="Times New Roman"/>
              <a:cs typeface="Times New Roman"/>
              <a:sym typeface="Times New Roman"/>
            </a:endParaRPr>
          </a:p>
          <a:p>
            <a:pPr indent="-292100" lvl="0" marL="457200" rtl="0" algn="just">
              <a:lnSpc>
                <a:spcPct val="114000"/>
              </a:lnSpc>
              <a:spcBef>
                <a:spcPts val="1200"/>
              </a:spcBef>
              <a:spcAft>
                <a:spcPts val="0"/>
              </a:spcAft>
              <a:buClr>
                <a:schemeClr val="dk1"/>
              </a:buClr>
              <a:buSzPts val="1000"/>
              <a:buFont typeface="Times New Roman"/>
              <a:buChar char="●"/>
            </a:pPr>
            <a:r>
              <a:rPr lang="en" sz="1400">
                <a:solidFill>
                  <a:schemeClr val="dk1"/>
                </a:solidFill>
                <a:latin typeface="Times New Roman"/>
                <a:ea typeface="Times New Roman"/>
                <a:cs typeface="Times New Roman"/>
                <a:sym typeface="Times New Roman"/>
              </a:rPr>
              <a:t>Identify and visualize which factors contribute to customer churn.</a:t>
            </a:r>
            <a:endParaRPr sz="1400">
              <a:solidFill>
                <a:schemeClr val="dk1"/>
              </a:solidFill>
              <a:latin typeface="Times New Roman"/>
              <a:ea typeface="Times New Roman"/>
              <a:cs typeface="Times New Roman"/>
              <a:sym typeface="Times New Roman"/>
            </a:endParaRPr>
          </a:p>
          <a:p>
            <a:pPr indent="-292100" lvl="0" marL="457200" rtl="0" algn="just">
              <a:lnSpc>
                <a:spcPct val="114000"/>
              </a:lnSpc>
              <a:spcBef>
                <a:spcPts val="0"/>
              </a:spcBef>
              <a:spcAft>
                <a:spcPts val="0"/>
              </a:spcAft>
              <a:buClr>
                <a:schemeClr val="dk1"/>
              </a:buClr>
              <a:buSzPts val="1000"/>
              <a:buFont typeface="Times New Roman"/>
              <a:buChar char="●"/>
            </a:pPr>
            <a:r>
              <a:rPr lang="en" sz="1400">
                <a:solidFill>
                  <a:schemeClr val="dk1"/>
                </a:solidFill>
                <a:latin typeface="Times New Roman"/>
                <a:ea typeface="Times New Roman"/>
                <a:cs typeface="Times New Roman"/>
                <a:sym typeface="Times New Roman"/>
              </a:rPr>
              <a:t>Build a prediction model that will perform the following</a:t>
            </a:r>
            <a:r>
              <a:rPr b="1" lang="en" sz="1400">
                <a:solidFill>
                  <a:schemeClr val="dk1"/>
                </a:solidFill>
                <a:latin typeface="Times New Roman"/>
                <a:ea typeface="Times New Roman"/>
                <a:cs typeface="Times New Roman"/>
                <a:sym typeface="Times New Roman"/>
              </a:rPr>
              <a:t>:</a:t>
            </a:r>
            <a:endParaRPr b="1" sz="1400">
              <a:solidFill>
                <a:schemeClr val="dk1"/>
              </a:solidFill>
              <a:latin typeface="Times New Roman"/>
              <a:ea typeface="Times New Roman"/>
              <a:cs typeface="Times New Roman"/>
              <a:sym typeface="Times New Roman"/>
            </a:endParaRPr>
          </a:p>
          <a:p>
            <a:pPr indent="-292100" lvl="1" marL="914400" rtl="0" algn="just">
              <a:lnSpc>
                <a:spcPct val="114000"/>
              </a:lnSpc>
              <a:spcBef>
                <a:spcPts val="0"/>
              </a:spcBef>
              <a:spcAft>
                <a:spcPts val="0"/>
              </a:spcAft>
              <a:buClr>
                <a:schemeClr val="dk1"/>
              </a:buClr>
              <a:buSzPts val="1000"/>
              <a:buFont typeface="Times New Roman"/>
              <a:buChar char="○"/>
            </a:pPr>
            <a:r>
              <a:rPr lang="en" sz="1400">
                <a:solidFill>
                  <a:schemeClr val="dk1"/>
                </a:solidFill>
                <a:latin typeface="Times New Roman"/>
                <a:ea typeface="Times New Roman"/>
                <a:cs typeface="Times New Roman"/>
                <a:sym typeface="Times New Roman"/>
              </a:rPr>
              <a:t>Classify if a customer is going to churn or not.</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Introduction</a:t>
            </a:r>
            <a:endParaRPr b="1" sz="2400">
              <a:latin typeface="Times New Roman"/>
              <a:ea typeface="Times New Roman"/>
              <a:cs typeface="Times New Roman"/>
              <a:sym typeface="Times New Roman"/>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2100" lvl="0" marL="457200" rtl="0" algn="just">
              <a:lnSpc>
                <a:spcPct val="150000"/>
              </a:lnSpc>
              <a:spcBef>
                <a:spcPts val="0"/>
              </a:spcBef>
              <a:spcAft>
                <a:spcPts val="0"/>
              </a:spcAft>
              <a:buClr>
                <a:schemeClr val="dk1"/>
              </a:buClr>
              <a:buSzPts val="1000"/>
              <a:buFont typeface="Times New Roman"/>
              <a:buChar char="●"/>
            </a:pPr>
            <a:r>
              <a:rPr lang="en" sz="1400">
                <a:solidFill>
                  <a:schemeClr val="dk1"/>
                </a:solidFill>
                <a:latin typeface="Times New Roman"/>
                <a:ea typeface="Times New Roman"/>
                <a:cs typeface="Times New Roman"/>
                <a:sym typeface="Times New Roman"/>
              </a:rPr>
              <a:t>With increased competition in the banking business, banks must implement client retention strategies while attempting to improve their market share by gaining new customers.</a:t>
            </a:r>
            <a:endParaRPr sz="1400">
              <a:solidFill>
                <a:schemeClr val="dk1"/>
              </a:solidFill>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chemeClr val="dk1"/>
              </a:buClr>
              <a:buSzPts val="1000"/>
              <a:buFont typeface="Times New Roman"/>
              <a:buChar char="●"/>
            </a:pPr>
            <a:r>
              <a:rPr lang="en" sz="1400">
                <a:solidFill>
                  <a:schemeClr val="dk1"/>
                </a:solidFill>
                <a:latin typeface="Times New Roman"/>
                <a:ea typeface="Times New Roman"/>
                <a:cs typeface="Times New Roman"/>
                <a:sym typeface="Times New Roman"/>
              </a:rPr>
              <a:t>It has been demonstrated that increasing the retention rate by up to 5% may improve a bank's profit by up to 85%.</a:t>
            </a:r>
            <a:endParaRPr sz="1400">
              <a:solidFill>
                <a:schemeClr val="dk1"/>
              </a:solidFill>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chemeClr val="dk1"/>
              </a:buClr>
              <a:buSzPts val="1000"/>
              <a:buFont typeface="Times New Roman"/>
              <a:buChar char="●"/>
            </a:pPr>
            <a:r>
              <a:rPr lang="en" sz="1400">
                <a:solidFill>
                  <a:schemeClr val="dk1"/>
                </a:solidFill>
                <a:latin typeface="Times New Roman"/>
                <a:ea typeface="Times New Roman"/>
                <a:cs typeface="Times New Roman"/>
                <a:sym typeface="Times New Roman"/>
              </a:rPr>
              <a:t>Furthermore, recruiting new consumers is more expensive for any organization than maintaining old ones, who are more likely to make profit.</a:t>
            </a:r>
            <a:endParaRPr sz="1400">
              <a:solidFill>
                <a:schemeClr val="dk1"/>
              </a:solidFill>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chemeClr val="dk1"/>
              </a:buClr>
              <a:buSzPts val="1000"/>
              <a:buFont typeface="Times New Roman"/>
              <a:buChar char="●"/>
            </a:pPr>
            <a:r>
              <a:rPr lang="en" sz="1400">
                <a:solidFill>
                  <a:schemeClr val="dk1"/>
                </a:solidFill>
                <a:latin typeface="Times New Roman"/>
                <a:ea typeface="Times New Roman"/>
                <a:cs typeface="Times New Roman"/>
                <a:sym typeface="Times New Roman"/>
              </a:rPr>
              <a:t>As a result, banks should preserve their competitive edge by using machine learning algorithms to forecast client turnover. </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Technology Used</a:t>
            </a:r>
            <a:endParaRPr b="1">
              <a:latin typeface="Times New Roman"/>
              <a:ea typeface="Times New Roman"/>
              <a:cs typeface="Times New Roman"/>
              <a:sym typeface="Times New Roman"/>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just">
              <a:spcBef>
                <a:spcPts val="1200"/>
              </a:spcBef>
              <a:spcAft>
                <a:spcPts val="0"/>
              </a:spcAft>
              <a:buClr>
                <a:schemeClr val="dk1"/>
              </a:buClr>
              <a:buSzPts val="1000"/>
              <a:buFont typeface="Times New Roman"/>
              <a:buChar char="●"/>
            </a:pPr>
            <a:r>
              <a:rPr b="1" lang="en" sz="1400">
                <a:solidFill>
                  <a:schemeClr val="dk1"/>
                </a:solidFill>
                <a:latin typeface="Times New Roman"/>
                <a:ea typeface="Times New Roman"/>
                <a:cs typeface="Times New Roman"/>
                <a:sym typeface="Times New Roman"/>
              </a:rPr>
              <a:t>Pandas</a:t>
            </a:r>
            <a:r>
              <a:rPr lang="en" sz="1400">
                <a:solidFill>
                  <a:schemeClr val="dk1"/>
                </a:solidFill>
                <a:latin typeface="Times New Roman"/>
                <a:ea typeface="Times New Roman"/>
                <a:cs typeface="Times New Roman"/>
                <a:sym typeface="Times New Roman"/>
              </a:rPr>
              <a:t>- pandas is a software library written for the Python programming language for data manipulation and analysis. </a:t>
            </a:r>
            <a:endParaRPr sz="1400">
              <a:solidFill>
                <a:schemeClr val="dk1"/>
              </a:solidFill>
              <a:latin typeface="Times New Roman"/>
              <a:ea typeface="Times New Roman"/>
              <a:cs typeface="Times New Roman"/>
              <a:sym typeface="Times New Roman"/>
            </a:endParaRPr>
          </a:p>
          <a:p>
            <a:pPr indent="-292100" lvl="0" marL="457200" rtl="0" algn="just">
              <a:spcBef>
                <a:spcPts val="0"/>
              </a:spcBef>
              <a:spcAft>
                <a:spcPts val="0"/>
              </a:spcAft>
              <a:buClr>
                <a:schemeClr val="dk1"/>
              </a:buClr>
              <a:buSzPts val="1000"/>
              <a:buFont typeface="Times New Roman"/>
              <a:buChar char="●"/>
            </a:pPr>
            <a:r>
              <a:rPr b="1" lang="en" sz="1400">
                <a:solidFill>
                  <a:schemeClr val="dk1"/>
                </a:solidFill>
                <a:latin typeface="Times New Roman"/>
                <a:ea typeface="Times New Roman"/>
                <a:cs typeface="Times New Roman"/>
                <a:sym typeface="Times New Roman"/>
              </a:rPr>
              <a:t>Numpy</a:t>
            </a:r>
            <a:r>
              <a:rPr lang="en" sz="1400">
                <a:solidFill>
                  <a:schemeClr val="dk1"/>
                </a:solidFill>
                <a:latin typeface="Times New Roman"/>
                <a:ea typeface="Times New Roman"/>
                <a:cs typeface="Times New Roman"/>
                <a:sym typeface="Times New Roman"/>
              </a:rPr>
              <a:t>- is a library for the Python programming language, adding support for large, multi-dimensional arrays and matrices. </a:t>
            </a:r>
            <a:endParaRPr sz="1400">
              <a:solidFill>
                <a:schemeClr val="dk1"/>
              </a:solidFill>
              <a:latin typeface="Times New Roman"/>
              <a:ea typeface="Times New Roman"/>
              <a:cs typeface="Times New Roman"/>
              <a:sym typeface="Times New Roman"/>
            </a:endParaRPr>
          </a:p>
          <a:p>
            <a:pPr indent="-292100" lvl="0" marL="457200" rtl="0" algn="just">
              <a:spcBef>
                <a:spcPts val="0"/>
              </a:spcBef>
              <a:spcAft>
                <a:spcPts val="0"/>
              </a:spcAft>
              <a:buClr>
                <a:schemeClr val="dk1"/>
              </a:buClr>
              <a:buSzPts val="1000"/>
              <a:buFont typeface="Times New Roman"/>
              <a:buChar char="●"/>
            </a:pPr>
            <a:r>
              <a:rPr b="1" lang="en" sz="1400">
                <a:solidFill>
                  <a:schemeClr val="dk1"/>
                </a:solidFill>
                <a:latin typeface="Times New Roman"/>
                <a:ea typeface="Times New Roman"/>
                <a:cs typeface="Times New Roman"/>
                <a:sym typeface="Times New Roman"/>
              </a:rPr>
              <a:t>Matplotlib-</a:t>
            </a:r>
            <a:r>
              <a:rPr lang="en" sz="1400">
                <a:solidFill>
                  <a:schemeClr val="dk1"/>
                </a:solidFill>
                <a:latin typeface="Times New Roman"/>
                <a:ea typeface="Times New Roman"/>
                <a:cs typeface="Times New Roman"/>
                <a:sym typeface="Times New Roman"/>
              </a:rPr>
              <a:t> is a plotting library for the Python programming language and its numerical mathematics extension NumPy. </a:t>
            </a:r>
            <a:endParaRPr sz="1400">
              <a:solidFill>
                <a:schemeClr val="dk1"/>
              </a:solidFill>
              <a:latin typeface="Times New Roman"/>
              <a:ea typeface="Times New Roman"/>
              <a:cs typeface="Times New Roman"/>
              <a:sym typeface="Times New Roman"/>
            </a:endParaRPr>
          </a:p>
          <a:p>
            <a:pPr indent="-292100" lvl="0" marL="457200" rtl="0" algn="just">
              <a:spcBef>
                <a:spcPts val="0"/>
              </a:spcBef>
              <a:spcAft>
                <a:spcPts val="0"/>
              </a:spcAft>
              <a:buClr>
                <a:schemeClr val="dk1"/>
              </a:buClr>
              <a:buSzPts val="1000"/>
              <a:buFont typeface="Times New Roman"/>
              <a:buChar char="●"/>
            </a:pPr>
            <a:r>
              <a:rPr b="1" lang="en" sz="1400">
                <a:solidFill>
                  <a:schemeClr val="dk1"/>
                </a:solidFill>
                <a:latin typeface="Times New Roman"/>
                <a:ea typeface="Times New Roman"/>
                <a:cs typeface="Times New Roman"/>
                <a:sym typeface="Times New Roman"/>
              </a:rPr>
              <a:t>Seaborn</a:t>
            </a:r>
            <a:r>
              <a:rPr lang="en" sz="1400">
                <a:solidFill>
                  <a:schemeClr val="dk1"/>
                </a:solidFill>
                <a:latin typeface="Times New Roman"/>
                <a:ea typeface="Times New Roman"/>
                <a:cs typeface="Times New Roman"/>
                <a:sym typeface="Times New Roman"/>
              </a:rPr>
              <a:t>- is a library in Python predominantly used for making statistical graphics and data visualization.</a:t>
            </a:r>
            <a:endParaRPr sz="1400">
              <a:solidFill>
                <a:schemeClr val="dk1"/>
              </a:solidFill>
              <a:latin typeface="Times New Roman"/>
              <a:ea typeface="Times New Roman"/>
              <a:cs typeface="Times New Roman"/>
              <a:sym typeface="Times New Roman"/>
            </a:endParaRPr>
          </a:p>
          <a:p>
            <a:pPr indent="-292100" lvl="0" marL="457200" rtl="0" algn="just">
              <a:spcBef>
                <a:spcPts val="0"/>
              </a:spcBef>
              <a:spcAft>
                <a:spcPts val="0"/>
              </a:spcAft>
              <a:buClr>
                <a:schemeClr val="dk1"/>
              </a:buClr>
              <a:buSzPts val="1000"/>
              <a:buFont typeface="Times New Roman"/>
              <a:buChar char="●"/>
            </a:pPr>
            <a:r>
              <a:rPr b="1" lang="en" sz="1400">
                <a:solidFill>
                  <a:schemeClr val="dk1"/>
                </a:solidFill>
                <a:latin typeface="Times New Roman"/>
                <a:ea typeface="Times New Roman"/>
                <a:cs typeface="Times New Roman"/>
                <a:sym typeface="Times New Roman"/>
              </a:rPr>
              <a:t>Scikitlearn-</a:t>
            </a:r>
            <a:r>
              <a:rPr lang="en" sz="1400">
                <a:solidFill>
                  <a:schemeClr val="dk1"/>
                </a:solidFill>
                <a:latin typeface="Times New Roman"/>
                <a:ea typeface="Times New Roman"/>
                <a:cs typeface="Times New Roman"/>
                <a:sym typeface="Times New Roman"/>
              </a:rPr>
              <a:t> “It features various algorithms like support vector machine, random forests, and k-neighbours,               and it also supports Python numerical and scientific libraries like NumPy and SciPy”</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1605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Plan of Action</a:t>
            </a:r>
            <a:endParaRPr b="1" sz="2400">
              <a:latin typeface="Times New Roman"/>
              <a:ea typeface="Times New Roman"/>
              <a:cs typeface="Times New Roman"/>
              <a:sym typeface="Times New Roman"/>
            </a:endParaRPr>
          </a:p>
        </p:txBody>
      </p:sp>
      <p:sp>
        <p:nvSpPr>
          <p:cNvPr id="78" name="Google Shape;78;p17"/>
          <p:cNvSpPr txBox="1"/>
          <p:nvPr>
            <p:ph idx="1" type="body"/>
          </p:nvPr>
        </p:nvSpPr>
        <p:spPr>
          <a:xfrm>
            <a:off x="311700" y="853500"/>
            <a:ext cx="8520600" cy="39156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We downloaded the data-set of bank customers from “Kaggle.com”, it’s raw data we pre-process on the data to make it in a proper and useful format.</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We come to know that it has 10000 no of rows and 14 no of columns.</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Then we import all libraries in </a:t>
            </a:r>
            <a:r>
              <a:rPr lang="en" sz="1400">
                <a:solidFill>
                  <a:schemeClr val="dk1"/>
                </a:solidFill>
                <a:latin typeface="Times New Roman"/>
                <a:ea typeface="Times New Roman"/>
                <a:cs typeface="Times New Roman"/>
                <a:sym typeface="Times New Roman"/>
              </a:rPr>
              <a:t>Jupyter</a:t>
            </a:r>
            <a:r>
              <a:rPr lang="en" sz="1400">
                <a:solidFill>
                  <a:schemeClr val="dk1"/>
                </a:solidFill>
                <a:latin typeface="Times New Roman"/>
                <a:ea typeface="Times New Roman"/>
                <a:cs typeface="Times New Roman"/>
                <a:sym typeface="Times New Roman"/>
              </a:rPr>
              <a:t> notebook(text-editor),</a:t>
            </a:r>
            <a:endParaRPr sz="1400">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i="1" lang="en">
                <a:solidFill>
                  <a:schemeClr val="dk1"/>
                </a:solidFill>
                <a:latin typeface="Times New Roman"/>
                <a:ea typeface="Times New Roman"/>
                <a:cs typeface="Times New Roman"/>
                <a:sym typeface="Times New Roman"/>
              </a:rPr>
              <a:t>(import NumPy as np) </a:t>
            </a:r>
            <a:endParaRPr i="1">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i="1" lang="en">
                <a:solidFill>
                  <a:schemeClr val="dk1"/>
                </a:solidFill>
                <a:latin typeface="Times New Roman"/>
                <a:ea typeface="Times New Roman"/>
                <a:cs typeface="Times New Roman"/>
                <a:sym typeface="Times New Roman"/>
              </a:rPr>
              <a:t>(import pandas as pd)</a:t>
            </a:r>
            <a:endParaRPr i="1">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i="1" lang="en">
                <a:solidFill>
                  <a:schemeClr val="dk1"/>
                </a:solidFill>
                <a:latin typeface="Times New Roman"/>
                <a:ea typeface="Times New Roman"/>
                <a:cs typeface="Times New Roman"/>
                <a:sym typeface="Times New Roman"/>
              </a:rPr>
              <a:t>(import matplotlib. </a:t>
            </a:r>
            <a:r>
              <a:rPr i="1" lang="en">
                <a:solidFill>
                  <a:schemeClr val="dk1"/>
                </a:solidFill>
                <a:latin typeface="Times New Roman"/>
                <a:ea typeface="Times New Roman"/>
                <a:cs typeface="Times New Roman"/>
                <a:sym typeface="Times New Roman"/>
              </a:rPr>
              <a:t>pylot</a:t>
            </a:r>
            <a:r>
              <a:rPr i="1" lang="en">
                <a:solidFill>
                  <a:schemeClr val="dk1"/>
                </a:solidFill>
                <a:latin typeface="Times New Roman"/>
                <a:ea typeface="Times New Roman"/>
                <a:cs typeface="Times New Roman"/>
                <a:sym typeface="Times New Roman"/>
              </a:rPr>
              <a:t> as plt)</a:t>
            </a:r>
            <a:endParaRPr i="1">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i="1" lang="en">
                <a:solidFill>
                  <a:schemeClr val="dk1"/>
                </a:solidFill>
                <a:latin typeface="Times New Roman"/>
                <a:ea typeface="Times New Roman"/>
                <a:cs typeface="Times New Roman"/>
                <a:sym typeface="Times New Roman"/>
              </a:rPr>
              <a:t>(import seaborn as sns).</a:t>
            </a:r>
            <a:endParaRPr i="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We visualize data using matplotlib and seaborn.</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We then use a train split-test data set into 30% and 70%.</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We then use various algorithms to check model accuracy.</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After compilation of the model and training it, we try to deploy it.</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Ensuring a connection to the frontend with flask and HTML we try to make it user friendly and use with ease </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New technologies using HTML, CSS, Flask, GitHub, Heroku.</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ER Diagram</a:t>
            </a:r>
            <a:endParaRPr b="1" sz="2400">
              <a:latin typeface="Times New Roman"/>
              <a:ea typeface="Times New Roman"/>
              <a:cs typeface="Times New Roman"/>
              <a:sym typeface="Times New Roman"/>
            </a:endParaRPr>
          </a:p>
        </p:txBody>
      </p:sp>
      <p:pic>
        <p:nvPicPr>
          <p:cNvPr id="84" name="Google Shape;84;p18"/>
          <p:cNvPicPr preferRelativeResize="0"/>
          <p:nvPr/>
        </p:nvPicPr>
        <p:blipFill rotWithShape="1">
          <a:blip r:embed="rId3">
            <a:alphaModFix/>
          </a:blip>
          <a:srcRect b="0" l="0" r="0" t="15016"/>
          <a:stretch/>
        </p:blipFill>
        <p:spPr>
          <a:xfrm>
            <a:off x="1333925" y="958300"/>
            <a:ext cx="6476149" cy="393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Activity Diagram</a:t>
            </a:r>
            <a:endParaRPr b="1" sz="2400">
              <a:latin typeface="Times New Roman"/>
              <a:ea typeface="Times New Roman"/>
              <a:cs typeface="Times New Roman"/>
              <a:sym typeface="Times New Roman"/>
            </a:endParaRPr>
          </a:p>
        </p:txBody>
      </p:sp>
      <p:pic>
        <p:nvPicPr>
          <p:cNvPr id="90" name="Google Shape;90;p19"/>
          <p:cNvPicPr preferRelativeResize="0"/>
          <p:nvPr/>
        </p:nvPicPr>
        <p:blipFill>
          <a:blip r:embed="rId3">
            <a:alphaModFix/>
          </a:blip>
          <a:stretch>
            <a:fillRect/>
          </a:stretch>
        </p:blipFill>
        <p:spPr>
          <a:xfrm>
            <a:off x="861950" y="1111425"/>
            <a:ext cx="7420099" cy="380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Times New Roman"/>
                <a:ea typeface="Times New Roman"/>
                <a:cs typeface="Times New Roman"/>
                <a:sym typeface="Times New Roman"/>
              </a:rPr>
              <a:t>Advantage</a:t>
            </a:r>
            <a:endParaRPr b="1" sz="2420">
              <a:latin typeface="Times New Roman"/>
              <a:ea typeface="Times New Roman"/>
              <a:cs typeface="Times New Roman"/>
              <a:sym typeface="Times New Roman"/>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1018"/>
              <a:buNone/>
            </a:pPr>
            <a:r>
              <a:rPr lang="en" sz="1448">
                <a:solidFill>
                  <a:schemeClr val="dk1"/>
                </a:solidFill>
                <a:highlight>
                  <a:srgbClr val="FFFFFF"/>
                </a:highlight>
                <a:latin typeface="Times New Roman"/>
                <a:ea typeface="Times New Roman"/>
                <a:cs typeface="Times New Roman"/>
                <a:sym typeface="Times New Roman"/>
              </a:rPr>
              <a:t>It’s a fact acquiring new customers is a costly affair but losing the existing customers will cost even more for the business or the organization. As existing paying customers are usually returning customers who if happy will purchase repeatedly from your brand.</a:t>
            </a:r>
            <a:endParaRPr sz="1448">
              <a:solidFill>
                <a:schemeClr val="dk1"/>
              </a:solidFill>
              <a:highlight>
                <a:srgbClr val="FFFFFF"/>
              </a:highlight>
              <a:latin typeface="Times New Roman"/>
              <a:ea typeface="Times New Roman"/>
              <a:cs typeface="Times New Roman"/>
              <a:sym typeface="Times New Roman"/>
            </a:endParaRPr>
          </a:p>
          <a:p>
            <a:pPr indent="0" lvl="0" marL="0" rtl="0" algn="l">
              <a:lnSpc>
                <a:spcPct val="140000"/>
              </a:lnSpc>
              <a:spcBef>
                <a:spcPts val="900"/>
              </a:spcBef>
              <a:spcAft>
                <a:spcPts val="0"/>
              </a:spcAft>
              <a:buSzPts val="1018"/>
              <a:buNone/>
            </a:pPr>
            <a:r>
              <a:rPr lang="en" sz="1448">
                <a:solidFill>
                  <a:schemeClr val="dk1"/>
                </a:solidFill>
                <a:highlight>
                  <a:srgbClr val="FFFFFF"/>
                </a:highlight>
                <a:latin typeface="Times New Roman"/>
                <a:ea typeface="Times New Roman"/>
                <a:cs typeface="Times New Roman"/>
                <a:sym typeface="Times New Roman"/>
              </a:rPr>
              <a:t>The competition in any market is on a rise and this encourages organizations to focus not only on new business but also on retaining existing customers.</a:t>
            </a:r>
            <a:endParaRPr sz="1448">
              <a:solidFill>
                <a:schemeClr val="dk1"/>
              </a:solidFill>
              <a:highlight>
                <a:srgbClr val="FFFFFF"/>
              </a:highlight>
              <a:latin typeface="Times New Roman"/>
              <a:ea typeface="Times New Roman"/>
              <a:cs typeface="Times New Roman"/>
              <a:sym typeface="Times New Roman"/>
            </a:endParaRPr>
          </a:p>
          <a:p>
            <a:pPr indent="0" lvl="0" marL="0" rtl="0" algn="l">
              <a:lnSpc>
                <a:spcPct val="140000"/>
              </a:lnSpc>
              <a:spcBef>
                <a:spcPts val="900"/>
              </a:spcBef>
              <a:spcAft>
                <a:spcPts val="0"/>
              </a:spcAft>
              <a:buSzPts val="1018"/>
              <a:buNone/>
            </a:pPr>
            <a:r>
              <a:rPr lang="en" sz="1448">
                <a:solidFill>
                  <a:schemeClr val="dk1"/>
                </a:solidFill>
                <a:highlight>
                  <a:srgbClr val="FFFFFF"/>
                </a:highlight>
                <a:latin typeface="Times New Roman"/>
                <a:ea typeface="Times New Roman"/>
                <a:cs typeface="Times New Roman"/>
                <a:sym typeface="Times New Roman"/>
              </a:rPr>
              <a:t>The most essential step towards predicting customer churn is to start awarding existing customers for constant purchases and support.</a:t>
            </a:r>
            <a:endParaRPr sz="1448">
              <a:solidFill>
                <a:schemeClr val="dk1"/>
              </a:solidFill>
              <a:highlight>
                <a:srgbClr val="FFFFFF"/>
              </a:highlight>
              <a:latin typeface="Times New Roman"/>
              <a:ea typeface="Times New Roman"/>
              <a:cs typeface="Times New Roman"/>
              <a:sym typeface="Times New Roman"/>
            </a:endParaRPr>
          </a:p>
          <a:p>
            <a:pPr indent="0" lvl="0" marL="0" rtl="0" algn="l">
              <a:lnSpc>
                <a:spcPct val="140000"/>
              </a:lnSpc>
              <a:spcBef>
                <a:spcPts val="900"/>
              </a:spcBef>
              <a:spcAft>
                <a:spcPts val="0"/>
              </a:spcAft>
              <a:buSzPts val="1018"/>
              <a:buNone/>
            </a:pPr>
            <a:r>
              <a:rPr lang="en" sz="1448">
                <a:solidFill>
                  <a:schemeClr val="dk1"/>
                </a:solidFill>
                <a:highlight>
                  <a:srgbClr val="FFFFFF"/>
                </a:highlight>
                <a:latin typeface="Times New Roman"/>
                <a:ea typeface="Times New Roman"/>
                <a:cs typeface="Times New Roman"/>
                <a:sym typeface="Times New Roman"/>
              </a:rPr>
              <a:t>An entire customer journey leads to customer churn and not just a few incidents. Due to the priority of avoiding customer churn, organization’s should start offering incentives on purchases of these soon-to-churn customers.</a:t>
            </a:r>
            <a:endParaRPr sz="1448">
              <a:solidFill>
                <a:schemeClr val="dk1"/>
              </a:solidFill>
              <a:highlight>
                <a:srgbClr val="FFFFFF"/>
              </a:highlight>
              <a:latin typeface="Times New Roman"/>
              <a:ea typeface="Times New Roman"/>
              <a:cs typeface="Times New Roman"/>
              <a:sym typeface="Times New Roman"/>
            </a:endParaRPr>
          </a:p>
          <a:p>
            <a:pPr indent="0" lvl="0" marL="0" rtl="0" algn="l">
              <a:lnSpc>
                <a:spcPct val="95000"/>
              </a:lnSpc>
              <a:spcBef>
                <a:spcPts val="900"/>
              </a:spcBef>
              <a:spcAft>
                <a:spcPts val="1200"/>
              </a:spcAft>
              <a:buSzPts val="1018"/>
              <a:buNone/>
            </a:pPr>
            <a:r>
              <a:t/>
            </a:r>
            <a:endParaRPr sz="166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Times New Roman"/>
                <a:ea typeface="Times New Roman"/>
                <a:cs typeface="Times New Roman"/>
                <a:sym typeface="Times New Roman"/>
              </a:rPr>
              <a:t>Conclusion</a:t>
            </a:r>
            <a:endParaRPr b="1" sz="2420">
              <a:latin typeface="Times New Roman"/>
              <a:ea typeface="Times New Roman"/>
              <a:cs typeface="Times New Roman"/>
              <a:sym typeface="Times New Roman"/>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rgbClr val="231F20"/>
              </a:buClr>
              <a:buSzPts val="1400"/>
              <a:buFont typeface="Times New Roman"/>
              <a:buChar char="●"/>
            </a:pPr>
            <a:r>
              <a:rPr lang="en" sz="1400">
                <a:solidFill>
                  <a:srgbClr val="231F20"/>
                </a:solidFill>
                <a:highlight>
                  <a:srgbClr val="FFFFFF"/>
                </a:highlight>
                <a:latin typeface="Times New Roman"/>
                <a:ea typeface="Times New Roman"/>
                <a:cs typeface="Times New Roman"/>
                <a:sym typeface="Times New Roman"/>
              </a:rPr>
              <a:t>Boosting has given the increased accuracy of 86.85 with low error, high sensitivity and speciﬁcity. Organizations periodically calculate customer churn in multiple aspects. </a:t>
            </a:r>
            <a:endParaRPr sz="1400">
              <a:solidFill>
                <a:srgbClr val="231F20"/>
              </a:solidFill>
              <a:highlight>
                <a:srgbClr val="FFFFFF"/>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31F20"/>
              </a:buClr>
              <a:buSzPts val="1400"/>
              <a:buFont typeface="Times New Roman"/>
              <a:buChar char="●"/>
            </a:pPr>
            <a:r>
              <a:rPr lang="en" sz="1400">
                <a:solidFill>
                  <a:srgbClr val="231F20"/>
                </a:solidFill>
                <a:highlight>
                  <a:srgbClr val="FFFFFF"/>
                </a:highlight>
                <a:latin typeface="Times New Roman"/>
                <a:ea typeface="Times New Roman"/>
                <a:cs typeface="Times New Roman"/>
                <a:sym typeface="Times New Roman"/>
              </a:rPr>
              <a:t>Churning can be the number of customers lost, ratio or percentage of customers lost compared with total customers in the bank. </a:t>
            </a:r>
            <a:endParaRPr sz="1400">
              <a:solidFill>
                <a:srgbClr val="231F20"/>
              </a:solidFill>
              <a:highlight>
                <a:srgbClr val="FFFFFF"/>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31F20"/>
              </a:buClr>
              <a:buSzPts val="1400"/>
              <a:buFont typeface="Times New Roman"/>
              <a:buChar char="●"/>
            </a:pPr>
            <a:r>
              <a:rPr lang="en" sz="1400">
                <a:solidFill>
                  <a:srgbClr val="231F20"/>
                </a:solidFill>
                <a:highlight>
                  <a:srgbClr val="FFFFFF"/>
                </a:highlight>
                <a:latin typeface="Times New Roman"/>
                <a:ea typeface="Times New Roman"/>
                <a:cs typeface="Times New Roman"/>
                <a:sym typeface="Times New Roman"/>
              </a:rPr>
              <a:t>Churn can be calculated on a quarter or annual basis. </a:t>
            </a:r>
            <a:endParaRPr sz="1400">
              <a:solidFill>
                <a:srgbClr val="231F20"/>
              </a:solidFill>
              <a:highlight>
                <a:srgbClr val="FFFFFF"/>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31F20"/>
              </a:buClr>
              <a:buSzPts val="1400"/>
              <a:buFont typeface="Times New Roman"/>
              <a:buChar char="●"/>
            </a:pPr>
            <a:r>
              <a:rPr lang="en" sz="1400">
                <a:solidFill>
                  <a:srgbClr val="231F20"/>
                </a:solidFill>
                <a:highlight>
                  <a:srgbClr val="FFFFFF"/>
                </a:highlight>
                <a:latin typeface="Times New Roman"/>
                <a:ea typeface="Times New Roman"/>
                <a:cs typeface="Times New Roman"/>
                <a:sym typeface="Times New Roman"/>
              </a:rPr>
              <a:t>An accurate forecast can give insights on the future using which a strategy can be formulated.</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