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>
      <p:cViewPr varScale="1">
        <p:scale>
          <a:sx n="118" d="100"/>
          <a:sy n="118" d="100"/>
        </p:scale>
        <p:origin x="-1776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367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10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88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668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920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0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07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09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711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429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80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FA8CC-B162-4DC3-B6F9-937EE2DD1D90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9342-439E-498D-B6FB-2AF51CA84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62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 smtClean="0"/>
              <a:t>Algoritmo de búsqueda lineal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33461" r="53821" b="41973"/>
          <a:stretch/>
        </p:blipFill>
        <p:spPr bwMode="auto">
          <a:xfrm>
            <a:off x="398375" y="1988840"/>
            <a:ext cx="8745625" cy="287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0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35444"/>
              </p:ext>
            </p:extLst>
          </p:nvPr>
        </p:nvGraphicFramePr>
        <p:xfrm>
          <a:off x="1115616" y="601422"/>
          <a:ext cx="6408712" cy="6161150"/>
        </p:xfrm>
        <a:graphic>
          <a:graphicData uri="http://schemas.openxmlformats.org/drawingml/2006/table">
            <a:tbl>
              <a:tblPr firstRow="1" firstCol="1" bandRow="1"/>
              <a:tblGrid>
                <a:gridCol w="3004620"/>
                <a:gridCol w="3404092"/>
              </a:tblGrid>
              <a:tr h="406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favor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 contra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  <a:tr h="2436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Sencillez</a:t>
                      </a: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 simple y fácil de implementar solo requiere iterar por el contenedor de datos, uno por uno, hasta encontrar el objetivo.</a:t>
                      </a: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Ineficiencia en listas grandes</a:t>
                      </a: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 su tiempo de ejecución crece de manera lineal con el tamaño del conjunto de datos.</a:t>
                      </a: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Flexibilidad</a:t>
                      </a: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 se puede aplicar a una lista ordenada o desordenada.</a:t>
                      </a: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 es adecuado para listas ordenadas: cuando el conjunto de datos está ordenado es preferible usar otro algoritmo.</a:t>
                      </a: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Algoritmo apropiado para pocos datos.</a:t>
                      </a: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229600" cy="1143000"/>
          </a:xfrm>
        </p:spPr>
        <p:txBody>
          <a:bodyPr>
            <a:normAutofit/>
          </a:bodyPr>
          <a:lstStyle/>
          <a:p>
            <a:r>
              <a:rPr lang="es-AR" sz="3200" dirty="0" smtClean="0"/>
              <a:t>Algoritmo de búsqueda lineal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1608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38138"/>
          </a:xfrm>
        </p:spPr>
        <p:txBody>
          <a:bodyPr>
            <a:normAutofit/>
          </a:bodyPr>
          <a:lstStyle/>
          <a:p>
            <a:r>
              <a:rPr lang="es-AR" sz="3600" dirty="0" smtClean="0"/>
              <a:t>Algoritmo de búsqueda binaria iterativa</a:t>
            </a:r>
            <a:endParaRPr lang="es-A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20629" r="55987" b="42558"/>
          <a:stretch/>
        </p:blipFill>
        <p:spPr bwMode="auto">
          <a:xfrm>
            <a:off x="0" y="1484784"/>
            <a:ext cx="8466667" cy="442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5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198" y="44624"/>
            <a:ext cx="8229600" cy="1143000"/>
          </a:xfrm>
        </p:spPr>
        <p:txBody>
          <a:bodyPr>
            <a:noAutofit/>
          </a:bodyPr>
          <a:lstStyle/>
          <a:p>
            <a:r>
              <a:rPr lang="es-AR" sz="3600" dirty="0" smtClean="0"/>
              <a:t>Explicación del funcionamiento de búsqueda binaria</a:t>
            </a:r>
            <a:endParaRPr lang="es-AR" sz="36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2" r="21378"/>
          <a:stretch/>
        </p:blipFill>
        <p:spPr>
          <a:xfrm rot="5400000">
            <a:off x="1832843" y="184267"/>
            <a:ext cx="5478309" cy="74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1430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Algoritmo de búsqueda binaria recursiva</a:t>
            </a:r>
            <a:endParaRPr lang="es-AR" sz="3600" dirty="0"/>
          </a:p>
        </p:txBody>
      </p:sp>
      <p:pic>
        <p:nvPicPr>
          <p:cNvPr id="5" name="4 Imagen"/>
          <p:cNvPicPr/>
          <p:nvPr/>
        </p:nvPicPr>
        <p:blipFill rotWithShape="1">
          <a:blip r:embed="rId2"/>
          <a:srcRect l="4262" t="16636" r="34086" b="32902"/>
          <a:stretch/>
        </p:blipFill>
        <p:spPr bwMode="auto">
          <a:xfrm>
            <a:off x="395536" y="1268760"/>
            <a:ext cx="8280920" cy="5112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73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55890"/>
              </p:ext>
            </p:extLst>
          </p:nvPr>
        </p:nvGraphicFramePr>
        <p:xfrm>
          <a:off x="1115616" y="476672"/>
          <a:ext cx="6408712" cy="6310169"/>
        </p:xfrm>
        <a:graphic>
          <a:graphicData uri="http://schemas.openxmlformats.org/drawingml/2006/table">
            <a:tbl>
              <a:tblPr firstRow="1" firstCol="1" bandRow="1"/>
              <a:tblGrid>
                <a:gridCol w="3004620"/>
                <a:gridCol w="3404092"/>
              </a:tblGrid>
              <a:tr h="3774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favor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 contra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  <a:tr h="2783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Eficiencia en</a:t>
                      </a:r>
                      <a:r>
                        <a:rPr lang="es-AR" sz="24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listas ordenadas</a:t>
                      </a:r>
                      <a:r>
                        <a:rPr lang="es-AR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r>
                        <a:rPr lang="es-AR" sz="2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es la principal ventaja. El tiempo de ejecución </a:t>
                      </a:r>
                      <a:r>
                        <a:rPr lang="es-AR" sz="2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aumenta </a:t>
                      </a:r>
                      <a:r>
                        <a:rPr lang="es-AR" sz="2400" baseline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logarítmicamente con el </a:t>
                      </a:r>
                      <a:r>
                        <a:rPr lang="es-AR" sz="2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Nº de datos.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Requiere un</a:t>
                      </a:r>
                      <a:r>
                        <a:rPr lang="es-AR" sz="24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conjunto </a:t>
                      </a:r>
                      <a:r>
                        <a:rPr lang="es-AR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ordenada</a:t>
                      </a:r>
                      <a:r>
                        <a:rPr lang="es-AR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 si el conjunto no está ordenado se debe</a:t>
                      </a:r>
                      <a:r>
                        <a:rPr lang="es-AR" sz="2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realizar una operación de ordenamiento previo.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8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Menos comparaciones</a:t>
                      </a:r>
                      <a:r>
                        <a:rPr lang="es-AR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 divide el espacio de datos en mitades.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Mayor</a:t>
                      </a:r>
                      <a:r>
                        <a:rPr lang="es-AR" sz="24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complejidad de implementación</a:t>
                      </a:r>
                      <a:r>
                        <a:rPr lang="es-AR" sz="2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 comparado con el algoritmo de búsqueda lineal.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Algoritmo apropiado para </a:t>
                      </a:r>
                      <a:r>
                        <a:rPr lang="es-AR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muchos</a:t>
                      </a:r>
                      <a:r>
                        <a:rPr lang="es-AR" sz="2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datos.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s-AR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Pude producirse </a:t>
                      </a:r>
                      <a:r>
                        <a:rPr lang="es-AR" sz="2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stack</a:t>
                      </a:r>
                      <a:r>
                        <a:rPr lang="es-AR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2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overflow</a:t>
                      </a:r>
                      <a:r>
                        <a:rPr lang="es-AR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recursiva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77" marR="578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251520" y="-387424"/>
            <a:ext cx="8229600" cy="1143000"/>
          </a:xfrm>
        </p:spPr>
        <p:txBody>
          <a:bodyPr>
            <a:normAutofit/>
          </a:bodyPr>
          <a:lstStyle/>
          <a:p>
            <a:r>
              <a:rPr lang="es-AR" sz="3200" dirty="0" smtClean="0"/>
              <a:t>Algoritmo de búsqueda binaria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6955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Complejidad temporal de los algoritmos</a:t>
            </a:r>
            <a:endParaRPr lang="es-AR" sz="36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241936"/>
              </p:ext>
            </p:extLst>
          </p:nvPr>
        </p:nvGraphicFramePr>
        <p:xfrm>
          <a:off x="708025" y="1988840"/>
          <a:ext cx="7727594" cy="3562712"/>
        </p:xfrm>
        <a:graphic>
          <a:graphicData uri="http://schemas.openxmlformats.org/drawingml/2006/table">
            <a:tbl>
              <a:tblPr firstRow="1" firstCol="1" bandRow="1"/>
              <a:tblGrid>
                <a:gridCol w="2743296"/>
                <a:gridCol w="2309005"/>
                <a:gridCol w="2675293"/>
              </a:tblGrid>
              <a:tr h="6343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 el mejor caso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 el peor caso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7337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Búsqueda Lineal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Búsqueda Binaria Iterativa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O(log 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049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Búsqueda Binaria Recursiva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O(log 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553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227</Words>
  <Application>Microsoft Office PowerPoint</Application>
  <PresentationFormat>Presentación en pantalla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Algoritmo de búsqueda lineal</vt:lpstr>
      <vt:lpstr>Algoritmo de búsqueda lineal</vt:lpstr>
      <vt:lpstr>Algoritmo de búsqueda binaria iterativa</vt:lpstr>
      <vt:lpstr>Explicación del funcionamiento de búsqueda binaria</vt:lpstr>
      <vt:lpstr>Algoritmo de búsqueda binaria recursiva</vt:lpstr>
      <vt:lpstr>Algoritmo de búsqueda binaria</vt:lpstr>
      <vt:lpstr>Complejidad temporal de los algoritmos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búsqueda Lineal</dc:title>
  <dc:creator>Ignacio A. Carné</dc:creator>
  <cp:lastModifiedBy>Ignacio A. Carné</cp:lastModifiedBy>
  <cp:revision>21</cp:revision>
  <dcterms:created xsi:type="dcterms:W3CDTF">2025-06-06T21:35:07Z</dcterms:created>
  <dcterms:modified xsi:type="dcterms:W3CDTF">2025-06-08T20:23:53Z</dcterms:modified>
</cp:coreProperties>
</file>