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61" r:id="rId5"/>
    <p:sldId id="257" r:id="rId6"/>
    <p:sldId id="267" r:id="rId7"/>
    <p:sldId id="259" r:id="rId8"/>
    <p:sldId id="268" r:id="rId9"/>
    <p:sldId id="262" r:id="rId10"/>
    <p:sldId id="263" r:id="rId11"/>
    <p:sldId id="269" r:id="rId12"/>
    <p:sldId id="270" r:id="rId13"/>
    <p:sldId id="271" r:id="rId14"/>
    <p:sldId id="272" r:id="rId15"/>
    <p:sldId id="276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465D6E1-9F55-4D5B-AB37-32487A496132}">
          <p14:sldIdLst>
            <p14:sldId id="256"/>
            <p14:sldId id="258"/>
            <p14:sldId id="261"/>
            <p14:sldId id="257"/>
            <p14:sldId id="267"/>
            <p14:sldId id="259"/>
            <p14:sldId id="268"/>
            <p14:sldId id="262"/>
            <p14:sldId id="263"/>
            <p14:sldId id="269"/>
            <p14:sldId id="270"/>
            <p14:sldId id="271"/>
            <p14:sldId id="272"/>
            <p14:sldId id="276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696" y="126"/>
      </p:cViewPr>
      <p:guideLst>
        <p:guide orient="horz" pos="1620"/>
        <p:guide pos="2880"/>
      </p:guideLst>
    </p:cSldViewPr>
  </p:slideViewPr>
  <p:notesTextViewPr>
    <p:cViewPr>
      <p:scale>
        <a:sx n="467" d="100"/>
        <a:sy n="46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09/02/2018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2D12-07F6-48BB-B207-191DEEBA8E9C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1530-902D-4C06-9450-78EBD7B08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03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35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40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.Expliquer la structure switch / case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761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255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40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 Préciser que cela se passe A CHAQUE FRAME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649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08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498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6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 / 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53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7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Vincent. Collision simplifié entre le cercle et un point du triangle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14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85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 AB * AD * sin(AB,AD)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3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 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3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54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/>
              <a:t>Projet ISN : Un premier jeu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u="sng" dirty="0"/>
              <a:t>Revisite du mythique « </a:t>
            </a:r>
            <a:r>
              <a:rPr lang="fr-FR" u="sng"/>
              <a:t>Space </a:t>
            </a:r>
            <a:r>
              <a:rPr lang="fr-FR" u="sng" dirty="0" err="1"/>
              <a:t>Invaders</a:t>
            </a:r>
            <a:r>
              <a:rPr lang="fr-FR" u="sng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F3B70-C7A5-4D27-B1EE-6B613E59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1" y="1728774"/>
            <a:ext cx="4228655" cy="3154376"/>
          </a:xfrm>
          <a:prstGeom prst="rect">
            <a:avLst/>
          </a:prstGeo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42C39B-5895-4034-8A65-0882FBD5DA6C}"/>
              </a:ext>
            </a:extLst>
          </p:cNvPr>
          <p:cNvSpPr txBox="1"/>
          <p:nvPr/>
        </p:nvSpPr>
        <p:spPr>
          <a:xfrm>
            <a:off x="4914900" y="2233196"/>
            <a:ext cx="213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33CA9A-E735-41B6-AD72-B3C5565E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BCD56-AB32-4E9E-8CA2-6808FFEBC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Utilisation clavier / souris</a:t>
            </a:r>
          </a:p>
        </p:txBody>
      </p:sp>
    </p:spTree>
    <p:extLst>
      <p:ext uri="{BB962C8B-B14F-4D97-AF65-F5344CB8AC3E}">
        <p14:creationId xmlns:p14="http://schemas.microsoft.com/office/powerpoint/2010/main" val="404669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4054-7C74-4728-BFB8-5F95F857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AA5AD2-736D-4616-A58B-F520E3AE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71" y="1229147"/>
            <a:ext cx="5493752" cy="331198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1D3CB-7E53-455F-822C-5FA8B8DB2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du clavier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D853F6-8516-4AA4-AC3D-C8A8B7B4E739}"/>
              </a:ext>
            </a:extLst>
          </p:cNvPr>
          <p:cNvSpPr txBox="1"/>
          <p:nvPr/>
        </p:nvSpPr>
        <p:spPr>
          <a:xfrm>
            <a:off x="5905500" y="1489670"/>
            <a:ext cx="313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Structure switch / case = 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(32) {espace=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(UP) {up=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 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2A8D83-1F96-4AF4-91AF-29A92726A242}"/>
              </a:ext>
            </a:extLst>
          </p:cNvPr>
          <p:cNvSpPr txBox="1"/>
          <p:nvPr/>
        </p:nvSpPr>
        <p:spPr>
          <a:xfrm>
            <a:off x="5905500" y="2891491"/>
            <a:ext cx="27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passe par des variables pour détecter les touches appuyés</a:t>
            </a:r>
          </a:p>
        </p:txBody>
      </p:sp>
    </p:spTree>
    <p:extLst>
      <p:ext uri="{BB962C8B-B14F-4D97-AF65-F5344CB8AC3E}">
        <p14:creationId xmlns:p14="http://schemas.microsoft.com/office/powerpoint/2010/main" val="118994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A2851-D2AC-4A4E-802E-6262B8B4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BE7278A-88B9-45C9-BA01-0B9728E3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921" y="875185"/>
            <a:ext cx="6540580" cy="360643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9E613-3F4E-436C-A0DC-238CC5BC4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de la souris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9DC3A70-6817-4F8E-B31D-099C41EAF9AC}"/>
              </a:ext>
            </a:extLst>
          </p:cNvPr>
          <p:cNvSpPr/>
          <p:nvPr/>
        </p:nvSpPr>
        <p:spPr>
          <a:xfrm>
            <a:off x="5607051" y="1073150"/>
            <a:ext cx="152400" cy="596900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712C1CE-5215-4243-A0D7-EC5C1EFB9ACC}"/>
              </a:ext>
            </a:extLst>
          </p:cNvPr>
          <p:cNvSpPr/>
          <p:nvPr/>
        </p:nvSpPr>
        <p:spPr>
          <a:xfrm>
            <a:off x="5880100" y="1146175"/>
            <a:ext cx="91440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A58EA9-ADA4-440C-ACA7-533398E022FA}"/>
              </a:ext>
            </a:extLst>
          </p:cNvPr>
          <p:cNvSpPr txBox="1"/>
          <p:nvPr/>
        </p:nvSpPr>
        <p:spPr>
          <a:xfrm>
            <a:off x="6915150" y="8677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Acquisition de l’emplacement de la souris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D04575B-B2CE-4676-AC66-48F4867DE204}"/>
              </a:ext>
            </a:extLst>
          </p:cNvPr>
          <p:cNvSpPr/>
          <p:nvPr/>
        </p:nvSpPr>
        <p:spPr>
          <a:xfrm>
            <a:off x="5092701" y="1791050"/>
            <a:ext cx="196850" cy="780700"/>
          </a:xfrm>
          <a:prstGeom prst="arc">
            <a:avLst>
              <a:gd name="adj1" fmla="val 16200000"/>
              <a:gd name="adj2" fmla="val 5487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1E0FC1A-0E00-4E28-A750-D472E31BBEBC}"/>
              </a:ext>
            </a:extLst>
          </p:cNvPr>
          <p:cNvSpPr/>
          <p:nvPr/>
        </p:nvSpPr>
        <p:spPr>
          <a:xfrm>
            <a:off x="5492750" y="2038350"/>
            <a:ext cx="130175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4FF19F-14F6-443C-AF81-CC0D58A8866D}"/>
              </a:ext>
            </a:extLst>
          </p:cNvPr>
          <p:cNvSpPr txBox="1"/>
          <p:nvPr/>
        </p:nvSpPr>
        <p:spPr>
          <a:xfrm>
            <a:off x="6915150" y="186055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Affichage des barres de réglage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24FFBA-B847-4DA7-B21D-4E7DA99A5AF2}"/>
              </a:ext>
            </a:extLst>
          </p:cNvPr>
          <p:cNvSpPr/>
          <p:nvPr/>
        </p:nvSpPr>
        <p:spPr>
          <a:xfrm>
            <a:off x="6608766" y="2775414"/>
            <a:ext cx="168274" cy="725217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CC7F262-5C4D-4960-A007-9172007EEAB2}"/>
              </a:ext>
            </a:extLst>
          </p:cNvPr>
          <p:cNvSpPr txBox="1"/>
          <p:nvPr/>
        </p:nvSpPr>
        <p:spPr>
          <a:xfrm>
            <a:off x="6897689" y="26366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des informations issues des barres</a:t>
            </a:r>
          </a:p>
        </p:txBody>
      </p:sp>
    </p:spTree>
    <p:extLst>
      <p:ext uri="{BB962C8B-B14F-4D97-AF65-F5344CB8AC3E}">
        <p14:creationId xmlns:p14="http://schemas.microsoft.com/office/powerpoint/2010/main" val="342253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CFA57A-0F3B-485B-B97E-1A143D4EE2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DA76C1-BA05-465F-9B63-C8E57CA3A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06" y="2770738"/>
            <a:ext cx="4406944" cy="1064662"/>
          </a:xfrm>
        </p:spPr>
        <p:txBody>
          <a:bodyPr/>
          <a:lstStyle/>
          <a:p>
            <a:r>
              <a:rPr lang="fr-FR" dirty="0"/>
              <a:t>Menu des options et barres de réglage</a:t>
            </a:r>
          </a:p>
        </p:txBody>
      </p:sp>
    </p:spTree>
    <p:extLst>
      <p:ext uri="{BB962C8B-B14F-4D97-AF65-F5344CB8AC3E}">
        <p14:creationId xmlns:p14="http://schemas.microsoft.com/office/powerpoint/2010/main" val="290001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8647B-03D1-4728-A2B8-02DAB37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9E57518-0809-4053-8E5E-3C23F2822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10" y="857667"/>
            <a:ext cx="1352739" cy="1810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D3F4CB-A094-4D9A-8A51-3EDC6D1BD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Barres de réglages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76A3B4-76B0-4521-BFC9-49096DB8F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10" y="1139261"/>
            <a:ext cx="4392690" cy="11269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BBADFE1-709C-4451-B48F-A301E8F45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63" y="2500302"/>
            <a:ext cx="3677163" cy="1428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A85E829-C25A-4ECE-A185-D6DE89208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10" y="3028065"/>
            <a:ext cx="3487768" cy="1904911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8B011D02-6B6C-4CA1-B39C-5D43108F25DD}"/>
              </a:ext>
            </a:extLst>
          </p:cNvPr>
          <p:cNvSpPr/>
          <p:nvPr/>
        </p:nvSpPr>
        <p:spPr>
          <a:xfrm>
            <a:off x="4619999" y="857667"/>
            <a:ext cx="315071" cy="1408514"/>
          </a:xfrm>
          <a:prstGeom prst="arc">
            <a:avLst>
              <a:gd name="adj1" fmla="val 16200000"/>
              <a:gd name="adj2" fmla="val 5487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74953C55-D2F0-4374-91FA-924F73AE9BD2}"/>
              </a:ext>
            </a:extLst>
          </p:cNvPr>
          <p:cNvSpPr/>
          <p:nvPr/>
        </p:nvSpPr>
        <p:spPr>
          <a:xfrm>
            <a:off x="5058898" y="1361053"/>
            <a:ext cx="380437" cy="401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65C026-DF12-469E-A4FF-DAA787A5CEC5}"/>
              </a:ext>
            </a:extLst>
          </p:cNvPr>
          <p:cNvSpPr txBox="1"/>
          <p:nvPr/>
        </p:nvSpPr>
        <p:spPr>
          <a:xfrm>
            <a:off x="5895023" y="1238757"/>
            <a:ext cx="287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Importation de la librairie et initialisation des barres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47771C2A-DAF4-48C5-89FA-9488A94E04E8}"/>
              </a:ext>
            </a:extLst>
          </p:cNvPr>
          <p:cNvSpPr/>
          <p:nvPr/>
        </p:nvSpPr>
        <p:spPr>
          <a:xfrm>
            <a:off x="4235820" y="2372569"/>
            <a:ext cx="1203515" cy="401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443031-3F97-4449-A77C-0B9FB68B9013}"/>
              </a:ext>
            </a:extLst>
          </p:cNvPr>
          <p:cNvSpPr txBox="1"/>
          <p:nvPr/>
        </p:nvSpPr>
        <p:spPr>
          <a:xfrm>
            <a:off x="5762065" y="2383892"/>
            <a:ext cx="332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Affichage des barres lors de l’affichage du menu des options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C1DBF73-913E-4811-80A1-E30A1C542757}"/>
              </a:ext>
            </a:extLst>
          </p:cNvPr>
          <p:cNvSpPr/>
          <p:nvPr/>
        </p:nvSpPr>
        <p:spPr>
          <a:xfrm>
            <a:off x="3859866" y="3779649"/>
            <a:ext cx="1579469" cy="401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565327-49DA-4DF3-8C5A-9FC3E80C3752}"/>
              </a:ext>
            </a:extLst>
          </p:cNvPr>
          <p:cNvSpPr txBox="1"/>
          <p:nvPr/>
        </p:nvSpPr>
        <p:spPr>
          <a:xfrm>
            <a:off x="5647765" y="3294529"/>
            <a:ext cx="3316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des valeurs :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tEnnemis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et 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tVaisseau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pour afficher un aperçu</a:t>
            </a:r>
          </a:p>
          <a:p>
            <a:pPr marL="285750" indent="-285750">
              <a:buFontTx/>
              <a:buChar char="-"/>
            </a:pPr>
            <a:endParaRPr lang="fr-F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Du volume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CD353B4-4B2E-4943-93BC-FAB5B89C6A9F}"/>
              </a:ext>
            </a:extLst>
          </p:cNvPr>
          <p:cNvSpPr txBox="1"/>
          <p:nvPr/>
        </p:nvSpPr>
        <p:spPr>
          <a:xfrm>
            <a:off x="5762065" y="1949824"/>
            <a:ext cx="31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chaque actualisation :</a:t>
            </a:r>
          </a:p>
        </p:txBody>
      </p:sp>
    </p:spTree>
    <p:extLst>
      <p:ext uri="{BB962C8B-B14F-4D97-AF65-F5344CB8AC3E}">
        <p14:creationId xmlns:p14="http://schemas.microsoft.com/office/powerpoint/2010/main" val="54687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92FF3E2-BEA2-48EF-904E-BA12E0A1A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714829" cy="272821"/>
          </a:xfrm>
        </p:spPr>
        <p:txBody>
          <a:bodyPr>
            <a:normAutofit/>
          </a:bodyPr>
          <a:lstStyle/>
          <a:p>
            <a:r>
              <a:rPr lang="fr-FR" dirty="0"/>
              <a:t>Menu des options et barres de réglage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BC9DCC-E82B-49D5-9980-2FF7CDC005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E8F67-C68F-4893-8C8F-A37CDB91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1" y="1168400"/>
            <a:ext cx="4425425" cy="33163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F7D0BA-BE62-4505-8065-6EA8579FBE5A}"/>
              </a:ext>
            </a:extLst>
          </p:cNvPr>
          <p:cNvSpPr txBox="1"/>
          <p:nvPr/>
        </p:nvSpPr>
        <p:spPr>
          <a:xfrm>
            <a:off x="5332033" y="1531034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Actualisation automatique de la taille des ennemis et du vaisseau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1C788E2-5121-48BC-91B2-FEAC8B08DCD3}"/>
              </a:ext>
            </a:extLst>
          </p:cNvPr>
          <p:cNvSpPr/>
          <p:nvPr/>
        </p:nvSpPr>
        <p:spPr>
          <a:xfrm>
            <a:off x="4694617" y="1377950"/>
            <a:ext cx="216504" cy="990600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7633119-F7D4-4628-9197-59BEA784FCFB}"/>
              </a:ext>
            </a:extLst>
          </p:cNvPr>
          <p:cNvSpPr/>
          <p:nvPr/>
        </p:nvSpPr>
        <p:spPr>
          <a:xfrm>
            <a:off x="4972050" y="1682750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E871637-BF16-4B7A-BF28-E94AC75030AA}"/>
              </a:ext>
            </a:extLst>
          </p:cNvPr>
          <p:cNvSpPr/>
          <p:nvPr/>
        </p:nvSpPr>
        <p:spPr>
          <a:xfrm>
            <a:off x="4694617" y="2429568"/>
            <a:ext cx="216504" cy="1374082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35FFAE8-9FEB-44CC-8655-66D2536236BE}"/>
              </a:ext>
            </a:extLst>
          </p:cNvPr>
          <p:cNvSpPr/>
          <p:nvPr/>
        </p:nvSpPr>
        <p:spPr>
          <a:xfrm>
            <a:off x="4972050" y="2734368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A9BC4-89DF-4570-9C2A-D105B22461AE}"/>
              </a:ext>
            </a:extLst>
          </p:cNvPr>
          <p:cNvSpPr txBox="1"/>
          <p:nvPr/>
        </p:nvSpPr>
        <p:spPr>
          <a:xfrm>
            <a:off x="5454650" y="2429568"/>
            <a:ext cx="332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Réglage des vitesses, du volume et de la chance d’apparition des ennemis</a:t>
            </a:r>
          </a:p>
        </p:txBody>
      </p:sp>
    </p:spTree>
    <p:extLst>
      <p:ext uri="{BB962C8B-B14F-4D97-AF65-F5344CB8AC3E}">
        <p14:creationId xmlns:p14="http://schemas.microsoft.com/office/powerpoint/2010/main" val="7987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C675E1C-12D2-4045-823D-89B92FB90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CC750-301A-47EE-A88A-625443A8A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Mise en place du son</a:t>
            </a:r>
          </a:p>
        </p:txBody>
      </p:sp>
    </p:spTree>
    <p:extLst>
      <p:ext uri="{BB962C8B-B14F-4D97-AF65-F5344CB8AC3E}">
        <p14:creationId xmlns:p14="http://schemas.microsoft.com/office/powerpoint/2010/main" val="341374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97D45-6AE9-47CC-A197-A12C0CD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5ABD27D-2D49-4145-A64F-D6705D82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600" y="1118924"/>
            <a:ext cx="1781424" cy="17147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FBD6B0-566E-43AB-BF83-05FB4049B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Mise en place de son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CFE3A1-485D-43FC-9C1F-AE9A51CE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00" y="1508967"/>
            <a:ext cx="1295581" cy="2953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74FA70-2D57-4E58-8606-AA7A2C6B1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05" y="2133539"/>
            <a:ext cx="3667637" cy="8764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04A7AA-0DAB-40CD-A939-CD7F845A8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05" y="3223038"/>
            <a:ext cx="4296375" cy="81926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D7318B1-C419-417C-A385-BFA399644045}"/>
              </a:ext>
            </a:extLst>
          </p:cNvPr>
          <p:cNvSpPr/>
          <p:nvPr/>
        </p:nvSpPr>
        <p:spPr>
          <a:xfrm>
            <a:off x="2654300" y="1118924"/>
            <a:ext cx="1441542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59F848-B313-4D1B-A472-588F4230CDDD}"/>
              </a:ext>
            </a:extLst>
          </p:cNvPr>
          <p:cNvSpPr txBox="1"/>
          <p:nvPr/>
        </p:nvSpPr>
        <p:spPr>
          <a:xfrm>
            <a:off x="4572000" y="997096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Importation de la librairie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0005B76-0783-4CB1-9C59-128A7ACFC2A4}"/>
              </a:ext>
            </a:extLst>
          </p:cNvPr>
          <p:cNvSpPr/>
          <p:nvPr/>
        </p:nvSpPr>
        <p:spPr>
          <a:xfrm>
            <a:off x="2262024" y="1581150"/>
            <a:ext cx="1833818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39F9012-0CEA-4598-94DB-E832C00F3DCD}"/>
              </a:ext>
            </a:extLst>
          </p:cNvPr>
          <p:cNvSpPr txBox="1"/>
          <p:nvPr/>
        </p:nvSpPr>
        <p:spPr>
          <a:xfrm>
            <a:off x="4581685" y="1394839"/>
            <a:ext cx="274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Déclaration des variables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5D71D7-8616-4B21-A7A3-9DBB6A0A0DB9}"/>
              </a:ext>
            </a:extLst>
          </p:cNvPr>
          <p:cNvSpPr/>
          <p:nvPr/>
        </p:nvSpPr>
        <p:spPr>
          <a:xfrm>
            <a:off x="4400550" y="2432050"/>
            <a:ext cx="57785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46AE6A7-B708-4286-A32A-D71A9FE0284C}"/>
              </a:ext>
            </a:extLst>
          </p:cNvPr>
          <p:cNvSpPr txBox="1"/>
          <p:nvPr/>
        </p:nvSpPr>
        <p:spPr>
          <a:xfrm>
            <a:off x="5283108" y="2293550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Chargement des fichiers audio et réglage du son par défaut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A606105-CEF3-4587-ABCA-5CE5748179A6}"/>
              </a:ext>
            </a:extLst>
          </p:cNvPr>
          <p:cNvSpPr/>
          <p:nvPr/>
        </p:nvSpPr>
        <p:spPr>
          <a:xfrm>
            <a:off x="4927600" y="3536950"/>
            <a:ext cx="52070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A00670-B702-4282-9547-CEAB95AD90DA}"/>
              </a:ext>
            </a:extLst>
          </p:cNvPr>
          <p:cNvSpPr txBox="1"/>
          <p:nvPr/>
        </p:nvSpPr>
        <p:spPr>
          <a:xfrm>
            <a:off x="5575300" y="3309504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du réglage des options pour régler le son</a:t>
            </a:r>
          </a:p>
        </p:txBody>
      </p:sp>
    </p:spTree>
    <p:extLst>
      <p:ext uri="{BB962C8B-B14F-4D97-AF65-F5344CB8AC3E}">
        <p14:creationId xmlns:p14="http://schemas.microsoft.com/office/powerpoint/2010/main" val="188280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257300" y="814558"/>
            <a:ext cx="4101905" cy="504486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F5FDA-28D5-4F4B-93AC-5D5FA758E7B4}"/>
              </a:ext>
            </a:extLst>
          </p:cNvPr>
          <p:cNvSpPr txBox="1"/>
          <p:nvPr/>
        </p:nvSpPr>
        <p:spPr>
          <a:xfrm>
            <a:off x="1035050" y="1625600"/>
            <a:ext cx="664845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Système de collision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/ conception des menus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Sons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Clavier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Organisation du code / Commentaires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et gestion des ennemis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Game design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87471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1798967" cy="244053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1BE97B-ECEA-4920-A92F-07024DD2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4826" y="1265238"/>
            <a:ext cx="4212909" cy="339566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0CE44B-60FD-4342-8336-52CD2F736EA6}"/>
              </a:ext>
            </a:extLst>
          </p:cNvPr>
          <p:cNvSpPr txBox="1"/>
          <p:nvPr/>
        </p:nvSpPr>
        <p:spPr>
          <a:xfrm>
            <a:off x="237325" y="1500733"/>
            <a:ext cx="396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A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C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B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72857D-6530-44EC-91BE-77FBD06192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75159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6B38D-B502-4837-9E93-68CC6E343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</p:spTree>
    <p:extLst>
      <p:ext uri="{BB962C8B-B14F-4D97-AF65-F5344CB8AC3E}">
        <p14:creationId xmlns:p14="http://schemas.microsoft.com/office/powerpoint/2010/main" val="28829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2588840" cy="589563"/>
          </a:xfrm>
        </p:spPr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BC60C86-72A6-4753-AE13-53560CD820DF}"/>
              </a:ext>
            </a:extLst>
          </p:cNvPr>
          <p:cNvSpPr txBox="1">
            <a:spLocks/>
          </p:cNvSpPr>
          <p:nvPr/>
        </p:nvSpPr>
        <p:spPr>
          <a:xfrm>
            <a:off x="1250151" y="1694935"/>
            <a:ext cx="1950249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1920"/>
              </a:lnSpc>
              <a:spcBef>
                <a:spcPct val="0"/>
              </a:spcBef>
              <a:buNone/>
              <a:defRPr lang="fr-FR"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 sz="1800" dirty="0">
                <a:solidFill>
                  <a:srgbClr val="3198E5"/>
                </a:solidFill>
              </a:rPr>
              <a:t>Le produit vectoriel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/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Définition :</a:t>
                </a:r>
                <a:r>
                  <a:rPr lang="fr-F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de deux vecteurs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 note : </a:t>
                </a:r>
                <a:b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s’écrit également sous la forme 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blipFill>
                <a:blip r:embed="rId3"/>
                <a:stretch>
                  <a:fillRect l="-1280" t="-1201" r="-25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/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Conséquence :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L’aire d’un parallélogramme ABCD est donnée par la relation 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Ainsi,</a:t>
                </a:r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𝐴𝐵𝐷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blipFill>
                <a:blip r:embed="rId4"/>
                <a:stretch>
                  <a:fillRect l="-1440" t="-1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926F-164A-4375-97A5-C992846E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Interprétation graphique :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7ADDC-BA62-4539-9A9C-69BAA48A4387}"/>
              </a:ext>
            </a:extLst>
          </p:cNvPr>
          <p:cNvSpPr txBox="1">
            <a:spLocks/>
          </p:cNvSpPr>
          <p:nvPr/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43ED212-02B4-41DC-9850-EF05BF4AB9FB}"/>
              </a:ext>
            </a:extLst>
          </p:cNvPr>
          <p:cNvSpPr txBox="1">
            <a:spLocks/>
          </p:cNvSpPr>
          <p:nvPr/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Système de collision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/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i="1" dirty="0">
                  <a:solidFill>
                    <a:srgbClr val="FF0000"/>
                  </a:solidFill>
                  <a:latin typeface="Cambria Math" panose="02040503050406030204" pitchFamily="18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𝐴𝐵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𝐷</m:t>
                          </m:r>
                        </m:e>
                      </m:d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𝐴𝐵</m:t>
                              </m:r>
                            </m:e>
                          </m:acc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blipFill>
                <a:blip r:embed="rId3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B55FC0C7-A812-4E99-9852-4B89568BA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47" y="1735172"/>
            <a:ext cx="4959365" cy="2848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2C9213-10EF-48C7-9CE8-A9C1C96E7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229" y="3360970"/>
            <a:ext cx="2238917" cy="14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109206"/>
            <a:ext cx="1784429" cy="225959"/>
          </a:xfrm>
        </p:spPr>
        <p:txBody>
          <a:bodyPr>
            <a:noAutofit/>
          </a:bodyPr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 Geogebra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E0E6AE-B1D6-4EDC-AA24-CFC41578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9816"/>
            <a:ext cx="3772649" cy="2995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/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G = centre de gravité du triangle</a:t>
                </a: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𝛼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= angle entre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𝑂𝐺</m:t>
                        </m:r>
                      </m:e>
                    </m:acc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et l’axe des abscisses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blipFill>
                <a:blip r:embed="rId4"/>
                <a:stretch>
                  <a:fillRect l="-1308" t="-3571" r="-872" b="-13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– triangle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F1DE53-8786-4CE9-9593-DE96F9AA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2" y="792140"/>
            <a:ext cx="3387148" cy="423545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BF05672-6C19-41E2-99EB-79FEDED0C957}"/>
              </a:ext>
            </a:extLst>
          </p:cNvPr>
          <p:cNvSpPr/>
          <p:nvPr/>
        </p:nvSpPr>
        <p:spPr>
          <a:xfrm>
            <a:off x="3771920" y="188197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B1B02A4-FE7C-4765-99FA-23E12275EACD}"/>
              </a:ext>
            </a:extLst>
          </p:cNvPr>
          <p:cNvSpPr/>
          <p:nvPr/>
        </p:nvSpPr>
        <p:spPr>
          <a:xfrm>
            <a:off x="3771920" y="3408363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D406C3E-734C-49C2-8037-4C47321F6850}"/>
              </a:ext>
            </a:extLst>
          </p:cNvPr>
          <p:cNvSpPr/>
          <p:nvPr/>
        </p:nvSpPr>
        <p:spPr>
          <a:xfrm>
            <a:off x="3771920" y="424180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1EA86F-C2CE-4831-8707-18506D862C16}"/>
              </a:ext>
            </a:extLst>
          </p:cNvPr>
          <p:cNvSpPr/>
          <p:nvPr/>
        </p:nvSpPr>
        <p:spPr>
          <a:xfrm>
            <a:off x="3473450" y="792140"/>
            <a:ext cx="298470" cy="2516210"/>
          </a:xfrm>
          <a:prstGeom prst="arc">
            <a:avLst>
              <a:gd name="adj1" fmla="val 16199568"/>
              <a:gd name="adj2" fmla="val 538037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C6A39C8-A4CE-41E0-B359-C1E6866CEF0A}"/>
              </a:ext>
            </a:extLst>
          </p:cNvPr>
          <p:cNvSpPr/>
          <p:nvPr/>
        </p:nvSpPr>
        <p:spPr>
          <a:xfrm>
            <a:off x="3599154" y="3438526"/>
            <a:ext cx="172766" cy="276224"/>
          </a:xfrm>
          <a:prstGeom prst="arc">
            <a:avLst>
              <a:gd name="adj1" fmla="val 16200000"/>
              <a:gd name="adj2" fmla="val 550525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43DDBBD-4862-4593-BACC-3F9EEBF6E765}"/>
              </a:ext>
            </a:extLst>
          </p:cNvPr>
          <p:cNvSpPr/>
          <p:nvPr/>
        </p:nvSpPr>
        <p:spPr>
          <a:xfrm>
            <a:off x="3519779" y="3866747"/>
            <a:ext cx="252141" cy="1086656"/>
          </a:xfrm>
          <a:prstGeom prst="arc">
            <a:avLst>
              <a:gd name="adj1" fmla="val 16200000"/>
              <a:gd name="adj2" fmla="val 540493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324883-E396-446C-819C-23541BC26145}"/>
              </a:ext>
            </a:extLst>
          </p:cNvPr>
          <p:cNvSpPr txBox="1"/>
          <p:nvPr/>
        </p:nvSpPr>
        <p:spPr>
          <a:xfrm>
            <a:off x="5810250" y="1727079"/>
            <a:ext cx="301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selon le modèle précédent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939CD3-A963-4DDB-8C74-5F296458DF33}"/>
              </a:ext>
            </a:extLst>
          </p:cNvPr>
          <p:cNvSpPr txBox="1"/>
          <p:nvPr/>
        </p:nvSpPr>
        <p:spPr>
          <a:xfrm>
            <a:off x="5683250" y="3253472"/>
            <a:ext cx="314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entre l’un des sommets et l’objet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247F9C-BD0B-457D-8A31-2A88AD5318BA}"/>
              </a:ext>
            </a:extLst>
          </p:cNvPr>
          <p:cNvSpPr txBox="1"/>
          <p:nvPr/>
        </p:nvSpPr>
        <p:spPr>
          <a:xfrm>
            <a:off x="5719469" y="408690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Aire du triangle (avec le produit vectoriel)</a:t>
            </a:r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529</Words>
  <Application>Microsoft Office PowerPoint</Application>
  <PresentationFormat>Affichage à l'écran (16:9)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Segoe UI</vt:lpstr>
      <vt:lpstr>Segoe UI Black</vt:lpstr>
      <vt:lpstr>Segoe UI Semilight</vt:lpstr>
      <vt:lpstr>SegoeBook</vt:lpstr>
      <vt:lpstr>Thème Office</vt:lpstr>
      <vt:lpstr>Projet ISN : Un premier jeu</vt:lpstr>
      <vt:lpstr>Présentation PowerPoint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Présentation PowerPoint</vt:lpstr>
      <vt:lpstr>Déplacement</vt:lpstr>
      <vt:lpstr>Déplacements</vt:lpstr>
      <vt:lpstr>Présentation PowerPoint</vt:lpstr>
      <vt:lpstr>Menus</vt:lpstr>
      <vt:lpstr>Présentation PowerPoint</vt:lpstr>
      <vt:lpstr>Présentation PowerPoint</vt:lpstr>
      <vt:lpstr>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2018-02-05T20:49:06Z</dcterms:created>
  <dcterms:modified xsi:type="dcterms:W3CDTF">2018-02-09T09:07:13Z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