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8" r:id="rId4"/>
    <p:sldId id="261" r:id="rId5"/>
    <p:sldId id="257" r:id="rId6"/>
    <p:sldId id="267" r:id="rId7"/>
    <p:sldId id="259" r:id="rId8"/>
    <p:sldId id="268" r:id="rId9"/>
    <p:sldId id="262" r:id="rId10"/>
    <p:sldId id="263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465D6E1-9F55-4D5B-AB37-32487A496132}">
          <p14:sldIdLst>
            <p14:sldId id="256"/>
            <p14:sldId id="258"/>
            <p14:sldId id="261"/>
            <p14:sldId id="257"/>
            <p14:sldId id="267"/>
            <p14:sldId id="259"/>
            <p14:sldId id="268"/>
            <p14:sldId id="262"/>
            <p14:sldId id="263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eu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8E5"/>
    <a:srgbClr val="123A61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696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08/02/2018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02D12-07F6-48BB-B207-191DEEBA8E9C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41530-902D-4C06-9450-78EBD7B087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033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1530-902D-4C06-9450-78EBD7B0878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03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08/02/2018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08/02/2018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ISN : Un premier jeu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Revisite du mythique « </a:t>
            </a:r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Invaders</a:t>
            </a:r>
            <a:r>
              <a:rPr lang="fr-FR" dirty="0"/>
              <a:t>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4F3B70-C7A5-4D27-B1EE-6B613E590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41" y="1728774"/>
            <a:ext cx="4228655" cy="315437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42C39B-5895-4034-8A65-0882FBD5DA6C}"/>
              </a:ext>
            </a:extLst>
          </p:cNvPr>
          <p:cNvSpPr txBox="1"/>
          <p:nvPr/>
        </p:nvSpPr>
        <p:spPr>
          <a:xfrm>
            <a:off x="4914900" y="2233196"/>
            <a:ext cx="2139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Fig. 1 : Ecran d’accueil</a:t>
            </a:r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033CA9A-E735-41B6-AD72-B3C5565EAF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Déplacements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7BCD56-AB32-4E9E-8CA2-6808FFEBCC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Utilisation clavier / souris</a:t>
            </a:r>
          </a:p>
        </p:txBody>
      </p:sp>
    </p:spTree>
    <p:extLst>
      <p:ext uri="{BB962C8B-B14F-4D97-AF65-F5344CB8AC3E}">
        <p14:creationId xmlns:p14="http://schemas.microsoft.com/office/powerpoint/2010/main" val="4046697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AA4054-7C74-4728-BFB8-5F95F857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Déplacement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BAA5AD2-736D-4616-A58B-F520E3AEC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71" y="1229147"/>
            <a:ext cx="5493752" cy="3311989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41D3CB-7E53-455F-822C-5FA8B8DB2E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Utilisation du clavier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D853F6-8516-4AA4-AC3D-C8A8B7B4E739}"/>
              </a:ext>
            </a:extLst>
          </p:cNvPr>
          <p:cNvSpPr txBox="1"/>
          <p:nvPr/>
        </p:nvSpPr>
        <p:spPr>
          <a:xfrm>
            <a:off x="5905500" y="1489670"/>
            <a:ext cx="3130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Structure switch / case = </a:t>
            </a:r>
          </a:p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If (32) {espace=</a:t>
            </a:r>
            <a:r>
              <a:rPr lang="fr-FR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true</a:t>
            </a: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}</a:t>
            </a:r>
          </a:p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If (UP) {up=</a:t>
            </a:r>
            <a:r>
              <a:rPr lang="fr-FR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true</a:t>
            </a: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} …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02A8D83-1F96-4AF4-91AF-29A92726A242}"/>
              </a:ext>
            </a:extLst>
          </p:cNvPr>
          <p:cNvSpPr txBox="1"/>
          <p:nvPr/>
        </p:nvSpPr>
        <p:spPr>
          <a:xfrm>
            <a:off x="5905500" y="2891491"/>
            <a:ext cx="2774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On passe par des variables pour détecter les touches appuyés</a:t>
            </a:r>
          </a:p>
        </p:txBody>
      </p:sp>
    </p:spTree>
    <p:extLst>
      <p:ext uri="{BB962C8B-B14F-4D97-AF65-F5344CB8AC3E}">
        <p14:creationId xmlns:p14="http://schemas.microsoft.com/office/powerpoint/2010/main" val="1189941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DA2851-D2AC-4A4E-802E-6262B8B4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Déplacements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BE7278A-88B9-45C9-BA01-0B9728E39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921" y="875185"/>
            <a:ext cx="6540580" cy="3606430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6A9E613-3F4E-436C-A0DC-238CC5BC4D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Utilisation de la souris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59DC3A70-6817-4F8E-B31D-099C41EAF9AC}"/>
              </a:ext>
            </a:extLst>
          </p:cNvPr>
          <p:cNvSpPr/>
          <p:nvPr/>
        </p:nvSpPr>
        <p:spPr>
          <a:xfrm>
            <a:off x="5607051" y="1073150"/>
            <a:ext cx="152400" cy="596900"/>
          </a:xfrm>
          <a:prstGeom prst="arc">
            <a:avLst>
              <a:gd name="adj1" fmla="val 16200000"/>
              <a:gd name="adj2" fmla="val 530273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D712C1CE-5215-4243-A0D7-EC5C1EFB9ACC}"/>
              </a:ext>
            </a:extLst>
          </p:cNvPr>
          <p:cNvSpPr/>
          <p:nvPr/>
        </p:nvSpPr>
        <p:spPr>
          <a:xfrm>
            <a:off x="5880100" y="1146175"/>
            <a:ext cx="914401" cy="450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A58EA9-ADA4-440C-ACA7-533398E022FA}"/>
              </a:ext>
            </a:extLst>
          </p:cNvPr>
          <p:cNvSpPr txBox="1"/>
          <p:nvPr/>
        </p:nvSpPr>
        <p:spPr>
          <a:xfrm>
            <a:off x="6915150" y="867720"/>
            <a:ext cx="207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Acquisition de l’emplacement de la souris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D04575B-B2CE-4676-AC66-48F4867DE204}"/>
              </a:ext>
            </a:extLst>
          </p:cNvPr>
          <p:cNvSpPr/>
          <p:nvPr/>
        </p:nvSpPr>
        <p:spPr>
          <a:xfrm>
            <a:off x="5092701" y="1791050"/>
            <a:ext cx="196850" cy="780700"/>
          </a:xfrm>
          <a:prstGeom prst="arc">
            <a:avLst>
              <a:gd name="adj1" fmla="val 16200000"/>
              <a:gd name="adj2" fmla="val 548704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1E0FC1A-0E00-4E28-A750-D472E31BBEBC}"/>
              </a:ext>
            </a:extLst>
          </p:cNvPr>
          <p:cNvSpPr/>
          <p:nvPr/>
        </p:nvSpPr>
        <p:spPr>
          <a:xfrm>
            <a:off x="5492750" y="2038350"/>
            <a:ext cx="1301751" cy="450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74FF19F-14F6-443C-AF81-CC0D58A8866D}"/>
              </a:ext>
            </a:extLst>
          </p:cNvPr>
          <p:cNvSpPr txBox="1"/>
          <p:nvPr/>
        </p:nvSpPr>
        <p:spPr>
          <a:xfrm>
            <a:off x="6915150" y="1860550"/>
            <a:ext cx="207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Affichage des barres de réglage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FE24FFBA-B847-4DA7-B21D-4E7DA99A5AF2}"/>
              </a:ext>
            </a:extLst>
          </p:cNvPr>
          <p:cNvSpPr/>
          <p:nvPr/>
        </p:nvSpPr>
        <p:spPr>
          <a:xfrm>
            <a:off x="6608766" y="2775414"/>
            <a:ext cx="168274" cy="725217"/>
          </a:xfrm>
          <a:prstGeom prst="arc">
            <a:avLst>
              <a:gd name="adj1" fmla="val 16200000"/>
              <a:gd name="adj2" fmla="val 530273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CC7F262-5C4D-4960-A007-9172007EEAB2}"/>
              </a:ext>
            </a:extLst>
          </p:cNvPr>
          <p:cNvSpPr txBox="1"/>
          <p:nvPr/>
        </p:nvSpPr>
        <p:spPr>
          <a:xfrm>
            <a:off x="6897689" y="2636620"/>
            <a:ext cx="207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Récupération des informations issues des barres</a:t>
            </a:r>
          </a:p>
        </p:txBody>
      </p:sp>
    </p:spTree>
    <p:extLst>
      <p:ext uri="{BB962C8B-B14F-4D97-AF65-F5344CB8AC3E}">
        <p14:creationId xmlns:p14="http://schemas.microsoft.com/office/powerpoint/2010/main" val="3422536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0CFA57A-0F3B-485B-B97E-1A143D4EE2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Menus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DA76C1-BA05-465F-9B63-C8E57CA3A7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68606" y="2770738"/>
            <a:ext cx="4406944" cy="1064662"/>
          </a:xfrm>
        </p:spPr>
        <p:txBody>
          <a:bodyPr/>
          <a:lstStyle/>
          <a:p>
            <a:r>
              <a:rPr lang="fr-FR" dirty="0"/>
              <a:t>Menu des options et barres de réglage</a:t>
            </a:r>
          </a:p>
        </p:txBody>
      </p:sp>
    </p:spTree>
    <p:extLst>
      <p:ext uri="{BB962C8B-B14F-4D97-AF65-F5344CB8AC3E}">
        <p14:creationId xmlns:p14="http://schemas.microsoft.com/office/powerpoint/2010/main" val="2900019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92FF3E2-BEA2-48EF-904E-BA12E0A1A7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3714829" cy="272821"/>
          </a:xfrm>
        </p:spPr>
        <p:txBody>
          <a:bodyPr>
            <a:normAutofit/>
          </a:bodyPr>
          <a:lstStyle/>
          <a:p>
            <a:r>
              <a:rPr lang="fr-FR" dirty="0"/>
              <a:t>Menu des options et barres de réglage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BC9DCC-E82B-49D5-9980-2FF7CDC005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Menus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98E8F67-C68F-4893-8C8F-A37CDB91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21" y="1168400"/>
            <a:ext cx="4425425" cy="331631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8F7D0BA-BE62-4505-8065-6EA8579FBE5A}"/>
              </a:ext>
            </a:extLst>
          </p:cNvPr>
          <p:cNvSpPr txBox="1"/>
          <p:nvPr/>
        </p:nvSpPr>
        <p:spPr>
          <a:xfrm>
            <a:off x="5332033" y="1531034"/>
            <a:ext cx="344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Actualisation automatique de la taille des ennemis et du vaisseau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81C788E2-5121-48BC-91B2-FEAC8B08DCD3}"/>
              </a:ext>
            </a:extLst>
          </p:cNvPr>
          <p:cNvSpPr/>
          <p:nvPr/>
        </p:nvSpPr>
        <p:spPr>
          <a:xfrm>
            <a:off x="4694617" y="1377950"/>
            <a:ext cx="216504" cy="990600"/>
          </a:xfrm>
          <a:prstGeom prst="arc">
            <a:avLst>
              <a:gd name="adj1" fmla="val 16200000"/>
              <a:gd name="adj2" fmla="val 525206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E7633119-F7D4-4628-9197-59BEA784FCFB}"/>
              </a:ext>
            </a:extLst>
          </p:cNvPr>
          <p:cNvSpPr/>
          <p:nvPr/>
        </p:nvSpPr>
        <p:spPr>
          <a:xfrm>
            <a:off x="4972050" y="1682750"/>
            <a:ext cx="285750" cy="3429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CE871637-BF16-4B7A-BF28-E94AC75030AA}"/>
              </a:ext>
            </a:extLst>
          </p:cNvPr>
          <p:cNvSpPr/>
          <p:nvPr/>
        </p:nvSpPr>
        <p:spPr>
          <a:xfrm>
            <a:off x="4694617" y="2429568"/>
            <a:ext cx="216504" cy="1374082"/>
          </a:xfrm>
          <a:prstGeom prst="arc">
            <a:avLst>
              <a:gd name="adj1" fmla="val 16200000"/>
              <a:gd name="adj2" fmla="val 525206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535FFAE8-9FEB-44CC-8655-66D2536236BE}"/>
              </a:ext>
            </a:extLst>
          </p:cNvPr>
          <p:cNvSpPr/>
          <p:nvPr/>
        </p:nvSpPr>
        <p:spPr>
          <a:xfrm>
            <a:off x="4972050" y="2734368"/>
            <a:ext cx="285750" cy="3429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1EA9BC4-89DF-4570-9C2A-D105B22461AE}"/>
              </a:ext>
            </a:extLst>
          </p:cNvPr>
          <p:cNvSpPr txBox="1"/>
          <p:nvPr/>
        </p:nvSpPr>
        <p:spPr>
          <a:xfrm>
            <a:off x="5454650" y="2429568"/>
            <a:ext cx="3325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Réglage des vitesses, du volume et de la chance d’apparition des ennemis</a:t>
            </a:r>
          </a:p>
        </p:txBody>
      </p:sp>
    </p:spTree>
    <p:extLst>
      <p:ext uri="{BB962C8B-B14F-4D97-AF65-F5344CB8AC3E}">
        <p14:creationId xmlns:p14="http://schemas.microsoft.com/office/powerpoint/2010/main" val="79871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C675E1C-12D2-4045-823D-89B92FB907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Sons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4CC750-301A-47EE-A88A-625443A8AC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Mise en place du son</a:t>
            </a:r>
          </a:p>
        </p:txBody>
      </p:sp>
    </p:spTree>
    <p:extLst>
      <p:ext uri="{BB962C8B-B14F-4D97-AF65-F5344CB8AC3E}">
        <p14:creationId xmlns:p14="http://schemas.microsoft.com/office/powerpoint/2010/main" val="3413748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F97D45-6AE9-47CC-A197-A12C0CDD4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Sons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5ABD27D-2D49-4145-A64F-D6705D828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600" y="1118924"/>
            <a:ext cx="1781424" cy="171474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AFBD6B0-566E-43AB-BF83-05FB4049BE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Mise en place de son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6CFE3A1-485D-43FC-9C1F-AE9A51CE7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00" y="1508967"/>
            <a:ext cx="1295581" cy="29531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474FA70-2D57-4E58-8606-AA7A2C6B1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05" y="2133539"/>
            <a:ext cx="3667637" cy="87642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904A7AA-0DAB-40CD-A939-CD7F845A83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205" y="3223038"/>
            <a:ext cx="4296375" cy="819264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8D7318B1-C419-417C-A385-BFA399644045}"/>
              </a:ext>
            </a:extLst>
          </p:cNvPr>
          <p:cNvSpPr/>
          <p:nvPr/>
        </p:nvSpPr>
        <p:spPr>
          <a:xfrm>
            <a:off x="2654300" y="1118924"/>
            <a:ext cx="1441542" cy="1256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459F848-B313-4D1B-A472-588F4230CDDD}"/>
              </a:ext>
            </a:extLst>
          </p:cNvPr>
          <p:cNvSpPr txBox="1"/>
          <p:nvPr/>
        </p:nvSpPr>
        <p:spPr>
          <a:xfrm>
            <a:off x="4572000" y="997096"/>
            <a:ext cx="398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Importation de la librairie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80005B76-0783-4CB1-9C59-128A7ACFC2A4}"/>
              </a:ext>
            </a:extLst>
          </p:cNvPr>
          <p:cNvSpPr/>
          <p:nvPr/>
        </p:nvSpPr>
        <p:spPr>
          <a:xfrm>
            <a:off x="2262024" y="1581150"/>
            <a:ext cx="1833818" cy="1256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39F9012-0CEA-4598-94DB-E832C00F3DCD}"/>
              </a:ext>
            </a:extLst>
          </p:cNvPr>
          <p:cNvSpPr txBox="1"/>
          <p:nvPr/>
        </p:nvSpPr>
        <p:spPr>
          <a:xfrm>
            <a:off x="4581685" y="1394839"/>
            <a:ext cx="274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Déclaration des variables</a:t>
            </a: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F35D71D7-8616-4B21-A7A3-9DBB6A0A0DB9}"/>
              </a:ext>
            </a:extLst>
          </p:cNvPr>
          <p:cNvSpPr/>
          <p:nvPr/>
        </p:nvSpPr>
        <p:spPr>
          <a:xfrm>
            <a:off x="4400550" y="2432050"/>
            <a:ext cx="577850" cy="3693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46AE6A7-B708-4286-A32A-D71A9FE0284C}"/>
              </a:ext>
            </a:extLst>
          </p:cNvPr>
          <p:cNvSpPr txBox="1"/>
          <p:nvPr/>
        </p:nvSpPr>
        <p:spPr>
          <a:xfrm>
            <a:off x="5283108" y="2293550"/>
            <a:ext cx="3200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Chargement des fichiers audio et réglage du son par défaut</a:t>
            </a: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3A606105-CEF3-4587-ABCA-5CE5748179A6}"/>
              </a:ext>
            </a:extLst>
          </p:cNvPr>
          <p:cNvSpPr/>
          <p:nvPr/>
        </p:nvSpPr>
        <p:spPr>
          <a:xfrm>
            <a:off x="4927600" y="3536950"/>
            <a:ext cx="520700" cy="3693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7A00670-B702-4282-9547-CEAB95AD90DA}"/>
              </a:ext>
            </a:extLst>
          </p:cNvPr>
          <p:cNvSpPr txBox="1"/>
          <p:nvPr/>
        </p:nvSpPr>
        <p:spPr>
          <a:xfrm>
            <a:off x="5575300" y="3309504"/>
            <a:ext cx="3200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Récupération du réglage des options pour régler le son</a:t>
            </a:r>
          </a:p>
        </p:txBody>
      </p:sp>
    </p:spTree>
    <p:extLst>
      <p:ext uri="{BB962C8B-B14F-4D97-AF65-F5344CB8AC3E}">
        <p14:creationId xmlns:p14="http://schemas.microsoft.com/office/powerpoint/2010/main" val="188280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>
          <a:xfrm>
            <a:off x="1257300" y="814558"/>
            <a:ext cx="4101905" cy="504486"/>
          </a:xfrm>
        </p:spPr>
        <p:txBody>
          <a:bodyPr/>
          <a:lstStyle/>
          <a:p>
            <a:r>
              <a:rPr lang="fr-FR" dirty="0"/>
              <a:t>Répartition des tâches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A2F5FDA-28D5-4F4B-93AC-5D5FA758E7B4}"/>
              </a:ext>
            </a:extLst>
          </p:cNvPr>
          <p:cNvSpPr txBox="1"/>
          <p:nvPr/>
        </p:nvSpPr>
        <p:spPr>
          <a:xfrm>
            <a:off x="1035050" y="1625600"/>
            <a:ext cx="6648450" cy="230832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Système de collision : </a:t>
            </a:r>
            <a:r>
              <a:rPr lang="fr-FR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Clément 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Ecran d’accueil : </a:t>
            </a:r>
            <a:r>
              <a:rPr lang="fr-FR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Vincent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Gestion des menus : </a:t>
            </a:r>
            <a:r>
              <a:rPr lang="fr-FR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Vincent</a:t>
            </a: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 / </a:t>
            </a:r>
            <a:r>
              <a:rPr lang="fr-FR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Clément 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Sons :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Clément 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Gestion Clavier : </a:t>
            </a:r>
            <a:r>
              <a:rPr lang="fr-FR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Vincent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Organisation du code / Commentaires :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Clément 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Design et gestion des ennemis :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Clément V.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Game design : </a:t>
            </a:r>
            <a:r>
              <a:rPr lang="fr-FR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Clément G.</a:t>
            </a: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V.</a:t>
            </a:r>
            <a:r>
              <a:rPr lang="fr-F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 / </a:t>
            </a:r>
            <a:r>
              <a:rPr lang="fr-FR" dirty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Vincent</a:t>
            </a:r>
          </a:p>
        </p:txBody>
      </p:sp>
    </p:spTree>
    <p:extLst>
      <p:ext uri="{BB962C8B-B14F-4D97-AF65-F5344CB8AC3E}">
        <p14:creationId xmlns:p14="http://schemas.microsoft.com/office/powerpoint/2010/main" val="358134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>
          <a:xfrm>
            <a:off x="2657341" y="2281999"/>
            <a:ext cx="3387471" cy="453402"/>
          </a:xfrm>
        </p:spPr>
        <p:txBody>
          <a:bodyPr/>
          <a:lstStyle/>
          <a:p>
            <a:r>
              <a:rPr lang="fr-FR" dirty="0"/>
              <a:t>Système de collision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Collision cercle - sommet</a:t>
            </a:r>
          </a:p>
        </p:txBody>
      </p:sp>
    </p:spTree>
    <p:extLst>
      <p:ext uri="{BB962C8B-B14F-4D97-AF65-F5344CB8AC3E}">
        <p14:creationId xmlns:p14="http://schemas.microsoft.com/office/powerpoint/2010/main" val="264716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8" y="114258"/>
            <a:ext cx="1798967" cy="244053"/>
          </a:xfrm>
        </p:spPr>
        <p:txBody>
          <a:bodyPr/>
          <a:lstStyle/>
          <a:p>
            <a:r>
              <a:rPr lang="fr-FR" dirty="0"/>
              <a:t>Système de collision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41BE97B-ECEA-4920-A92F-07024DD29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4826" y="1265238"/>
            <a:ext cx="4212909" cy="3395662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Collision cercle - sommet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00CE44B-60FD-4342-8336-52CD2F736EA6}"/>
              </a:ext>
            </a:extLst>
          </p:cNvPr>
          <p:cNvSpPr txBox="1"/>
          <p:nvPr/>
        </p:nvSpPr>
        <p:spPr>
          <a:xfrm>
            <a:off x="237325" y="1500733"/>
            <a:ext cx="3964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Si </a:t>
            </a:r>
            <a:r>
              <a:rPr lang="fr-FR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</a:t>
            </a: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&lt; r, collision avec A</a:t>
            </a:r>
          </a:p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Si </a:t>
            </a:r>
            <a:r>
              <a:rPr lang="fr-FR" dirty="0">
                <a:solidFill>
                  <a:srgbClr val="00B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</a:t>
            </a: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&lt; r, collision avec C</a:t>
            </a:r>
          </a:p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Si </a:t>
            </a:r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</a:t>
            </a:r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&lt; r, collision avec B</a:t>
            </a:r>
          </a:p>
        </p:txBody>
      </p:sp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772857D-6530-44EC-91BE-77FBD06192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57341" y="2281999"/>
            <a:ext cx="3375159" cy="453402"/>
          </a:xfrm>
        </p:spPr>
        <p:txBody>
          <a:bodyPr/>
          <a:lstStyle/>
          <a:p>
            <a:r>
              <a:rPr lang="fr-FR" dirty="0"/>
              <a:t>Système de collision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B6B38D-B502-4837-9E93-68CC6E3433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Collision cercle - triangle</a:t>
            </a:r>
          </a:p>
        </p:txBody>
      </p:sp>
    </p:spTree>
    <p:extLst>
      <p:ext uri="{BB962C8B-B14F-4D97-AF65-F5344CB8AC3E}">
        <p14:creationId xmlns:p14="http://schemas.microsoft.com/office/powerpoint/2010/main" val="288293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Collision cercle - triangle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Système de collision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>
          <a:xfrm>
            <a:off x="611560" y="1105372"/>
            <a:ext cx="2588840" cy="589563"/>
          </a:xfrm>
        </p:spPr>
        <p:txBody>
          <a:bodyPr/>
          <a:lstStyle/>
          <a:p>
            <a:r>
              <a:rPr lang="fr-FR" dirty="0"/>
              <a:t>Prérequis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BC60C86-72A6-4753-AE13-53560CD820DF}"/>
              </a:ext>
            </a:extLst>
          </p:cNvPr>
          <p:cNvSpPr txBox="1">
            <a:spLocks/>
          </p:cNvSpPr>
          <p:nvPr/>
        </p:nvSpPr>
        <p:spPr>
          <a:xfrm>
            <a:off x="1250151" y="1694935"/>
            <a:ext cx="1950249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ts val="1920"/>
              </a:lnSpc>
              <a:spcBef>
                <a:spcPct val="0"/>
              </a:spcBef>
              <a:buNone/>
              <a:defRPr lang="fr-FR" sz="1600" kern="12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</a:lstStyle>
          <a:p>
            <a:r>
              <a:rPr lang="fr-FR" sz="1800" dirty="0">
                <a:solidFill>
                  <a:srgbClr val="3198E5"/>
                </a:solidFill>
              </a:rPr>
              <a:t>Le produit vectoriel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8DFE4F8-F729-473B-8DB1-D5039704D5AD}"/>
                  </a:ext>
                </a:extLst>
              </p:cNvPr>
              <p:cNvSpPr txBox="1"/>
              <p:nvPr/>
            </p:nvSpPr>
            <p:spPr>
              <a:xfrm>
                <a:off x="611560" y="2207275"/>
                <a:ext cx="3810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fr-F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Définition :</a:t>
                </a:r>
                <a:r>
                  <a:rPr lang="fr-F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Le produit vectoriel de deux vecteurs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𝑢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fr-FR" b="0" i="0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m:t>et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1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fr-F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se note : </a:t>
                </a:r>
                <a:b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fr-F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fr-F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fr-FR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Le produit vectoriel s’écrit également sous la forme :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fr-F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fr-F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‖"/>
                        <m:endChr m:val="‖"/>
                        <m:ctrlPr>
                          <a:rPr lang="fr-F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fr-FR" dirty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i="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Segoe UI Semilight" panose="020B0402040204020203" pitchFamily="34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Segoe UI Semilight" panose="020B0402040204020203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Segoe UI Semilight" panose="020B0402040204020203" pitchFamily="34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fr-FR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Segoe UI Semilight" panose="020B0402040204020203" pitchFamily="34" charset="0"/>
                                  </a:rPr>
                                  <m:t>,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Segoe UI Semilight" panose="020B0402040204020203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Segoe UI Semilight" panose="020B0402040204020203" pitchFamily="34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fr-FR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8DFE4F8-F729-473B-8DB1-D5039704D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207275"/>
                <a:ext cx="3810000" cy="2031325"/>
              </a:xfrm>
              <a:prstGeom prst="rect">
                <a:avLst/>
              </a:prstGeom>
              <a:blipFill>
                <a:blip r:embed="rId2"/>
                <a:stretch>
                  <a:fillRect l="-1280" t="-1201" r="-256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830576A-A30B-487A-BF6F-9139641C5159}"/>
                  </a:ext>
                </a:extLst>
              </p:cNvPr>
              <p:cNvSpPr txBox="1"/>
              <p:nvPr/>
            </p:nvSpPr>
            <p:spPr>
              <a:xfrm>
                <a:off x="4972050" y="2207275"/>
                <a:ext cx="3810000" cy="1649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Conséquence : </a:t>
                </a:r>
                <a: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L’aire d’un parallélogramme ABCD est donnée par la relation : 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fr-F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</m:oMath>
                </a14:m>
                <a:r>
                  <a:rPr lang="fr-FR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Segoe UI" panose="020B0502040204020203" pitchFamily="34" charset="0"/>
                  </a:rPr>
                  <a:t>ABCD)</a:t>
                </a:r>
                <a:r>
                  <a:rPr lang="fr-FR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acc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𝐴𝐷</m:t>
                            </m:r>
                          </m:e>
                        </m:acc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Ainsi,</a:t>
                </a:r>
                <a:r>
                  <a:rPr lang="fr-FR" dirty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𝐴</m:t>
                    </m:r>
                    <m:d>
                      <m:d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𝐴𝐵𝐷</m:t>
                        </m:r>
                      </m:e>
                    </m:d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2</m:t>
                        </m:r>
                      </m:den>
                    </m:f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𝐴𝐵</m:t>
                            </m:r>
                          </m:e>
                        </m:acc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Semilight" panose="020B0402040204020203" pitchFamily="34" charset="0"/>
                          </a:rPr>
                          <m:t>∧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𝐴</m:t>
                            </m:r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  <m:t>𝐷</m:t>
                            </m:r>
                          </m:e>
                        </m:acc>
                      </m:e>
                    </m:d>
                  </m:oMath>
                </a14:m>
                <a:endParaRPr lang="fr-FR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830576A-A30B-487A-BF6F-9139641C5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050" y="2207275"/>
                <a:ext cx="3810000" cy="1649169"/>
              </a:xfrm>
              <a:prstGeom prst="rect">
                <a:avLst/>
              </a:prstGeom>
              <a:blipFill>
                <a:blip r:embed="rId3"/>
                <a:stretch>
                  <a:fillRect l="-1440" t="-14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28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4F926F-164A-4375-97A5-C992846E2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Interprétation graphique :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9D7ADDC-BA62-4539-9A9C-69BAA48A4387}"/>
              </a:ext>
            </a:extLst>
          </p:cNvPr>
          <p:cNvSpPr txBox="1">
            <a:spLocks/>
          </p:cNvSpPr>
          <p:nvPr/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500" kern="12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Collision cercle - triangle</a:t>
            </a:r>
          </a:p>
          <a:p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C43ED212-02B4-41DC-9850-EF05BF4AB9FB}"/>
              </a:ext>
            </a:extLst>
          </p:cNvPr>
          <p:cNvSpPr txBox="1">
            <a:spLocks/>
          </p:cNvSpPr>
          <p:nvPr/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Système de collision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73DB1EC-986F-4DB1-80D2-BB84F0D29861}"/>
                  </a:ext>
                </a:extLst>
              </p:cNvPr>
              <p:cNvSpPr txBox="1"/>
              <p:nvPr/>
            </p:nvSpPr>
            <p:spPr>
              <a:xfrm>
                <a:off x="5238750" y="1936750"/>
                <a:ext cx="3591024" cy="1222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fr-FR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</m:oMath>
                </a14:m>
                <a:r>
                  <a:rPr lang="fr-FR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Segoe UI" panose="020B0502040204020203" pitchFamily="34" charset="0"/>
                  </a:rPr>
                  <a:t>ABCD)</a:t>
                </a:r>
                <a:r>
                  <a:rPr lang="fr-FR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𝐴𝐷</m:t>
                            </m:r>
                          </m:e>
                        </m:acc>
                      </m:e>
                    </m:d>
                  </m:oMath>
                </a14:m>
                <a:endParaRPr lang="fr-F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fr-FR" i="1" dirty="0">
                  <a:solidFill>
                    <a:srgbClr val="FF0000"/>
                  </a:solidFill>
                  <a:latin typeface="Cambria Math" panose="02040503050406030204" pitchFamily="18" charset="0"/>
                  <a:cs typeface="Segoe UI Semilight" panose="020B04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𝐴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𝐴𝐵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𝐷</m:t>
                          </m:r>
                        </m:e>
                      </m:d>
                      <m:r>
                        <a:rPr lang="fr-F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2</m:t>
                          </m:r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Semilight" panose="020B0402040204020203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  <m:t>𝐴𝐵</m:t>
                              </m:r>
                            </m:e>
                          </m:acc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∧</m:t>
                          </m:r>
                          <m:acc>
                            <m:accPr>
                              <m:chr m:val="⃗"/>
                              <m:ctrlP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  <m:t>𝐴</m:t>
                              </m:r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73DB1EC-986F-4DB1-80D2-BB84F0D29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750" y="1936750"/>
                <a:ext cx="3591024" cy="1222642"/>
              </a:xfrm>
              <a:prstGeom prst="rect">
                <a:avLst/>
              </a:prstGeom>
              <a:blipFill>
                <a:blip r:embed="rId2"/>
                <a:stretch>
                  <a:fillRect t="-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 9">
            <a:extLst>
              <a:ext uri="{FF2B5EF4-FFF2-40B4-BE49-F238E27FC236}">
                <a16:creationId xmlns:a16="http://schemas.microsoft.com/office/drawing/2014/main" id="{B55FC0C7-A812-4E99-9852-4B89568BA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47" y="1735172"/>
            <a:ext cx="4959365" cy="284843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02C9213-10EF-48C7-9CE8-A9C1C96E7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229" y="3360970"/>
            <a:ext cx="2238917" cy="149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70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7421" y="109206"/>
            <a:ext cx="1784429" cy="225959"/>
          </a:xfrm>
        </p:spPr>
        <p:txBody>
          <a:bodyPr>
            <a:noAutofit/>
          </a:bodyPr>
          <a:lstStyle/>
          <a:p>
            <a:r>
              <a:rPr lang="fr-FR" dirty="0"/>
              <a:t>Système de collision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Modèle Geogebra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Collision cercle - triangle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3E0E6AE-B1D6-4EDC-AA24-CFC41578A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49816"/>
            <a:ext cx="3772649" cy="29952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7D75249-662B-4CA1-9B69-61EE24DC380D}"/>
                  </a:ext>
                </a:extLst>
              </p:cNvPr>
              <p:cNvSpPr txBox="1"/>
              <p:nvPr/>
            </p:nvSpPr>
            <p:spPr>
              <a:xfrm>
                <a:off x="4497388" y="1849816"/>
                <a:ext cx="4197350" cy="68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G = centre de gravité du triangle</a:t>
                </a:r>
              </a:p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Semilight" panose="020B0402040204020203" pitchFamily="34" charset="0"/>
                      </a:rPr>
                      <m:t>𝛼</m:t>
                    </m:r>
                  </m:oMath>
                </a14:m>
                <a: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= angle entre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𝑂𝐺</m:t>
                        </m:r>
                      </m:e>
                    </m:acc>
                  </m:oMath>
                </a14:m>
                <a:r>
                  <a: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et l’axe des abscisses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7D75249-662B-4CA1-9B69-61EE24DC3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388" y="1849816"/>
                <a:ext cx="4197350" cy="681790"/>
              </a:xfrm>
              <a:prstGeom prst="rect">
                <a:avLst/>
              </a:prstGeom>
              <a:blipFill>
                <a:blip r:embed="rId3"/>
                <a:stretch>
                  <a:fillRect l="-1308" t="-3571" r="-872" b="-13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6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Collision cercle – triangle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Système de collision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DF1DE53-8786-4CE9-9593-DE96F9AAC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12" y="792140"/>
            <a:ext cx="3387148" cy="4235450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BBF05672-6C19-41E2-99EB-79FEDED0C957}"/>
              </a:ext>
            </a:extLst>
          </p:cNvPr>
          <p:cNvSpPr/>
          <p:nvPr/>
        </p:nvSpPr>
        <p:spPr>
          <a:xfrm>
            <a:off x="3771920" y="1881970"/>
            <a:ext cx="1739882" cy="33655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9B1B02A4-FE7C-4765-99FA-23E12275EACD}"/>
              </a:ext>
            </a:extLst>
          </p:cNvPr>
          <p:cNvSpPr/>
          <p:nvPr/>
        </p:nvSpPr>
        <p:spPr>
          <a:xfrm>
            <a:off x="3771920" y="3408363"/>
            <a:ext cx="1739882" cy="33655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0D406C3E-734C-49C2-8037-4C47321F6850}"/>
              </a:ext>
            </a:extLst>
          </p:cNvPr>
          <p:cNvSpPr/>
          <p:nvPr/>
        </p:nvSpPr>
        <p:spPr>
          <a:xfrm>
            <a:off x="3771920" y="4241800"/>
            <a:ext cx="1739882" cy="33655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21EA86F-C2CE-4831-8707-18506D862C16}"/>
              </a:ext>
            </a:extLst>
          </p:cNvPr>
          <p:cNvSpPr/>
          <p:nvPr/>
        </p:nvSpPr>
        <p:spPr>
          <a:xfrm>
            <a:off x="3473450" y="792140"/>
            <a:ext cx="298470" cy="2516210"/>
          </a:xfrm>
          <a:prstGeom prst="arc">
            <a:avLst>
              <a:gd name="adj1" fmla="val 16199568"/>
              <a:gd name="adj2" fmla="val 5380377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3C6A39C8-A4CE-41E0-B359-C1E6866CEF0A}"/>
              </a:ext>
            </a:extLst>
          </p:cNvPr>
          <p:cNvSpPr/>
          <p:nvPr/>
        </p:nvSpPr>
        <p:spPr>
          <a:xfrm>
            <a:off x="3599154" y="3438526"/>
            <a:ext cx="172766" cy="276224"/>
          </a:xfrm>
          <a:prstGeom prst="arc">
            <a:avLst>
              <a:gd name="adj1" fmla="val 16200000"/>
              <a:gd name="adj2" fmla="val 5505259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43DDBBD-4862-4593-BACC-3F9EEBF6E765}"/>
              </a:ext>
            </a:extLst>
          </p:cNvPr>
          <p:cNvSpPr/>
          <p:nvPr/>
        </p:nvSpPr>
        <p:spPr>
          <a:xfrm>
            <a:off x="3519779" y="3866747"/>
            <a:ext cx="252141" cy="1086656"/>
          </a:xfrm>
          <a:prstGeom prst="arc">
            <a:avLst>
              <a:gd name="adj1" fmla="val 16200000"/>
              <a:gd name="adj2" fmla="val 5404933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7324883-E396-446C-819C-23541BC26145}"/>
              </a:ext>
            </a:extLst>
          </p:cNvPr>
          <p:cNvSpPr txBox="1"/>
          <p:nvPr/>
        </p:nvSpPr>
        <p:spPr>
          <a:xfrm>
            <a:off x="5810250" y="1727079"/>
            <a:ext cx="3018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Test de la collision selon le modèle précédent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939CD3-A963-4DDB-8C74-5F296458DF33}"/>
              </a:ext>
            </a:extLst>
          </p:cNvPr>
          <p:cNvSpPr txBox="1"/>
          <p:nvPr/>
        </p:nvSpPr>
        <p:spPr>
          <a:xfrm>
            <a:off x="5683250" y="3253472"/>
            <a:ext cx="3145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Test de la collision entre l’un des sommets et l’objet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C247F9C-BD0B-457D-8A31-2A88AD5318BA}"/>
              </a:ext>
            </a:extLst>
          </p:cNvPr>
          <p:cNvSpPr txBox="1"/>
          <p:nvPr/>
        </p:nvSpPr>
        <p:spPr>
          <a:xfrm>
            <a:off x="5719469" y="4086909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Aire du triangle (avec le produit vectoriel)</a:t>
            </a:r>
          </a:p>
        </p:txBody>
      </p:sp>
    </p:spTree>
    <p:extLst>
      <p:ext uri="{BB962C8B-B14F-4D97-AF65-F5344CB8AC3E}">
        <p14:creationId xmlns:p14="http://schemas.microsoft.com/office/powerpoint/2010/main" val="15920375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394</Words>
  <Application>Microsoft Office PowerPoint</Application>
  <PresentationFormat>Affichage à l'écran (16:9)</PresentationFormat>
  <Paragraphs>75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 Math</vt:lpstr>
      <vt:lpstr>Segoe UI</vt:lpstr>
      <vt:lpstr>Segoe UI Black</vt:lpstr>
      <vt:lpstr>Segoe UI Semilight</vt:lpstr>
      <vt:lpstr>SegoeBook</vt:lpstr>
      <vt:lpstr>Thème Office</vt:lpstr>
      <vt:lpstr>Projet ISN : Un premier jeu</vt:lpstr>
      <vt:lpstr>Présentation PowerPoint</vt:lpstr>
      <vt:lpstr>Présentation PowerPoint</vt:lpstr>
      <vt:lpstr>Système de collision</vt:lpstr>
      <vt:lpstr>Présentation PowerPoint</vt:lpstr>
      <vt:lpstr>Système de collision</vt:lpstr>
      <vt:lpstr>Présentation PowerPoint</vt:lpstr>
      <vt:lpstr>Système de collision</vt:lpstr>
      <vt:lpstr>Présentation PowerPoint</vt:lpstr>
      <vt:lpstr>Présentation PowerPoint</vt:lpstr>
      <vt:lpstr>Déplacement</vt:lpstr>
      <vt:lpstr>Déplacements</vt:lpstr>
      <vt:lpstr>Présentation PowerPoint</vt:lpstr>
      <vt:lpstr>Présentation PowerPoint</vt:lpstr>
      <vt:lpstr>Présentation PowerPoint</vt:lpstr>
      <vt:lpstr>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2018-02-05T20:49:06Z</dcterms:created>
  <dcterms:modified xsi:type="dcterms:W3CDTF">2018-02-08T14:54:50Z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