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b9a0b074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b9a0b074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0dd80cde6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0dd80cde6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0dd80cde6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0dd80cde6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0dd80cde6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0dd80cde6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0dd80cde6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0dd80cde6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419"/>
              <a:t>El algoritmo del gas neural</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419" sz="2400"/>
              <a:t>Futuros Ingenieros - 2024</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319625" y="41980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419" sz="3600">
                <a:solidFill>
                  <a:schemeClr val="dk1"/>
                </a:solidFill>
              </a:rPr>
              <a:t>¿Qué es?</a:t>
            </a:r>
            <a:endParaRPr sz="2400"/>
          </a:p>
        </p:txBody>
      </p:sp>
      <p:sp>
        <p:nvSpPr>
          <p:cNvPr id="79" name="Google Shape;79;p14"/>
          <p:cNvSpPr txBox="1"/>
          <p:nvPr>
            <p:ph idx="4294967295" type="title"/>
          </p:nvPr>
        </p:nvSpPr>
        <p:spPr>
          <a:xfrm>
            <a:off x="319625" y="1142125"/>
            <a:ext cx="5526900" cy="3067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600"/>
              </a:spcAft>
              <a:buClr>
                <a:schemeClr val="dk2"/>
              </a:buClr>
              <a:buSzPts val="1100"/>
              <a:buFont typeface="Arial"/>
              <a:buNone/>
            </a:pPr>
            <a:r>
              <a:rPr b="0" lang="es-419" sz="1800">
                <a:latin typeface="Lato"/>
                <a:ea typeface="Lato"/>
                <a:cs typeface="Lato"/>
                <a:sym typeface="Lato"/>
              </a:rPr>
              <a:t>El Gas Neural es un algoritmo que encuentra representaciones </a:t>
            </a:r>
            <a:r>
              <a:rPr lang="es-419" sz="1800">
                <a:latin typeface="Lato"/>
                <a:ea typeface="Lato"/>
                <a:cs typeface="Lato"/>
                <a:sym typeface="Lato"/>
              </a:rPr>
              <a:t>óptimas</a:t>
            </a:r>
            <a:r>
              <a:rPr b="0" lang="es-419" sz="1800">
                <a:latin typeface="Lato"/>
                <a:ea typeface="Lato"/>
                <a:cs typeface="Lato"/>
                <a:sym typeface="Lato"/>
              </a:rPr>
              <a:t> de datos mediante </a:t>
            </a:r>
            <a:r>
              <a:rPr lang="es-419" sz="1800">
                <a:latin typeface="Lato"/>
                <a:ea typeface="Lato"/>
                <a:cs typeface="Lato"/>
                <a:sym typeface="Lato"/>
              </a:rPr>
              <a:t>vectores</a:t>
            </a:r>
            <a:r>
              <a:rPr b="0" lang="es-419" sz="1800">
                <a:latin typeface="Lato"/>
                <a:ea typeface="Lato"/>
                <a:cs typeface="Lato"/>
                <a:sym typeface="Lato"/>
              </a:rPr>
              <a:t>. Se llama "gas neural" debido a que los vectores se distribuyen en el espacio de datos durante el proceso de adaptación, similar a cómo se comporta un gas. Este algoritmo imita ciertos aspectos de las técnicas de redes neuronales, ajustando iterativamente los vectores de referencia para que reflejen mejor la distribución de los datos de entrada, logrando una agrupación y reducción de dimensionalidad efectivas.</a:t>
            </a:r>
            <a:endParaRPr sz="1700">
              <a:latin typeface="Lato"/>
              <a:ea typeface="Lato"/>
              <a:cs typeface="Lato"/>
              <a:sym typeface="Lato"/>
            </a:endParaRPr>
          </a:p>
        </p:txBody>
      </p:sp>
      <p:pic>
        <p:nvPicPr>
          <p:cNvPr id="80" name="Google Shape;80;p14"/>
          <p:cNvPicPr preferRelativeResize="0"/>
          <p:nvPr/>
        </p:nvPicPr>
        <p:blipFill>
          <a:blip r:embed="rId3">
            <a:alphaModFix/>
          </a:blip>
          <a:stretch>
            <a:fillRect/>
          </a:stretch>
        </p:blipFill>
        <p:spPr>
          <a:xfrm>
            <a:off x="5956150" y="1018625"/>
            <a:ext cx="3106225" cy="3106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pic>
        <p:nvPicPr>
          <p:cNvPr id="85" name="Google Shape;85;p15"/>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86" name="Google Shape;86;p15"/>
          <p:cNvSpPr txBox="1"/>
          <p:nvPr/>
        </p:nvSpPr>
        <p:spPr>
          <a:xfrm>
            <a:off x="2855550" y="52294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s-419" sz="3000">
                <a:solidFill>
                  <a:schemeClr val="lt2"/>
                </a:solidFill>
                <a:latin typeface="Raleway"/>
                <a:ea typeface="Raleway"/>
                <a:cs typeface="Raleway"/>
                <a:sym typeface="Raleway"/>
              </a:rPr>
              <a:t>Uso</a:t>
            </a:r>
            <a:endParaRPr b="1" sz="3000">
              <a:solidFill>
                <a:schemeClr val="lt2"/>
              </a:solidFill>
              <a:latin typeface="Raleway"/>
              <a:ea typeface="Raleway"/>
              <a:cs typeface="Raleway"/>
              <a:sym typeface="Raleway"/>
            </a:endParaRPr>
          </a:p>
        </p:txBody>
      </p:sp>
      <p:sp>
        <p:nvSpPr>
          <p:cNvPr id="87" name="Google Shape;87;p15"/>
          <p:cNvSpPr txBox="1"/>
          <p:nvPr>
            <p:ph idx="4294967295" type="body"/>
          </p:nvPr>
        </p:nvSpPr>
        <p:spPr>
          <a:xfrm>
            <a:off x="2676825" y="1285550"/>
            <a:ext cx="3773100" cy="33279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419" sz="1400">
                <a:latin typeface="Raleway"/>
                <a:ea typeface="Raleway"/>
                <a:cs typeface="Raleway"/>
                <a:sym typeface="Raleway"/>
              </a:rPr>
              <a:t>Se puede utilizar para </a:t>
            </a:r>
            <a:r>
              <a:rPr b="1" lang="es-419" sz="1400">
                <a:latin typeface="Raleway"/>
                <a:ea typeface="Raleway"/>
                <a:cs typeface="Raleway"/>
                <a:sym typeface="Raleway"/>
              </a:rPr>
              <a:t>definir los valores de los nodos</a:t>
            </a:r>
            <a:r>
              <a:rPr lang="es-419" sz="1400">
                <a:latin typeface="Raleway"/>
                <a:ea typeface="Raleway"/>
                <a:cs typeface="Raleway"/>
                <a:sym typeface="Raleway"/>
              </a:rPr>
              <a:t> (o probabilidades) en un árbol de escenarios. Esto permite describir el conjunto óptimo de escenarios basado en una entrada específica que cumple con ciertas restricciones finales. El algoritmo ajusta los valores de los nodos de manera iterativa, utilizando funciones de vecindad y tasas de aprendizaje, para reflejar las características del conjunto de datos de entrada, optimizando la representación del escenario.</a:t>
            </a:r>
            <a:endParaRPr sz="14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419" sz="1900"/>
              <a:t>Cuando se aplica la generación de un árbol de escenario con un nodo inicial predefinido y cierta estructura, el algoritmo de gas neural requiere tres tipos de entrada.</a:t>
            </a:r>
            <a:endParaRPr sz="1900"/>
          </a:p>
        </p:txBody>
      </p:sp>
      <p:sp>
        <p:nvSpPr>
          <p:cNvPr id="93" name="Google Shape;93;p16"/>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latin typeface="Raleway"/>
              <a:ea typeface="Raleway"/>
              <a:cs typeface="Raleway"/>
              <a:sym typeface="Raleway"/>
            </a:endParaRPr>
          </a:p>
        </p:txBody>
      </p:sp>
      <p:sp>
        <p:nvSpPr>
          <p:cNvPr id="94" name="Google Shape;94;p16"/>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latin typeface="Raleway"/>
              <a:ea typeface="Raleway"/>
              <a:cs typeface="Raleway"/>
              <a:sym typeface="Raleway"/>
            </a:endParaRPr>
          </a:p>
        </p:txBody>
      </p:sp>
      <p:sp>
        <p:nvSpPr>
          <p:cNvPr id="95" name="Google Shape;95;p16"/>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latin typeface="Raleway"/>
              <a:ea typeface="Raleway"/>
              <a:cs typeface="Raleway"/>
              <a:sym typeface="Raleway"/>
            </a:endParaRPr>
          </a:p>
        </p:txBody>
      </p:sp>
      <p:sp>
        <p:nvSpPr>
          <p:cNvPr id="96" name="Google Shape;96;p16"/>
          <p:cNvSpPr txBox="1"/>
          <p:nvPr>
            <p:ph type="title"/>
          </p:nvPr>
        </p:nvSpPr>
        <p:spPr>
          <a:xfrm>
            <a:off x="6125275" y="2061900"/>
            <a:ext cx="2481600" cy="20058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Clr>
                <a:schemeClr val="dk2"/>
              </a:buClr>
              <a:buSzPts val="1100"/>
              <a:buFont typeface="Arial"/>
              <a:buNone/>
            </a:pPr>
            <a:r>
              <a:rPr b="0" lang="es-419" sz="1300"/>
              <a:t>En tercer lugar, se requieren parámetros de entrada que definan la resolución de las iteraciones del algoritmo, los cuales se establecen por defecto en los valores recomendados por la función buildtree.</a:t>
            </a:r>
            <a:endParaRPr b="0" sz="1300"/>
          </a:p>
        </p:txBody>
      </p:sp>
      <p:sp>
        <p:nvSpPr>
          <p:cNvPr id="97" name="Google Shape;97;p16"/>
          <p:cNvSpPr txBox="1"/>
          <p:nvPr>
            <p:ph type="title"/>
          </p:nvPr>
        </p:nvSpPr>
        <p:spPr>
          <a:xfrm>
            <a:off x="447975" y="2061900"/>
            <a:ext cx="2481600" cy="2005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0" lang="es-419" sz="1300"/>
              <a:t>En primer lugar, necesitamos un conjunto inicial de realizaciones de longitud T, que llamaremos X. Este conjunto puede ser un grupo de pronósticos, registros históricos observados, disturbios, etc.</a:t>
            </a:r>
            <a:endParaRPr b="0" sz="1300"/>
          </a:p>
          <a:p>
            <a:pPr indent="0" lvl="0" marL="0" rtl="0" algn="l">
              <a:spcBef>
                <a:spcPts val="1200"/>
              </a:spcBef>
              <a:spcAft>
                <a:spcPts val="1200"/>
              </a:spcAft>
              <a:buNone/>
            </a:pPr>
            <a:r>
              <a:t/>
            </a:r>
            <a:endParaRPr sz="1300"/>
          </a:p>
        </p:txBody>
      </p:sp>
      <p:sp>
        <p:nvSpPr>
          <p:cNvPr id="98" name="Google Shape;98;p16"/>
          <p:cNvSpPr txBox="1"/>
          <p:nvPr>
            <p:ph type="title"/>
          </p:nvPr>
        </p:nvSpPr>
        <p:spPr>
          <a:xfrm>
            <a:off x="3286625" y="2061900"/>
            <a:ext cx="2481600" cy="2005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0" lang="es-419" sz="1300"/>
              <a:t>En segundo lugar, definimos la estructura deseada del árbol de escenarios y la codificamos como tal, según lo explicado anteriormente. Esta matriz de partición nodal es la parte más compleja de la metodología.</a:t>
            </a:r>
            <a:endParaRPr b="0" sz="1300"/>
          </a:p>
          <a:p>
            <a:pPr indent="0" lvl="0" marL="0" rtl="0" algn="l">
              <a:spcBef>
                <a:spcPts val="1200"/>
              </a:spcBef>
              <a:spcAft>
                <a:spcPts val="1200"/>
              </a:spcAft>
              <a:buClr>
                <a:schemeClr val="dk2"/>
              </a:buClr>
              <a:buSzPts val="1100"/>
              <a:buFont typeface="Arial"/>
              <a:buNone/>
            </a:pPr>
            <a:r>
              <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275325" y="479050"/>
            <a:ext cx="8481000" cy="3835500"/>
          </a:xfrm>
          <a:prstGeom prst="rect">
            <a:avLst/>
          </a:prstGeom>
        </p:spPr>
        <p:txBody>
          <a:bodyPr anchorCtr="0" anchor="t" bIns="91425" lIns="91425" spcFirstLastPara="1" rIns="91425" wrap="square" tIns="91425">
            <a:noAutofit/>
          </a:bodyPr>
          <a:lstStyle/>
          <a:p>
            <a:pPr indent="0" lvl="0" marL="0" rtl="0" algn="just">
              <a:spcBef>
                <a:spcPts val="0"/>
              </a:spcBef>
              <a:spcAft>
                <a:spcPts val="1000"/>
              </a:spcAft>
              <a:buNone/>
            </a:pPr>
            <a:r>
              <a:rPr lang="es-419" sz="1800">
                <a:solidFill>
                  <a:schemeClr val="accent5"/>
                </a:solidFill>
              </a:rPr>
              <a:t>Ejemplo sencillo y estilizado del </a:t>
            </a:r>
            <a:r>
              <a:rPr lang="es-419" sz="1800">
                <a:solidFill>
                  <a:schemeClr val="accent5"/>
                </a:solidFill>
              </a:rPr>
              <a:t>código</a:t>
            </a:r>
            <a:r>
              <a:rPr lang="es-419" sz="1800">
                <a:solidFill>
                  <a:schemeClr val="accent5"/>
                </a:solidFill>
              </a:rPr>
              <a:t>, en el cual generamos realizaciones artificialmente desde un árbol conocido, con el fin de ilustrar la eficacia del algoritmo.</a:t>
            </a:r>
            <a:endParaRPr b="0" sz="1800"/>
          </a:p>
        </p:txBody>
      </p:sp>
      <p:sp>
        <p:nvSpPr>
          <p:cNvPr id="104" name="Google Shape;104;p17"/>
          <p:cNvSpPr txBox="1"/>
          <p:nvPr/>
        </p:nvSpPr>
        <p:spPr>
          <a:xfrm>
            <a:off x="800275" y="2097800"/>
            <a:ext cx="4475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Lato"/>
              <a:ea typeface="Lato"/>
              <a:cs typeface="Lato"/>
              <a:sym typeface="Lato"/>
            </a:endParaRPr>
          </a:p>
        </p:txBody>
      </p:sp>
      <p:pic>
        <p:nvPicPr>
          <p:cNvPr id="105" name="Google Shape;105;p17"/>
          <p:cNvPicPr preferRelativeResize="0"/>
          <p:nvPr/>
        </p:nvPicPr>
        <p:blipFill>
          <a:blip r:embed="rId3">
            <a:alphaModFix/>
          </a:blip>
          <a:stretch>
            <a:fillRect/>
          </a:stretch>
        </p:blipFill>
        <p:spPr>
          <a:xfrm>
            <a:off x="1329850" y="1675900"/>
            <a:ext cx="5829300" cy="2114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Observe bien como hemos introducido ruido (disturbancia).</a:t>
            </a:r>
            <a:endParaRPr/>
          </a:p>
        </p:txBody>
      </p:sp>
      <p:pic>
        <p:nvPicPr>
          <p:cNvPr id="111" name="Google Shape;111;p18"/>
          <p:cNvPicPr preferRelativeResize="0"/>
          <p:nvPr/>
        </p:nvPicPr>
        <p:blipFill>
          <a:blip r:embed="rId3">
            <a:alphaModFix/>
          </a:blip>
          <a:stretch>
            <a:fillRect/>
          </a:stretch>
        </p:blipFill>
        <p:spPr>
          <a:xfrm>
            <a:off x="1041125" y="268950"/>
            <a:ext cx="7061754" cy="3921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419" sz="2200">
                <a:solidFill>
                  <a:schemeClr val="dk1"/>
                </a:solidFill>
              </a:rPr>
              <a:t>Paso 1 - Inicializar los parámetros del </a:t>
            </a:r>
            <a:r>
              <a:rPr lang="es-419" sz="2200">
                <a:solidFill>
                  <a:schemeClr val="dk1"/>
                </a:solidFill>
              </a:rPr>
              <a:t>algoritmo</a:t>
            </a:r>
            <a:endParaRPr sz="1000"/>
          </a:p>
        </p:txBody>
      </p:sp>
      <p:sp>
        <p:nvSpPr>
          <p:cNvPr id="117" name="Google Shape;117;p19"/>
          <p:cNvSpPr txBox="1"/>
          <p:nvPr/>
        </p:nvSpPr>
        <p:spPr>
          <a:xfrm>
            <a:off x="612100" y="1653725"/>
            <a:ext cx="80121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800">
                <a:solidFill>
                  <a:schemeClr val="dk2"/>
                </a:solidFill>
                <a:latin typeface="Lato"/>
                <a:ea typeface="Lato"/>
                <a:cs typeface="Lato"/>
                <a:sym typeface="Lato"/>
              </a:rPr>
              <a:t>Para inicializar el árbol antes de ejecutar las iteraciones, los nodos de árbol deben recibir un valor inicial. </a:t>
            </a:r>
            <a:endParaRPr sz="1800">
              <a:solidFill>
                <a:schemeClr val="dk2"/>
              </a:solidFill>
              <a:latin typeface="Lato"/>
              <a:ea typeface="Lato"/>
              <a:cs typeface="Lato"/>
              <a:sym typeface="Lato"/>
            </a:endParaRPr>
          </a:p>
          <a:p>
            <a:pPr indent="0" lvl="0" marL="0" rtl="0" algn="l">
              <a:spcBef>
                <a:spcPts val="0"/>
              </a:spcBef>
              <a:spcAft>
                <a:spcPts val="0"/>
              </a:spcAft>
              <a:buNone/>
            </a:pPr>
            <a:r>
              <a:rPr lang="es-419" sz="1800">
                <a:solidFill>
                  <a:schemeClr val="dk2"/>
                </a:solidFill>
                <a:latin typeface="Lato"/>
                <a:ea typeface="Lato"/>
                <a:cs typeface="Lato"/>
                <a:sym typeface="Lato"/>
              </a:rPr>
              <a:t>Lo que estos valores </a:t>
            </a:r>
            <a:r>
              <a:rPr lang="es-419" sz="1800">
                <a:solidFill>
                  <a:schemeClr val="dk2"/>
                </a:solidFill>
                <a:latin typeface="Lato"/>
                <a:ea typeface="Lato"/>
                <a:cs typeface="Lato"/>
                <a:sym typeface="Lato"/>
              </a:rPr>
              <a:t>reflejan</a:t>
            </a:r>
            <a:r>
              <a:rPr lang="es-419" sz="1800">
                <a:solidFill>
                  <a:schemeClr val="dk2"/>
                </a:solidFill>
                <a:latin typeface="Lato"/>
                <a:ea typeface="Lato"/>
                <a:cs typeface="Lato"/>
                <a:sym typeface="Lato"/>
              </a:rPr>
              <a:t> será relativamente poco importante, ya que el algoritmo perturbará rápidamente el árbol a medida que comienza a encajar las realizaciones. </a:t>
            </a:r>
            <a:endParaRPr sz="1800">
              <a:solidFill>
                <a:schemeClr val="dk2"/>
              </a:solidFill>
              <a:latin typeface="Lato"/>
              <a:ea typeface="Lato"/>
              <a:cs typeface="Lato"/>
              <a:sym typeface="Lato"/>
            </a:endParaRPr>
          </a:p>
          <a:p>
            <a:pPr indent="0" lvl="0" marL="0" rtl="0" algn="l">
              <a:spcBef>
                <a:spcPts val="0"/>
              </a:spcBef>
              <a:spcAft>
                <a:spcPts val="0"/>
              </a:spcAft>
              <a:buNone/>
            </a:pPr>
            <a:r>
              <a:rPr lang="es-419" sz="1800">
                <a:solidFill>
                  <a:schemeClr val="dk2"/>
                </a:solidFill>
                <a:latin typeface="Lato"/>
                <a:ea typeface="Lato"/>
                <a:cs typeface="Lato"/>
                <a:sym typeface="Lato"/>
              </a:rPr>
              <a:t>Una forma sencilla de inicializar el árbol es asignar a cada escenario el valor de una realización Xk,(k=1,2,...,K); Donde K es el número total de realizaciones— 20 (escenarios finales) en el ejemplo dado anteriormente. </a:t>
            </a:r>
            <a:endParaRPr sz="1800">
              <a:solidFill>
                <a:schemeClr val="dk2"/>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419" sz="2200">
                <a:solidFill>
                  <a:schemeClr val="dk1"/>
                </a:solidFill>
              </a:rPr>
              <a:t>Paso 1 - Inicializar los parámetros del </a:t>
            </a:r>
            <a:r>
              <a:rPr lang="es-419" sz="2200">
                <a:solidFill>
                  <a:schemeClr val="dk1"/>
                </a:solidFill>
              </a:rPr>
              <a:t>algoritmo</a:t>
            </a:r>
            <a:endParaRPr sz="1000"/>
          </a:p>
        </p:txBody>
      </p:sp>
      <p:sp>
        <p:nvSpPr>
          <p:cNvPr id="123" name="Google Shape;123;p20"/>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2"/>
              </a:buClr>
              <a:buSzPts val="1100"/>
              <a:buFont typeface="Arial"/>
              <a:buNone/>
            </a:pPr>
            <a:r>
              <a:rPr b="0" lang="es-419" sz="1600">
                <a:latin typeface="Lato"/>
                <a:ea typeface="Lato"/>
                <a:cs typeface="Lato"/>
                <a:sym typeface="Lato"/>
              </a:rPr>
              <a:t>A continuación, se toman promedios para dar a los nodos pertenecientes a más de un escenario el mismo valor, lo que garantiza que se mantiene la estructura del árbol de escenario. A continuación se muestra un ejemplo de una posición inicial del árbol. </a:t>
            </a:r>
            <a:endParaRPr b="0" sz="1600">
              <a:latin typeface="Lato"/>
              <a:ea typeface="Lato"/>
              <a:cs typeface="Lato"/>
              <a:sym typeface="Lato"/>
            </a:endParaRPr>
          </a:p>
          <a:p>
            <a:pPr indent="0" lvl="0" marL="0" rtl="0" algn="just">
              <a:lnSpc>
                <a:spcPct val="115000"/>
              </a:lnSpc>
              <a:spcBef>
                <a:spcPts val="1600"/>
              </a:spcBef>
              <a:spcAft>
                <a:spcPts val="0"/>
              </a:spcAft>
              <a:buClr>
                <a:schemeClr val="dk2"/>
              </a:buClr>
              <a:buSzPts val="1100"/>
              <a:buFont typeface="Arial"/>
              <a:buNone/>
            </a:pPr>
            <a:r>
              <a:rPr b="0" lang="es-419" sz="1600">
                <a:latin typeface="Lato"/>
                <a:ea typeface="Lato"/>
                <a:cs typeface="Lato"/>
                <a:sym typeface="Lato"/>
              </a:rPr>
              <a:t>El algoritmo tiene una serie de parámetros que se pueden alterar, pero no complicaremos el ejemplo con esto valores ahora. Por defecto el algoritmo toma estos valores para los parámetro tal como se ha señalado en el paper.</a:t>
            </a:r>
            <a:endParaRPr b="0" sz="1600">
              <a:latin typeface="Lato"/>
              <a:ea typeface="Lato"/>
              <a:cs typeface="Lato"/>
              <a:sym typeface="Lato"/>
            </a:endParaRPr>
          </a:p>
          <a:p>
            <a:pPr indent="0" lvl="0" marL="0" rtl="0" algn="just">
              <a:lnSpc>
                <a:spcPct val="115000"/>
              </a:lnSpc>
              <a:spcBef>
                <a:spcPts val="1600"/>
              </a:spcBef>
              <a:spcAft>
                <a:spcPts val="1600"/>
              </a:spcAft>
              <a:buClr>
                <a:schemeClr val="dk2"/>
              </a:buClr>
              <a:buSzPts val="1100"/>
              <a:buFont typeface="Arial"/>
              <a:buNone/>
            </a:pPr>
            <a:r>
              <a:t/>
            </a:r>
            <a:endParaRPr b="0" sz="1800">
              <a:latin typeface="Lato"/>
              <a:ea typeface="Lato"/>
              <a:cs typeface="Lato"/>
              <a:sym typeface="Lato"/>
            </a:endParaRPr>
          </a:p>
        </p:txBody>
      </p:sp>
      <p:pic>
        <p:nvPicPr>
          <p:cNvPr id="124" name="Google Shape;124;p20"/>
          <p:cNvPicPr preferRelativeResize="0"/>
          <p:nvPr/>
        </p:nvPicPr>
        <p:blipFill>
          <a:blip r:embed="rId3">
            <a:alphaModFix/>
          </a:blip>
          <a:stretch>
            <a:fillRect/>
          </a:stretch>
        </p:blipFill>
        <p:spPr>
          <a:xfrm>
            <a:off x="6733650" y="1576388"/>
            <a:ext cx="1552575" cy="1990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Fin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