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7559675" cx="106918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534239" y="1768680"/>
            <a:ext cx="96220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534239" y="4058639"/>
            <a:ext cx="96220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534239" y="1768680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5464800" y="1768680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464800" y="4058639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34239" y="4058639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534239" y="1768680"/>
            <a:ext cx="309815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3787560" y="1768680"/>
            <a:ext cx="309815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7041239" y="1768680"/>
            <a:ext cx="309815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7041239" y="4058639"/>
            <a:ext cx="309815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5" type="body"/>
          </p:nvPr>
        </p:nvSpPr>
        <p:spPr>
          <a:xfrm>
            <a:off x="3787560" y="4058639"/>
            <a:ext cx="309815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6" type="body"/>
          </p:nvPr>
        </p:nvSpPr>
        <p:spPr>
          <a:xfrm>
            <a:off x="534239" y="4058639"/>
            <a:ext cx="309815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34239" y="1768680"/>
            <a:ext cx="962208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534239" y="1768680"/>
            <a:ext cx="962208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534239" y="1768680"/>
            <a:ext cx="469548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5464800" y="1768680"/>
            <a:ext cx="469548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534239" y="301319"/>
            <a:ext cx="9622080" cy="585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534239" y="1768680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534239" y="4058639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5464800" y="1768680"/>
            <a:ext cx="469548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534239" y="1768680"/>
            <a:ext cx="469548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5464800" y="1768680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5464800" y="4058639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34239" y="1768680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464800" y="1768680"/>
            <a:ext cx="46954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534239" y="4058639"/>
            <a:ext cx="962208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34239" y="301319"/>
            <a:ext cx="9622080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34239" y="1768680"/>
            <a:ext cx="962208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0.png"/><Relationship Id="rId5" Type="http://schemas.openxmlformats.org/officeDocument/2006/relationships/image" Target="../media/image9.png"/><Relationship Id="rId6" Type="http://schemas.openxmlformats.org/officeDocument/2006/relationships/image" Target="../media/image20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87719" y="457200"/>
            <a:ext cx="9698040" cy="6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DISIPACIÓN DE POTENCIA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circular corrientes por los dispositivos y conmutar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 corte y saturación se producen unas pérdidas de potencia en forma 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calor en el dispositivo. Si este calor no es extraído del interior 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dispositivo, provocará una subida de la temperatura del semiconductor.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temperatura en el cristal de silicio no puede superar un valor máximo,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(normalmente T jmax =125°C), ya que: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♦ Empeoran las características funcionales del dispositivo.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♦ La vida media esperada del dispositivo disminuye al aumentar la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observarse que un dispositivo funcionando a 75°C durará unas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cuatro veces más que si trabaja a su temperatura máxima, por tanto es muy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importante mantener la temperatura del cristal controlada, aún en las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condiciones más desfavorables (Máximas disipación de potencia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temperatura del medio ambiente)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													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5919" y="2488319"/>
            <a:ext cx="4114439" cy="278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57200" y="317519"/>
            <a:ext cx="8595359" cy="87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DISIPADORES. ASPECTOS PRACTICOS. Convección Forzada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19" y="822959"/>
            <a:ext cx="5838120" cy="378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3639" y="3092040"/>
            <a:ext cx="6143039" cy="431423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6217919" y="1005840"/>
            <a:ext cx="4114800" cy="681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convección forzada, se observa un menor incremento de la temperatura, para un mismo valor de potencia disipada.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395280" y="408960"/>
            <a:ext cx="6462719" cy="4422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DISIPADORES. ASPECTOS PRACTICOS. Refrigeradores por líquidos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Mediante estos dispositivos, se puede evacuar una gran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cantidad de calor con un tamaño de disipador mucho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más reducido si se compara con los refrigerados por aire.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Normalmente se empleará un circuito cerrado, y se forzará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mediante una bomba la circulación del líquido.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Suele utilizarse como líquido refrigerante agua (a veces con aditivos).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circuito completo será el de la figura siguiente: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4079" y="115919"/>
            <a:ext cx="3295079" cy="359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6080" y="3821760"/>
            <a:ext cx="4485600" cy="3513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548639" y="548639"/>
            <a:ext cx="9601200" cy="6035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diodo de potencia conduce 5 A con una caída de tensión de 1 V en un ambiente a 30°C de temperatura.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dispone de un disipador pequeño con perfil U como el de la figura, de (25 x 15 x 25 )mm y altura 20mm. Su resistencia térmica se calculó en 25°C/W.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encapsulado del diodo, según el fabricante, presenta una resistencia térmica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Juntura-encapsulado de 1,5 °C/W.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faciltar la transferencia de calor entre el encapsulado y el disipador, se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fija el diodo con un tornillo al disipador, y se emplea mica y grasa siliconada. 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SOLUCIÓN: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. I = 1V . 5A= 5W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1,5 °C/W + 0,5 °C/W + 25 °C/W= 27 °C/W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P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T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5W . 27°C/W + 30°C = 165°C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039" y="1463040"/>
            <a:ext cx="3333240" cy="238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7919" y="3708360"/>
            <a:ext cx="4330440" cy="259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079" y="3108959"/>
            <a:ext cx="3809159" cy="589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822959" y="457200"/>
            <a:ext cx="8961120" cy="380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 2: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diodo del caso anterior tiene colocado un disipador ZD18, como el de la figura, que según el fabricante, presenta una resistencia térmica de 0,85°C/W para 75mm de largo.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 la temperatura del semiconductor.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SOLUCIÓN: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P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T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5W . ( 1,5°C/W + 0,5°C/W + 0,85°C/W ) + 30°C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5W . 2,85°C/W + 30°C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 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44,2 °C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200" y="4464360"/>
            <a:ext cx="9122400" cy="2210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648360" y="365760"/>
            <a:ext cx="7580879" cy="484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ACCIONES A TOMAR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 limitarse la potencia disipada en el dispositivo (pérdidas):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Usar dispositivos con menor caída en conducción.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Limitar la corriente máxima por el dispositivo.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Usar técnicas que minimicen las pérdidas en conmutación.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bien facilitar la evacuación del calor generado hacia el medio ambiente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(supuesto como un sumidero de calor infinito) empleando: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Cápsulas adecuadas (Fabricante).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Radiadores.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Radiadores con ventilación forzada.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Refrigeración por líquidos. (con o sin evaporación).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039" y="29520"/>
            <a:ext cx="3752279" cy="277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5839" y="2799359"/>
            <a:ext cx="4171319" cy="24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6519" y="4099319"/>
            <a:ext cx="4190400" cy="270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08200" y="5486400"/>
            <a:ext cx="3133080" cy="178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280080" y="267839"/>
            <a:ext cx="6303600" cy="580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MECANISMOS DE TRANSFERENCIA DEL CALOR. Convección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mecanismo de convección del calor ocurre entre un sólido y el fluido con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que está en contacto. Las capas del fluido más próximas se calientan 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crean un flujo (convección natural) o mediante un ventilador o bomba 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establece un flujo (convección Forzada).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transferencia de calor por Convección (natural, en el aire) se puede estimar por: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Donde: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Pconv.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la potencia transferida por el mecanismo de convección desde el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disipador hacia el ambiente (W).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el área de la superficie vertical (m 2 ).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la altura vertical del área de la superficie A (m).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∆T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el incremento de temperatura entre el fluido y la superficie (°C).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resistencia térmica equivalente será por tanto:   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Pconv = ∆T/ R</a:t>
            </a:r>
            <a:r>
              <a:rPr b="1" baseline="-2500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algunos manuales se suele aproximar por: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9600" y="59400"/>
            <a:ext cx="4504679" cy="3285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2600" y="3657600"/>
            <a:ext cx="3932999" cy="137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4080" y="5127839"/>
            <a:ext cx="8000279" cy="23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99840" y="2396880"/>
            <a:ext cx="2514239" cy="46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28760" y="408960"/>
            <a:ext cx="6795000" cy="65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MECANISMOS DE TRANSFERENCIA DEL CALOR. Radiación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mecanismo de radiación consiste en la emisión por una superficie 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energía en forma de radiación electromagnética (infrarrojos), por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tanto no necesita un medio material para producirse.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transferencia de calor por Radiación se rige por la ley de Stefan Boltzmann: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Donde: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Prad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la potencia transferida entre la superficie del disipador y el ambiente (W).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la emisividad de la superficie del disipador. Esta constante depende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 tipo de material. Para objetos oscuros, como el aluminio pintado 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negro utilizado en radiadores es 0,9.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el área de la superficie (m</a:t>
            </a:r>
            <a:r>
              <a:rPr b="1" baseline="3000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la temperatura de la superficie expresada en grados Kelvin.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la constante de Stefan Boltzmann.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resistencia térmica equivalente será por tanto: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6000" y="110159"/>
            <a:ext cx="3866400" cy="339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6600" y="2139119"/>
            <a:ext cx="2542320" cy="59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2319" y="5622480"/>
            <a:ext cx="5123880" cy="120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6080" y="4466160"/>
            <a:ext cx="2990160" cy="38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639" y="4236480"/>
            <a:ext cx="4228560" cy="32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520200" y="500400"/>
            <a:ext cx="6612120" cy="5997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MECANISMOS DE TRANSFERENCIA DEL CALOR. Conducción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 material conductor del calor, el flujo de calor va desde los puntos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más calientes del material hacia los más frios.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Según la ley de Fourier, la evacuación de calor por conducción se puede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aproximar suponiendo que el material que conduce el calor presenta una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resistencia térmica independiente de la temperatura y de la cantidad 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calor evacuada: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donde: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ρ</a:t>
            </a:r>
            <a:r>
              <a:rPr b="1" baseline="-2500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la resistividad térmica del material (°C ⋅ m/W).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la longitud (m).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el área (m 2 ).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la potencia disipada (W).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lang="en-US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la resistencia térmica del trozo de material (°C / W).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Comparación de la Resistividad Térmica de Algunos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Materiales Típicos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7039" y="217800"/>
            <a:ext cx="2761560" cy="273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5239" y="2412359"/>
            <a:ext cx="2618639" cy="108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05879" y="3103559"/>
            <a:ext cx="1770839" cy="808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92239" y="3746519"/>
            <a:ext cx="1409040" cy="808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365760" y="408960"/>
            <a:ext cx="6675119" cy="5406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TRANSFERENCIA DE CALOR POR CONDUCCIÓN. Modelo Térmico Estático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Multicapa de un Semiconductor Montado sobre un Disipador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analizar la Transferencia de Calor desde el Silicio hacia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ambiente: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Donde: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θjc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la resistencia térmica debido a mecanismos 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transferencia de calor por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conducción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entre el silicio y el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encapsulado del dispositivo.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θcs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la resistencia térmica debido a mecanismos de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transferencia de calor por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conducción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entre el encapsulado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 dispositivo y el disipador.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θsa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la resistencia térmica debido a mecanismos 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transferencia de calor por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convección y radiación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entre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disipador y el ambiente.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Estos mecanismos, aunque más complejos, se pueden modelar de forma aproximada mediante una resistencia térmica y serán estudiados posteriormente.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719" y="1152000"/>
            <a:ext cx="5247720" cy="413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5679" y="1723680"/>
            <a:ext cx="2780640" cy="5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451800" y="457200"/>
            <a:ext cx="6771959" cy="5209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Analogía con los circuitos eléctricos: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baseline="-2500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la temperatura de la unión del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semiconductor.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la temperatura ambiente del medio exterior.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Estos cálculos no son exactos, debido a que las resistencias térmicas varían con: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♦ La Temperatura.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♦ Contacto térmico entre cápsula y radiador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(Montaje).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♦ Dispersiones de fabricación.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♦ Efectos transitorios.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Hasta aquí se ha estudiado el funcionamiento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situaciones estacionarias.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 otros casos: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♦ Arranque de un sistema ⇒ Potencia constante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pero temperatura subiendo.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♦ Funcionamiento con cargas pulsantes ⇒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Potencia variable, pero la temperatura puede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considerarse constante (o no).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estos casos se emplea un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Térmico Dinámico,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no estudiaremos en este curso.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8519" y="383039"/>
            <a:ext cx="6390719" cy="130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9800" y="3528000"/>
            <a:ext cx="6190559" cy="3714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9039" y="2912400"/>
            <a:ext cx="3809159" cy="589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447120" y="479160"/>
            <a:ext cx="7691039" cy="5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DISIPADORES. ASPECTOS PRACTICOS. Radiadores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resistencia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θcs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depende mucho de la forma como se conecten la cápsula y el disipador,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afecta especialmente el acabado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superficial de ambos: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5600" y="748079"/>
            <a:ext cx="7078320" cy="387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9839" y="5225760"/>
            <a:ext cx="6295319" cy="21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548639" y="408960"/>
            <a:ext cx="7148880" cy="580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DISIPADORES. ASPECTOS PRACTICOS. Radiadores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secciones de tipo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corrugadas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usan en aplicaciones de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convección natural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porque son mas delgadas y permiten una separación mayor entre láminas.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secciones de tipo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serradas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usan en aplicaciones de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convección forzada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aumentan la turbulencia del flujo y por tanto el flujo de calor entre el disipador y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fluido.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secciones rectas </a:t>
            </a:r>
            <a:r>
              <a:rPr b="1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recomiendan en aplicaciones de gran potencia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debido a su menor capacidad de transferencia de calor.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segundo caso de la figura, al ser la superficie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atravesada por el flujo de aire el doble, las pérdidas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presión son la mitad y por tanto se necesita un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esfuerzo menor (ventilador de menos potencia)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conseguir el mismo flujo.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bien con el mismo ventilador se puede conseguir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velocidad del aire mayor, bajando la resistencia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térmica equivalente.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5200" y="90359"/>
            <a:ext cx="3237840" cy="25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7520" y="2942640"/>
            <a:ext cx="2761560" cy="275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5919" y="3807000"/>
            <a:ext cx="2580479" cy="220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