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7559675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5" name="Shape 255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" name="Shape 270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6" name="Shape 276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3" name="Shape 283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1" name="Shape 291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" name="Shape 297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1" name="Shape 311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verTx">
  <p:cSld name="Title, Content over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504000" y="1768680"/>
            <a:ext cx="9071999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504000" y="4058639"/>
            <a:ext cx="9071999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fourObj">
  <p:cSld name="Title, 4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504000" y="1768680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5152680" y="1768680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6" name="Shape 46"/>
          <p:cNvSpPr txBox="1"/>
          <p:nvPr>
            <p:ph idx="3" type="body"/>
          </p:nvPr>
        </p:nvSpPr>
        <p:spPr>
          <a:xfrm>
            <a:off x="5152680" y="4058639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7" name="Shape 47"/>
          <p:cNvSpPr txBox="1"/>
          <p:nvPr>
            <p:ph idx="4" type="body"/>
          </p:nvPr>
        </p:nvSpPr>
        <p:spPr>
          <a:xfrm>
            <a:off x="504000" y="4058639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504000" y="1768680"/>
            <a:ext cx="292104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3571560" y="1768680"/>
            <a:ext cx="292104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2" name="Shape 52"/>
          <p:cNvSpPr txBox="1"/>
          <p:nvPr>
            <p:ph idx="3" type="body"/>
          </p:nvPr>
        </p:nvSpPr>
        <p:spPr>
          <a:xfrm>
            <a:off x="6639120" y="1768680"/>
            <a:ext cx="292104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3" name="Shape 53"/>
          <p:cNvSpPr txBox="1"/>
          <p:nvPr>
            <p:ph idx="4" type="body"/>
          </p:nvPr>
        </p:nvSpPr>
        <p:spPr>
          <a:xfrm>
            <a:off x="6639120" y="4058639"/>
            <a:ext cx="292104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4" name="Shape 54"/>
          <p:cNvSpPr txBox="1"/>
          <p:nvPr>
            <p:ph idx="5" type="body"/>
          </p:nvPr>
        </p:nvSpPr>
        <p:spPr>
          <a:xfrm>
            <a:off x="3571560" y="4058639"/>
            <a:ext cx="292104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5" name="Shape 55"/>
          <p:cNvSpPr txBox="1"/>
          <p:nvPr>
            <p:ph idx="6" type="body"/>
          </p:nvPr>
        </p:nvSpPr>
        <p:spPr>
          <a:xfrm>
            <a:off x="504000" y="4058639"/>
            <a:ext cx="292104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 Slid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Slid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04000" y="1768680"/>
            <a:ext cx="9071999" cy="4384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, Conte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504000" y="1768680"/>
            <a:ext cx="9071999" cy="4384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Char char="○"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Char char="■"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Char char="●"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Char char="○"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Char char="■"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Char char="●"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Char char="○"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Char char="■"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itle, 2 Conte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504000" y="1768680"/>
            <a:ext cx="4426920" cy="4384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Char char="○"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Char char="■"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Char char="●"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Char char="○"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Char char="■"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Char char="●"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Char char="○"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Char char="■"/>
              <a:defRPr b="0" i="0" sz="1800" u="none" cap="none" strike="noStrike"/>
            </a:lvl9pPr>
          </a:lstStyle>
          <a:p/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5152680" y="1768680"/>
            <a:ext cx="4426920" cy="4384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Char char="○"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Char char="■"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Char char="●"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Char char="○"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Char char="■"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Char char="●"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Char char="○"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Char char="■"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nly">
  <p:cSld name="Centered 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subTitle"/>
          </p:nvPr>
        </p:nvSpPr>
        <p:spPr>
          <a:xfrm>
            <a:off x="504000" y="301319"/>
            <a:ext cx="9071999" cy="5850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AndObj">
  <p:cSld name="Title, 2 Content and Conte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504000" y="1768680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Char char="○"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Char char="■"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Char char="●"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Char char="○"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Char char="■"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Char char="●"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Char char="○"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Char char="■"/>
              <a:defRPr b="0" i="0" sz="1800" u="none" cap="none" strike="noStrike"/>
            </a:lvl9pPr>
          </a:lstStyle>
          <a:p/>
        </p:txBody>
      </p:sp>
      <p:sp>
        <p:nvSpPr>
          <p:cNvPr id="75" name="Shape 75"/>
          <p:cNvSpPr txBox="1"/>
          <p:nvPr>
            <p:ph idx="2" type="body"/>
          </p:nvPr>
        </p:nvSpPr>
        <p:spPr>
          <a:xfrm>
            <a:off x="504000" y="4058639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Char char="○"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Char char="■"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Char char="●"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Char char="○"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Char char="■"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Char char="●"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Char char="○"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Char char="■"/>
              <a:defRPr b="0" i="0" sz="1800" u="none" cap="none" strike="noStrike"/>
            </a:lvl9pPr>
          </a:lstStyle>
          <a:p/>
        </p:txBody>
      </p:sp>
      <p:sp>
        <p:nvSpPr>
          <p:cNvPr id="76" name="Shape 76"/>
          <p:cNvSpPr txBox="1"/>
          <p:nvPr>
            <p:ph idx="3" type="body"/>
          </p:nvPr>
        </p:nvSpPr>
        <p:spPr>
          <a:xfrm>
            <a:off x="5152680" y="1768680"/>
            <a:ext cx="4426920" cy="4384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Char char="○"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Char char="■"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Char char="●"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Char char="○"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Char char="■"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Char char="●"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Char char="○"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Char char="■"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504000" y="1768680"/>
            <a:ext cx="9071999" cy="4384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AndTwoObj">
  <p:cSld name="Title Content and 2 Conte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504000" y="1768680"/>
            <a:ext cx="4426920" cy="4384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Char char="○"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Char char="■"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Char char="●"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Char char="○"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Char char="■"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Char char="●"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Char char="○"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Char char="■"/>
              <a:defRPr b="0" i="0" sz="1800" u="none" cap="none" strike="noStrike"/>
            </a:lvl9pPr>
          </a:lstStyle>
          <a:p/>
        </p:txBody>
      </p:sp>
      <p:sp>
        <p:nvSpPr>
          <p:cNvPr id="80" name="Shape 80"/>
          <p:cNvSpPr txBox="1"/>
          <p:nvPr>
            <p:ph idx="2" type="body"/>
          </p:nvPr>
        </p:nvSpPr>
        <p:spPr>
          <a:xfrm>
            <a:off x="5152680" y="1768680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Char char="○"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Char char="■"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Char char="●"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Char char="○"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Char char="■"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Char char="●"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Char char="○"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Char char="■"/>
              <a:defRPr b="0" i="0" sz="1800" u="none" cap="none" strike="noStrike"/>
            </a:lvl9pPr>
          </a:lstStyle>
          <a:p/>
        </p:txBody>
      </p:sp>
      <p:sp>
        <p:nvSpPr>
          <p:cNvPr id="81" name="Shape 81"/>
          <p:cNvSpPr txBox="1"/>
          <p:nvPr>
            <p:ph idx="3" type="body"/>
          </p:nvPr>
        </p:nvSpPr>
        <p:spPr>
          <a:xfrm>
            <a:off x="5152680" y="4058639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Char char="○"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Char char="■"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Char char="●"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Char char="○"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Char char="■"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Char char="●"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Char char="○"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Char char="■"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OverTx">
  <p:cSld name="Title, 2 Content over Conte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504000" y="1768680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Char char="○"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Char char="■"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Char char="●"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Char char="○"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Char char="■"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Char char="●"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Char char="○"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Char char="■"/>
              <a:defRPr b="0" i="0" sz="1800" u="none" cap="none" strike="noStrike"/>
            </a:lvl9pPr>
          </a:lstStyle>
          <a:p/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5152680" y="1768680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Char char="○"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Char char="■"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Char char="●"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Char char="○"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Char char="■"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Char char="●"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Char char="○"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Char char="■"/>
              <a:defRPr b="0" i="0" sz="1800" u="none" cap="none" strike="noStrike"/>
            </a:lvl9pPr>
          </a:lstStyle>
          <a:p/>
        </p:txBody>
      </p:sp>
      <p:sp>
        <p:nvSpPr>
          <p:cNvPr id="86" name="Shape 86"/>
          <p:cNvSpPr txBox="1"/>
          <p:nvPr>
            <p:ph idx="3" type="body"/>
          </p:nvPr>
        </p:nvSpPr>
        <p:spPr>
          <a:xfrm>
            <a:off x="504000" y="4058639"/>
            <a:ext cx="9071999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Char char="○"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Char char="■"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Char char="●"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Char char="○"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Char char="■"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Char char="●"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Char char="○"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Char char="■"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verTx">
  <p:cSld name="Title, Content over Conte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504000" y="1768680"/>
            <a:ext cx="9071999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Char char="○"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Char char="■"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Char char="●"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Char char="○"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Char char="■"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Char char="●"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Char char="○"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Char char="■"/>
              <a:defRPr b="0" i="0" sz="1800" u="none" cap="none" strike="noStrike"/>
            </a:lvl9pPr>
          </a:lstStyle>
          <a:p/>
        </p:txBody>
      </p:sp>
      <p:sp>
        <p:nvSpPr>
          <p:cNvPr id="90" name="Shape 90"/>
          <p:cNvSpPr txBox="1"/>
          <p:nvPr>
            <p:ph idx="2" type="body"/>
          </p:nvPr>
        </p:nvSpPr>
        <p:spPr>
          <a:xfrm>
            <a:off x="504000" y="4058639"/>
            <a:ext cx="9071999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Char char="○"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Char char="■"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Char char="●"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Char char="○"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Char char="■"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Char char="●"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Char char="○"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Char char="■"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fourObj">
  <p:cSld name="Title, 4 Conten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504000" y="1768680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Char char="○"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Char char="■"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Char char="●"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Char char="○"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Char char="■"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Char char="●"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Char char="○"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Char char="■"/>
              <a:defRPr b="0" i="0" sz="1800" u="none" cap="none" strike="noStrike"/>
            </a:lvl9pPr>
          </a:lstStyle>
          <a:p/>
        </p:txBody>
      </p:sp>
      <p:sp>
        <p:nvSpPr>
          <p:cNvPr id="94" name="Shape 94"/>
          <p:cNvSpPr txBox="1"/>
          <p:nvPr>
            <p:ph idx="2" type="body"/>
          </p:nvPr>
        </p:nvSpPr>
        <p:spPr>
          <a:xfrm>
            <a:off x="5152680" y="1768680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Char char="○"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Char char="■"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Char char="●"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Char char="○"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Char char="■"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Char char="●"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Char char="○"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Char char="■"/>
              <a:defRPr b="0" i="0" sz="1800" u="none" cap="none" strike="noStrike"/>
            </a:lvl9pPr>
          </a:lstStyle>
          <a:p/>
        </p:txBody>
      </p:sp>
      <p:sp>
        <p:nvSpPr>
          <p:cNvPr id="95" name="Shape 95"/>
          <p:cNvSpPr txBox="1"/>
          <p:nvPr>
            <p:ph idx="3" type="body"/>
          </p:nvPr>
        </p:nvSpPr>
        <p:spPr>
          <a:xfrm>
            <a:off x="5152680" y="4058639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Char char="○"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Char char="■"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Char char="●"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Char char="○"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Char char="■"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Char char="●"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Char char="○"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Char char="■"/>
              <a:defRPr b="0" i="0" sz="1800" u="none" cap="none" strike="noStrike"/>
            </a:lvl9pPr>
          </a:lstStyle>
          <a:p/>
        </p:txBody>
      </p:sp>
      <p:sp>
        <p:nvSpPr>
          <p:cNvPr id="96" name="Shape 96"/>
          <p:cNvSpPr txBox="1"/>
          <p:nvPr>
            <p:ph idx="4" type="body"/>
          </p:nvPr>
        </p:nvSpPr>
        <p:spPr>
          <a:xfrm>
            <a:off x="504000" y="4058639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Char char="○"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Char char="■"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Char char="●"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Char char="○"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Char char="■"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Char char="●"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Char char="○"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Char char="■"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6 Conten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504000" y="1768680"/>
            <a:ext cx="292104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Char char="○"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Char char="■"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Char char="●"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Char char="○"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Char char="■"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Char char="●"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Char char="○"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Char char="■"/>
              <a:defRPr b="0" i="0" sz="1800" u="none" cap="none" strike="noStrike"/>
            </a:lvl9pPr>
          </a:lstStyle>
          <a:p/>
        </p:txBody>
      </p:sp>
      <p:sp>
        <p:nvSpPr>
          <p:cNvPr id="100" name="Shape 100"/>
          <p:cNvSpPr txBox="1"/>
          <p:nvPr>
            <p:ph idx="2" type="body"/>
          </p:nvPr>
        </p:nvSpPr>
        <p:spPr>
          <a:xfrm>
            <a:off x="3571560" y="1768680"/>
            <a:ext cx="292104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Char char="○"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Char char="■"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Char char="●"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Char char="○"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Char char="■"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Char char="●"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Char char="○"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Char char="■"/>
              <a:defRPr b="0" i="0" sz="1800" u="none" cap="none" strike="noStrike"/>
            </a:lvl9pPr>
          </a:lstStyle>
          <a:p/>
        </p:txBody>
      </p:sp>
      <p:sp>
        <p:nvSpPr>
          <p:cNvPr id="101" name="Shape 101"/>
          <p:cNvSpPr txBox="1"/>
          <p:nvPr>
            <p:ph idx="3" type="body"/>
          </p:nvPr>
        </p:nvSpPr>
        <p:spPr>
          <a:xfrm>
            <a:off x="6639120" y="1768680"/>
            <a:ext cx="292104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Char char="○"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Char char="■"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Char char="●"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Char char="○"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Char char="■"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Char char="●"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Char char="○"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Char char="■"/>
              <a:defRPr b="0" i="0" sz="1800" u="none" cap="none" strike="noStrike"/>
            </a:lvl9pPr>
          </a:lstStyle>
          <a:p/>
        </p:txBody>
      </p:sp>
      <p:sp>
        <p:nvSpPr>
          <p:cNvPr id="102" name="Shape 102"/>
          <p:cNvSpPr txBox="1"/>
          <p:nvPr>
            <p:ph idx="4" type="body"/>
          </p:nvPr>
        </p:nvSpPr>
        <p:spPr>
          <a:xfrm>
            <a:off x="6639120" y="4058639"/>
            <a:ext cx="292104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Char char="○"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Char char="■"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Char char="●"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Char char="○"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Char char="■"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Char char="●"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Char char="○"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Char char="■"/>
              <a:defRPr b="0" i="0" sz="1800" u="none" cap="none" strike="noStrike"/>
            </a:lvl9pPr>
          </a:lstStyle>
          <a:p/>
        </p:txBody>
      </p:sp>
      <p:sp>
        <p:nvSpPr>
          <p:cNvPr id="103" name="Shape 103"/>
          <p:cNvSpPr txBox="1"/>
          <p:nvPr>
            <p:ph idx="5" type="body"/>
          </p:nvPr>
        </p:nvSpPr>
        <p:spPr>
          <a:xfrm>
            <a:off x="3571560" y="4058639"/>
            <a:ext cx="292104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Char char="○"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Char char="■"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Char char="●"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Char char="○"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Char char="■"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Char char="●"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Char char="○"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Char char="■"/>
              <a:defRPr b="0" i="0" sz="1800" u="none" cap="none" strike="noStrike"/>
            </a:lvl9pPr>
          </a:lstStyle>
          <a:p/>
        </p:txBody>
      </p:sp>
      <p:sp>
        <p:nvSpPr>
          <p:cNvPr id="104" name="Shape 104"/>
          <p:cNvSpPr txBox="1"/>
          <p:nvPr>
            <p:ph idx="6" type="body"/>
          </p:nvPr>
        </p:nvSpPr>
        <p:spPr>
          <a:xfrm>
            <a:off x="504000" y="4058639"/>
            <a:ext cx="292104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Char char="○"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Char char="■"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Char char="●"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Char char="○"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Char char="■"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Char char="●"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Char char="○"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Char char="■"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, Conten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504000" y="1768680"/>
            <a:ext cx="9071999" cy="4384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itle, 2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504000" y="1768680"/>
            <a:ext cx="4426920" cy="4384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8" name="Shape 18"/>
          <p:cNvSpPr txBox="1"/>
          <p:nvPr>
            <p:ph idx="2" type="body"/>
          </p:nvPr>
        </p:nvSpPr>
        <p:spPr>
          <a:xfrm>
            <a:off x="5152680" y="1768680"/>
            <a:ext cx="4426920" cy="4384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nly">
  <p:cSld name="Centered 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idx="1" type="subTitle"/>
          </p:nvPr>
        </p:nvSpPr>
        <p:spPr>
          <a:xfrm>
            <a:off x="504000" y="301319"/>
            <a:ext cx="9071999" cy="5850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AndObj">
  <p:cSld name="Title, 2 Content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504000" y="1768680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504000" y="4058639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7" name="Shape 27"/>
          <p:cNvSpPr txBox="1"/>
          <p:nvPr>
            <p:ph idx="3" type="body"/>
          </p:nvPr>
        </p:nvSpPr>
        <p:spPr>
          <a:xfrm>
            <a:off x="5152680" y="1768680"/>
            <a:ext cx="4426920" cy="4384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AndTwoObj">
  <p:cSld name="Title Content and 2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504000" y="1768680"/>
            <a:ext cx="4426920" cy="4384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5152680" y="1768680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2" name="Shape 32"/>
          <p:cNvSpPr txBox="1"/>
          <p:nvPr>
            <p:ph idx="3" type="body"/>
          </p:nvPr>
        </p:nvSpPr>
        <p:spPr>
          <a:xfrm>
            <a:off x="5152680" y="4058639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OverTx">
  <p:cSld name="Title, 2 Content over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504000" y="1768680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5152680" y="1768680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7" name="Shape 37"/>
          <p:cNvSpPr txBox="1"/>
          <p:nvPr>
            <p:ph idx="3" type="body"/>
          </p:nvPr>
        </p:nvSpPr>
        <p:spPr>
          <a:xfrm>
            <a:off x="504000" y="4058639"/>
            <a:ext cx="9071999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504000" y="1768680"/>
            <a:ext cx="9071999" cy="4384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Char char="○"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Char char="■"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Char char="●"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Char char="○"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Char char="■"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Char char="●"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Char char="○"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Char char="■"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image" Target="../media/image2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Relationship Id="rId4" Type="http://schemas.openxmlformats.org/officeDocument/2006/relationships/image" Target="../media/image1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9.png"/><Relationship Id="rId4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2.png"/><Relationship Id="rId4" Type="http://schemas.openxmlformats.org/officeDocument/2006/relationships/image" Target="../media/image5.png"/><Relationship Id="rId5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8.png"/><Relationship Id="rId4" Type="http://schemas.openxmlformats.org/officeDocument/2006/relationships/image" Target="../media/image4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Relationship Id="rId4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0.png"/><Relationship Id="rId4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1.png"/><Relationship Id="rId4" Type="http://schemas.openxmlformats.org/officeDocument/2006/relationships/image" Target="../media/image35.png"/><Relationship Id="rId5" Type="http://schemas.openxmlformats.org/officeDocument/2006/relationships/image" Target="../media/image3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1.png"/><Relationship Id="rId4" Type="http://schemas.openxmlformats.org/officeDocument/2006/relationships/image" Target="../media/image3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2.png"/><Relationship Id="rId4" Type="http://schemas.openxmlformats.org/officeDocument/2006/relationships/image" Target="../media/image36.png"/><Relationship Id="rId5" Type="http://schemas.openxmlformats.org/officeDocument/2006/relationships/image" Target="../media/image3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6.png"/><Relationship Id="rId4" Type="http://schemas.openxmlformats.org/officeDocument/2006/relationships/image" Target="../media/image4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4.png"/><Relationship Id="rId4" Type="http://schemas.openxmlformats.org/officeDocument/2006/relationships/image" Target="../media/image5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9.png"/><Relationship Id="rId4" Type="http://schemas.openxmlformats.org/officeDocument/2006/relationships/image" Target="../media/image47.png"/><Relationship Id="rId5" Type="http://schemas.openxmlformats.org/officeDocument/2006/relationships/image" Target="../media/image4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529560" y="560160"/>
            <a:ext cx="9254159" cy="3840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1- El SCR (Silicon Controlled Rectifier or thyristor).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2- El TRIAC (SCR bidireccional).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3- El GTO (Gate Turn Off SCR).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4- IGCT (Integrated Gate Controlled Thyristor).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MCT (MOS Controlled Thyristor).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5- COMPARACIÓN ENTRE DISPOSITIVOS DE POTENCIA.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6- Últimas tendencias en dispositivos de potencia: Cool-MOS, IEGT, HiGT.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/>
        </p:nvSpPr>
        <p:spPr>
          <a:xfrm>
            <a:off x="1005840" y="548639"/>
            <a:ext cx="7954560" cy="2846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FORMAS DE PROVOCAR EL DISPARO DEL SCR (cebado del SCR)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Corriente de Puerta.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Elevada tensión Ánodo-Cátodo (V</a:t>
            </a:r>
            <a:r>
              <a:rPr b="0" baseline="-2500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AK</a:t>
            </a: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&gt;V</a:t>
            </a:r>
            <a:r>
              <a:rPr b="0" baseline="-2500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DWM</a:t>
            </a: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).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Aplicación de tensión Ánodo-Cátodo positiva antes de que el proceso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 bloqueo haya terminado.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Elevada derivada de la tensión Ánodo-Cátodo. Los fabricantes definen un valor máximo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Temperatura elevada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Normalmente no ocurre, aunque si se produce una combinación de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varias causas, podría provocarse la entrada en conducción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Radiación luminosa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Sólo ocurre en los dispositivos especialmente construidos para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funcionar de esta forma (LASCR).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Shape 1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39120" y="2864519"/>
            <a:ext cx="3429000" cy="172367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/>
          <p:nvPr/>
        </p:nvSpPr>
        <p:spPr>
          <a:xfrm>
            <a:off x="7315560" y="4467960"/>
            <a:ext cx="2559600" cy="286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Uso de redes RC “snubbers”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914400" y="365760"/>
            <a:ext cx="7863120" cy="792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 u="sng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2- EL TRIAC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una combinación de 2 SCR para trabajar en corrientes alternas.</a:t>
            </a:r>
          </a:p>
        </p:txBody>
      </p:sp>
      <p:pic>
        <p:nvPicPr>
          <p:cNvPr id="176" name="Shape 1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20639" y="4097519"/>
            <a:ext cx="3515400" cy="193716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/>
          <p:nvPr/>
        </p:nvSpPr>
        <p:spPr>
          <a:xfrm>
            <a:off x="1005840" y="1737359"/>
            <a:ext cx="3942719" cy="1102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Características generales del TRIAC: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Estructura compleja (6 capas).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Baja velocidad y poca potencia.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Uso como interruptor estático.</a:t>
            </a:r>
          </a:p>
        </p:txBody>
      </p:sp>
      <p:pic>
        <p:nvPicPr>
          <p:cNvPr id="178" name="Shape 1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7079" y="3749039"/>
            <a:ext cx="3180240" cy="2789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Shape 17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54880" y="1554479"/>
            <a:ext cx="2447280" cy="1866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/>
        </p:nvSpPr>
        <p:spPr>
          <a:xfrm>
            <a:off x="914400" y="548639"/>
            <a:ext cx="8594640" cy="286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TRIAC. Característica Estática</a:t>
            </a:r>
          </a:p>
        </p:txBody>
      </p:sp>
      <p:pic>
        <p:nvPicPr>
          <p:cNvPr id="185" name="Shape 1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09360" y="4663439"/>
            <a:ext cx="2427839" cy="1332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Shape 1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1737359"/>
            <a:ext cx="4449599" cy="3499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Shape 18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90400" y="1139759"/>
            <a:ext cx="3246840" cy="2608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>
            <a:off x="548639" y="457200"/>
            <a:ext cx="3278160" cy="343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3" name="Shape 193"/>
          <p:cNvPicPr preferRelativeResize="0"/>
          <p:nvPr/>
        </p:nvPicPr>
        <p:blipFill/>
        <p:spPr>
          <a:xfrm>
            <a:off x="640079" y="3108959"/>
            <a:ext cx="4893480" cy="238536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94" name="Shape 194"/>
          <p:cNvSpPr/>
          <p:nvPr/>
        </p:nvSpPr>
        <p:spPr>
          <a:xfrm>
            <a:off x="640079" y="457200"/>
            <a:ext cx="8412119" cy="28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CIRCUITO DE APLICACIÓN</a:t>
            </a:r>
          </a:p>
        </p:txBody>
      </p:sp>
      <p:sp>
        <p:nvSpPr>
          <p:cNvPr id="195" name="Shape 195"/>
          <p:cNvSpPr/>
          <p:nvPr/>
        </p:nvSpPr>
        <p:spPr>
          <a:xfrm>
            <a:off x="731520" y="1097279"/>
            <a:ext cx="7772039" cy="1567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El capacitor y las resistencias desfasan las ondas de tensión y permiten un encendido retardado.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Variando R, varía el ángulo de encendido y por consiguiente la cantidad de potencia que va a la carga.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El Diac, es simplemente un triac sin terminal de puerta. Dispara por su V</a:t>
            </a:r>
            <a:r>
              <a:rPr b="0" baseline="-2500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AK</a:t>
            </a: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.</a:t>
            </a:r>
          </a:p>
        </p:txBody>
      </p:sp>
      <p:pic>
        <p:nvPicPr>
          <p:cNvPr id="196" name="Shape 1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10000" y="3383280"/>
            <a:ext cx="2216519" cy="2167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/>
        </p:nvSpPr>
        <p:spPr>
          <a:xfrm>
            <a:off x="640079" y="365760"/>
            <a:ext cx="8229239" cy="290267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 u="sng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3- TIRISTORES DE APAGADO POR PUERTA: GTO (gate turn-off thyristor)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SCR tiene una caída en conducción muy baja, pero necesita que el circuito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 potencia anule su corriente anódica. ⇒ Esto ha reducido su empleo a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circuitos de alterna (bloqueo natural con una conmutación por ciclo).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Desde los primeros años del SCR los fabricantes han intentado conseguir que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SCR pudiesen cortarse desde la puerta ⇒ A principios de los años 80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aparecen los primeros GTOs.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 aplicar una tensión negativa en la puerta (V</a:t>
            </a:r>
            <a:r>
              <a:rPr b="0" baseline="-2500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GK</a:t>
            </a: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&lt;0), circula una corriente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saliente por la puerta. Aparece una focalización de la corriente anódo-cátodo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hacia el centro de la difusión n+ catódica debido a la tensión lateral. Esta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corriente polariza directamente la zona central de la unión catódica,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manteniendo al SCR en conducción.</a:t>
            </a:r>
          </a:p>
        </p:txBody>
      </p:sp>
      <p:pic>
        <p:nvPicPr>
          <p:cNvPr id="202" name="Shape 2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2480" y="4210919"/>
            <a:ext cx="2913479" cy="1732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Shape 2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6560" y="3840480"/>
            <a:ext cx="2256839" cy="2018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/>
        </p:nvSpPr>
        <p:spPr>
          <a:xfrm>
            <a:off x="625320" y="640079"/>
            <a:ext cx="5134680" cy="343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ESTRUCTURA Y FUNCIONAMIENTO DEL GTO</a:t>
            </a:r>
          </a:p>
        </p:txBody>
      </p:sp>
      <p:pic>
        <p:nvPicPr>
          <p:cNvPr id="209" name="Shape 2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520" y="3474719"/>
            <a:ext cx="3789719" cy="343728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Shape 210"/>
          <p:cNvSpPr/>
          <p:nvPr/>
        </p:nvSpPr>
        <p:spPr>
          <a:xfrm>
            <a:off x="621000" y="1014840"/>
            <a:ext cx="8979480" cy="2367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 principales diferencias con el SCR son: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Interconexión de las capas de control (más delgada) y catódicas,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minimizando la distancia entre puerta y centro de regiones catódicas y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aumentando el perímetro de las regiones de puerta.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Ataque químico para acercar el contacto de puerta al centro de las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regiones catódicas.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Regiones n+ que cortocircuitan regiones anódicas: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Acelerar el apagado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Tensión inversa de ruptura muy baja</a:t>
            </a:r>
          </a:p>
        </p:txBody>
      </p:sp>
      <p:pic>
        <p:nvPicPr>
          <p:cNvPr id="211" name="Shape 2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6560" y="1139400"/>
            <a:ext cx="2694960" cy="1694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/>
        </p:nvSpPr>
        <p:spPr>
          <a:xfrm>
            <a:off x="640079" y="479160"/>
            <a:ext cx="6809399" cy="422495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EXPLICACIÓN TEÓRICA DEL APAGADO (carácter informativo)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Para conseguir cortar el GTO, con una corriente soportable por la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puerta, debe ser β</a:t>
            </a:r>
            <a:r>
              <a:rPr b="0" baseline="-2500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off</a:t>
            </a: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lo mayor posible, para ello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debe ser: α</a:t>
            </a:r>
            <a:r>
              <a:rPr b="0" baseline="-2500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≈1 (lo mayor posible) y α</a:t>
            </a:r>
            <a:r>
              <a:rPr b="0" baseline="-2500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≈0 (lo menor posible).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⇒ α</a:t>
            </a:r>
            <a:r>
              <a:rPr b="0" baseline="-2500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≈1 implica que la base de T</a:t>
            </a:r>
            <a:r>
              <a:rPr b="0" baseline="-2500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(capa de control) sea estrecha y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poco dopada y que su emisor (capa catódica) esté muy dopado.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Estas condiciones son las normales en los SCR.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⇒ α</a:t>
            </a:r>
            <a:r>
              <a:rPr b="0" baseline="-2500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≈0 implica que la base de T</a:t>
            </a:r>
            <a:r>
              <a:rPr b="0" baseline="-2500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(capa de bloqueo) sea ancha y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tenga una vida media de los huecos muy corta. La primera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condición es normal en SCRs de alta tensión, la segunda no,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porque ocasiona un aumento de las pérdidas en conducción.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Para conseguir una buena ganancia β</a:t>
            </a:r>
            <a:r>
              <a:rPr b="0" baseline="-2500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off</a:t>
            </a: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será necesario asumir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unas pérdidas en conducción algo mayores.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Los cortocircuitos anódicos evitan estas pérdidas extras, al quitar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corriente de base a T</a:t>
            </a:r>
            <a:r>
              <a:rPr b="0" baseline="-2500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disminuyendo su ganancia sin tener que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disminuir la vida media de los portadores.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Respecto a la velocidad de corte de T</a:t>
            </a:r>
            <a:r>
              <a:rPr b="0" baseline="-2500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, si la vida media de los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huecos es larga, el transistor se vuelve muy lento, ya que solo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pueden eliminarse por recombinación al no poder difundirse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hacia las capas p circundantes por estar llenas de huecos. Los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cortocircuitos anódicos aceleran la conmutación de T</a:t>
            </a:r>
            <a:r>
              <a:rPr b="0" baseline="-2500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al poder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extraerlos (a costa de no soportar tensión inversa).</a:t>
            </a:r>
          </a:p>
        </p:txBody>
      </p:sp>
      <p:pic>
        <p:nvPicPr>
          <p:cNvPr id="217" name="Shape 2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9439" y="1147679"/>
            <a:ext cx="1303919" cy="722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Shape 2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54480" y="2498040"/>
            <a:ext cx="4018319" cy="184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Shape 2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75719" y="4591800"/>
            <a:ext cx="2885039" cy="2723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/>
        </p:nvSpPr>
        <p:spPr>
          <a:xfrm>
            <a:off x="457200" y="387719"/>
            <a:ext cx="4809960" cy="5406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400" u="sng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ESPECIFICACIONES DE PUERTA DEL GTO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Para entrar en conducción, se necesita una subida rápida y valor I</a:t>
            </a:r>
            <a:r>
              <a:rPr b="0" baseline="-2500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GM </a:t>
            </a: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suficientes para poner en conducción todo el cristal. Si sólo entra en conducción una parte y circula toda la corriente, se puede dañar. Nótese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 si sólo entra en conducción una parte bajará la tensión ánodo-cátodo y el resto de celdillas que forman el cristal no podrán entrar en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conducción.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Cuando se ha establecido la conducción se deja una corriente I</a:t>
            </a:r>
            <a:r>
              <a:rPr b="0" baseline="-2500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GON</a:t>
            </a: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mantenimiento para asegurar que no se corta espontáneamente. (Tiene menos ganancia que el SCR).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Para cortar el GTO se aplica una corriente I</a:t>
            </a:r>
            <a:r>
              <a:rPr b="0" baseline="-2500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=I</a:t>
            </a:r>
            <a:r>
              <a:rPr b="0" baseline="-2500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/ β</a:t>
            </a:r>
            <a:r>
              <a:rPr b="0" baseline="-2500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off</a:t>
            </a: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muy grande, ya que β</a:t>
            </a:r>
            <a:r>
              <a:rPr b="0" baseline="-2500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off</a:t>
            </a: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 del orden de 5 a 10.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Esta corriente negativa se extingue al cortarse el SCR, pero debe mantenerse una tensión negativa en la puerta para evitar que pudiera entrar en conducción esporádicamente.</a:t>
            </a:r>
          </a:p>
        </p:txBody>
      </p:sp>
      <p:pic>
        <p:nvPicPr>
          <p:cNvPr id="225" name="Shape 2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11600" y="907200"/>
            <a:ext cx="4547160" cy="2841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Shape 2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48960" y="4043519"/>
            <a:ext cx="4151880" cy="2723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/>
        </p:nvSpPr>
        <p:spPr>
          <a:xfrm>
            <a:off x="457200" y="408960"/>
            <a:ext cx="5001839" cy="59615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CONMUTACIÓN DEL GTO.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ENCENDIDO POR CORRIENTE POSITIVA DE PUERTA</a:t>
            </a:r>
          </a:p>
        </p:txBody>
      </p:sp>
      <p:pic>
        <p:nvPicPr>
          <p:cNvPr id="232" name="Shape 2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800" y="1844280"/>
            <a:ext cx="5374080" cy="4098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Shape 2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26480" y="1888559"/>
            <a:ext cx="3704040" cy="2180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/>
        </p:nvSpPr>
        <p:spPr>
          <a:xfrm>
            <a:off x="457200" y="365760"/>
            <a:ext cx="4732199" cy="59615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CONMUTACIÓN DEL GTO.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APAGADO POR CORRIENTE NEGATIVA DE PUERTA</a:t>
            </a:r>
          </a:p>
        </p:txBody>
      </p:sp>
      <p:pic>
        <p:nvPicPr>
          <p:cNvPr id="239" name="Shape 2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679" y="1371600"/>
            <a:ext cx="5655239" cy="3962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Shape 2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26480" y="1888919"/>
            <a:ext cx="3704040" cy="2180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432000" y="410400"/>
            <a:ext cx="7525799" cy="6096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1- EL SCR  (silicon controlled rectifier or thyristor)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Conocido como TIRISTOR, o rectificador controlado de silicio.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Es el  dispositivo semiconductor que soporta las potencias más elevadas.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I&gt;4000A, con Von ≈ 2 a 4 V.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V&gt;7000 V.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Tiene una estructura de 4 capas p-n alternadas y un terminal de puerta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 su encendido.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Directamente polarizado tiene dos estados: conducción o cebado y bloqueado.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Inversamente polarizado estará bloqueado, como un diodo.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El control del encendido se realiza po la corriente de puerta (pulso).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 es posible apagarlo desde la puerta, sino que se apaga bajando su corriente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ánodo-cátodo practicamente a cero, por debajo de la corriente de mantenimiento I</a:t>
            </a:r>
            <a:r>
              <a:rPr b="0" baseline="-2500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Su frecuencia máxima de funcionamiento es baja, ya que se sacrifica la velocidad para conseguir una caída en conducción lo menor posible. Su funcionamiento se centra en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aplicaciones a frecuencia de red.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La derivada de la corriente anódica respecto al tiempo en el momento del cebado debe limitarse para dar tiempo a la expansión del plasma en todo el cristal evitando la focalización de la corriente.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La derivada de la tensión ánodo cátodo al reaplicar tensión positiva debe limitarse para evitar que vuelva cebarse y encenderse. También se debe esperar un tiempo mínimo para reaplicar tensión positiva.</a:t>
            </a:r>
          </a:p>
        </p:txBody>
      </p:sp>
      <p:pic>
        <p:nvPicPr>
          <p:cNvPr id="115" name="Shape 1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06639" y="2743200"/>
            <a:ext cx="1932479" cy="1199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08400" y="4187519"/>
            <a:ext cx="2227680" cy="1075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/>
        <p:spPr>
          <a:xfrm>
            <a:off x="6949439" y="764639"/>
            <a:ext cx="2656799" cy="172332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Shape 2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86480" y="1070640"/>
            <a:ext cx="5068439" cy="566424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Shape 246"/>
          <p:cNvSpPr/>
          <p:nvPr/>
        </p:nvSpPr>
        <p:spPr>
          <a:xfrm>
            <a:off x="365760" y="365760"/>
            <a:ext cx="6583319" cy="343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CIRCUITO PARA EL ESTUDIO DE LA CONMUTACIÓN DEL GTO: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(carácter informativo)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/>
        </p:nvSpPr>
        <p:spPr>
          <a:xfrm>
            <a:off x="365760" y="408960"/>
            <a:ext cx="9143639" cy="3240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MÁXIMA CORRIENTE ANÓDICA CONTROLABLE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 CORRIENTE DE PUERTA EN UN GTO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⇒ Al aplicar una corriente negativa por la puerta, se produce un campo lateral, que provoca que la corriente anódica se concentre en los puntos más alejados de las metalizaciones de puerta.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⇒ Esto hace que aumente la resistividad de la capa de control.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⇒ Para que circule la corriente I</a:t>
            </a:r>
            <a:r>
              <a:rPr b="0" baseline="-2500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requerida, se necesita más tensión.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⇒ Si sube I</a:t>
            </a:r>
            <a:r>
              <a:rPr b="0" baseline="-2500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 necesita aún más tensión -V</a:t>
            </a:r>
            <a:r>
              <a:rPr b="0" baseline="-2500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GK</a:t>
            </a: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⇒ Se podrá subir V</a:t>
            </a:r>
            <a:r>
              <a:rPr b="0" baseline="-2500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GK</a:t>
            </a: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hasta la tensión de ruptura de la unión Puerta-Cátodo. Esta ruptura definirá la máxima corriente controlable desde la puerta.</a:t>
            </a:r>
          </a:p>
        </p:txBody>
      </p:sp>
      <p:pic>
        <p:nvPicPr>
          <p:cNvPr id="252" name="Shape 2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2400" y="3838319"/>
            <a:ext cx="5238720" cy="33778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/>
        </p:nvSpPr>
        <p:spPr>
          <a:xfrm>
            <a:off x="277200" y="274319"/>
            <a:ext cx="5897880" cy="3858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4- SCR CONTROLADO POR PUERTA INTEGRADA: IGCT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Es un GTO y un Diodo de la misma tensión de ruptura. Para integrarlos en la misma oblea, hay que hacer el diodo más ancho ⇒ Más pérdidas.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Un IGCT y un Diodo de la misma tensión de ruptura se integran sin problemas.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Se suprimen los cortocircuitos anódicos, se sustituyen por una capa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anódica “transparente” a los electrones (emisor del transistor pnp muy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poco eficaz ⇒ α</a:t>
            </a:r>
            <a:r>
              <a:rPr b="0" baseline="-2500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muy pequeña. Esto permite hacer un dispositivo más estrecho con menores pérdidas en conducción.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Se mejora el diseño de la puerta (muy baja inductancia)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⇒ 4.000Amp/μs (con una tensión Puerta-Cátodo de sólo 20V).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Apagado muy rápido ⇒ menores pérdidas en conmutación.</a:t>
            </a:r>
          </a:p>
        </p:txBody>
      </p:sp>
      <p:pic>
        <p:nvPicPr>
          <p:cNvPr id="258" name="Shape 2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600" y="5120639"/>
            <a:ext cx="3666959" cy="2377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Shape 2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94000" y="5413680"/>
            <a:ext cx="3554999" cy="201132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Shape 260"/>
          <p:cNvSpPr/>
          <p:nvPr/>
        </p:nvSpPr>
        <p:spPr>
          <a:xfrm>
            <a:off x="6766560" y="797760"/>
            <a:ext cx="2758680" cy="343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Módulo con un IGCT</a:t>
            </a:r>
          </a:p>
        </p:txBody>
      </p:sp>
      <p:pic>
        <p:nvPicPr>
          <p:cNvPr id="261" name="Shape 26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01280" y="1069200"/>
            <a:ext cx="3989879" cy="445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/>
        </p:nvSpPr>
        <p:spPr>
          <a:xfrm>
            <a:off x="457200" y="387719"/>
            <a:ext cx="3369600" cy="2846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FUNCIONAMIENTO DEL IGCT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En el IGCT, se consigue transferir toda la corriente catódica a la puerta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rápidamente, de forma que la unión catódica queda casi instantáneamente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polarizada inversamente y el apagado del SCR queda reducido al corte del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transistor npn.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⇒ No es necesario un amortiguador de apagado.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La ganancia de puerta será 1 ya que toda la corriente anódica se transfiere a la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puerta.</a:t>
            </a:r>
          </a:p>
        </p:txBody>
      </p:sp>
      <p:pic>
        <p:nvPicPr>
          <p:cNvPr id="267" name="Shape 2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06239" y="914400"/>
            <a:ext cx="4780439" cy="6557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/>
        </p:nvSpPr>
        <p:spPr>
          <a:xfrm>
            <a:off x="372600" y="479160"/>
            <a:ext cx="5662079" cy="892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ZONA DE OPERACIÓN SEGURA DEL IGCT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Puede manejar corrientes de 3000 A y tensiones de 3000 V.</a:t>
            </a:r>
          </a:p>
        </p:txBody>
      </p:sp>
      <p:pic>
        <p:nvPicPr>
          <p:cNvPr id="273" name="Shape 2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08760" y="1753559"/>
            <a:ext cx="3523320" cy="4085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/>
        </p:nvSpPr>
        <p:spPr>
          <a:xfrm>
            <a:off x="365760" y="365760"/>
            <a:ext cx="8595000" cy="2818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TIRISTOR CONTROLADO POR PUERTA MOS: MCT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Estructura formada por un SCR y dos transistores MOS (uno para encenderlo y otro para apagarlo).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Presenta una estructura compleja, con muchos requerimientos contradictorios.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Comenzaron las investigaciones en 1992.  En la actualidad se han abandonado al no poder alcanzar potencias elevadas y no ser competitivo con el MOS en bajas potencias (frecuencia menor y mayor complejidad de fabricación ⇒ mayor costo).</a:t>
            </a:r>
          </a:p>
        </p:txBody>
      </p:sp>
      <p:pic>
        <p:nvPicPr>
          <p:cNvPr id="279" name="Shape 2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759" y="2862719"/>
            <a:ext cx="5811840" cy="3840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Shape 2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45439" y="3108959"/>
            <a:ext cx="2789640" cy="168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Shape 2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31919" y="1005840"/>
            <a:ext cx="5174280" cy="615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450360" y="226080"/>
            <a:ext cx="8967600" cy="59615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5- COMPARACIÓN ENTRE LOS DISPOSITIVOS DEPOTENCIA</a:t>
            </a:r>
          </a:p>
        </p:txBody>
      </p:sp>
      <p:pic>
        <p:nvPicPr>
          <p:cNvPr id="287" name="Shape 28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8919" y="4645800"/>
            <a:ext cx="4485600" cy="2841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Shape 28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2240" y="822959"/>
            <a:ext cx="4752719" cy="375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/>
        </p:nvSpPr>
        <p:spPr>
          <a:xfrm>
            <a:off x="274319" y="457200"/>
            <a:ext cx="9509759" cy="54863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COMPARACIÓN DE LOS SEMICONDUCTORES DE POTENCIA</a:t>
            </a:r>
          </a:p>
        </p:txBody>
      </p:sp>
      <p:pic>
        <p:nvPicPr>
          <p:cNvPr id="294" name="Shape 2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2479" y="1236600"/>
            <a:ext cx="7629120" cy="50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/>
        </p:nvSpPr>
        <p:spPr>
          <a:xfrm>
            <a:off x="277919" y="365760"/>
            <a:ext cx="8499959" cy="2255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ULTIMAS TENDENCIAS EN LA FABRICACIÓN DE LOS DISPOSITIVOS DE POTENCIA: COOL-MOS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Consiguen que la resistencia en conducción crezca casi linealmente con la tensión de ruptura del dispositivo en vez de crecer con la potencia.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Esto los hace interesantes para tensiones altas (de 600 V a 1500 V).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Existen comercialmente (Infineon).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0" name="Shape 3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359" y="3172680"/>
            <a:ext cx="5031359" cy="2587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Shape 3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60719" y="3180240"/>
            <a:ext cx="3142079" cy="2580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/>
        </p:nvSpPr>
        <p:spPr>
          <a:xfrm>
            <a:off x="369360" y="408960"/>
            <a:ext cx="8408519" cy="4815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ULTIMAS TENDENCIAS EN LA FABRICACIÓN DE LOS DISPOSITIVOS DE POTENCIA: IEGT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IEGT: Injection Enhanced Gate Thyristor (Tiristor de puerta mejorada por inyección). 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La razón por la que la caída de tensión en conducción de un SCR o GTO es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menor que en el IGBT radica en la doble inyección de portadores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(desde el cátodo y desde el ánodo).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En el IGBT la inyección desde la fuente es muy limitada.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En el IEGT, se consigue que la capa de fuente tenga una eficiencia muy alta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(optimizando los perfiles de los dopados).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La caída en conducción puede ser comparable a la del GTO para los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dispositivos existentes de 4.500 V y 1.500 A.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En investigación (Toshiba)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Existen variantes (HiGT Hitachi).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" name="Shape 3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0760" y="1162800"/>
            <a:ext cx="2793600" cy="5237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Shape 30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74719" y="3758400"/>
            <a:ext cx="3099959" cy="27482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Shape 1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42360" y="1911600"/>
            <a:ext cx="4961160" cy="366587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/>
          <p:nvPr/>
        </p:nvSpPr>
        <p:spPr>
          <a:xfrm>
            <a:off x="365760" y="365760"/>
            <a:ext cx="8777880" cy="30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ESTRUCTURA DE LA PASTILLA SEMICONDUCTORA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El ánodo es de tipo p, (capa anódica).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Luego presenta una capa tipo n (capa de bloqueo).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A continuación viene otra capa tipo p, (capa de control),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 contiene al terminal de puerta (gate).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Finalmente termina en la capa tipo n del cátodo,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(capa catódica).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/>
        </p:nvSpPr>
        <p:spPr>
          <a:xfrm>
            <a:off x="369360" y="408960"/>
            <a:ext cx="9140039" cy="1602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ULTIMAS TENDENCIAS EN LA FABRICACIÓN DE LOS DISPOSITIVOS DE POTENCIA: HiGT</a:t>
            </a:r>
          </a:p>
        </p:txBody>
      </p:sp>
      <p:pic>
        <p:nvPicPr>
          <p:cNvPr id="314" name="Shape 3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279" y="1126440"/>
            <a:ext cx="5577120" cy="2959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Shape 3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17919" y="797400"/>
            <a:ext cx="3565799" cy="3225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Shape 3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17519" y="4937760"/>
            <a:ext cx="4008960" cy="2408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Shape 1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63439" y="1688040"/>
            <a:ext cx="4837680" cy="322775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/>
          <p:nvPr/>
        </p:nvSpPr>
        <p:spPr>
          <a:xfrm>
            <a:off x="457200" y="365760"/>
            <a:ext cx="9143280" cy="286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TIRISTORES DE MUY ALTA POTENCIA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Los tiristores de alta potencia se fabrican con muchos gates y cátodos en paralelo para favorecer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flujo de la corriente.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La capa n interior, suele desdoblarse en dos capas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 distintas concentraciones de impurezas.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Shape 1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7239" y="903600"/>
            <a:ext cx="5241600" cy="4460759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/>
          <p:nvPr/>
        </p:nvSpPr>
        <p:spPr>
          <a:xfrm>
            <a:off x="457200" y="457200"/>
            <a:ext cx="8960399" cy="286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CARACTERÍSTICA ESTÁTICA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I</a:t>
            </a:r>
            <a:r>
              <a:rPr b="0" baseline="-2500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 corriente de ánodo-cátodo.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V</a:t>
            </a:r>
            <a:r>
              <a:rPr b="0" baseline="-2500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AK</a:t>
            </a: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 la tensión ánodo-cátodo.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Cuando es negativa, el tiristor no conduce corriente y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Si sobrepasamos el valor V</a:t>
            </a:r>
            <a:r>
              <a:rPr b="0" baseline="-2500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RWM</a:t>
            </a: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., se quema (ruptura).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En polarización directa, V</a:t>
            </a:r>
            <a:r>
              <a:rPr b="0" baseline="-2500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AK </a:t>
            </a: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positiva.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Para valores pequeños de V</a:t>
            </a:r>
            <a:r>
              <a:rPr b="0" baseline="-2500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AK</a:t>
            </a: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el SCR no conduce,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(bloqueo directo).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Inyectando una corriente adecuada en gate, I</a:t>
            </a:r>
            <a:r>
              <a:rPr b="0" baseline="-2500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G2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puede encenderse el SCR, (cebado del SCR).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Si la corriente de gate es menor, I</a:t>
            </a:r>
            <a:r>
              <a:rPr b="0" baseline="-2500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G1</a:t>
            </a: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para encenderlo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Tenemos que aumentar V</a:t>
            </a:r>
            <a:r>
              <a:rPr b="0" baseline="-2500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AK </a:t>
            </a: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hasta V</a:t>
            </a:r>
            <a:r>
              <a:rPr b="0" baseline="-2500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B01.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Es decir que cuanto mayor es V</a:t>
            </a:r>
            <a:r>
              <a:rPr b="0" baseline="-2500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AK </a:t>
            </a: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menor es la corriente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 Gate necesaria para encender el SCR.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Sin corriente de Gate presente, hay que elevar V</a:t>
            </a:r>
            <a:r>
              <a:rPr b="0" baseline="-2500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AK </a:t>
            </a: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hasta que encienda solo, en el valor V</a:t>
            </a:r>
            <a:r>
              <a:rPr b="0" baseline="-2500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B0.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Una vez en conducción, el tiristor presenta una baja caíd de tensión V</a:t>
            </a:r>
            <a:r>
              <a:rPr b="0" baseline="-2500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AK</a:t>
            </a: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(zona verde).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Si la corriente baja a menos de I</a:t>
            </a:r>
            <a:r>
              <a:rPr b="0" baseline="-2500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H, </a:t>
            </a: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apaga el SCR.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Shape 1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70119" y="803520"/>
            <a:ext cx="2684879" cy="3085199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/>
          <p:nvPr/>
        </p:nvSpPr>
        <p:spPr>
          <a:xfrm>
            <a:off x="731520" y="274319"/>
            <a:ext cx="8868960" cy="736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FUNCIONAMIENTO DEL SCR: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Polarización Inversa: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Aunque tengamos corriente de Gate, la unión p-n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 ánodo está en inversa y no hay modo de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pasarlo a conducción.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Polarización Directa: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corriente de Gate tiene un efecto similar al de la corriente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 base de un transistor, permitiendo que la corriente fluya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entre ánodo y cátodo, a pesar de que la unión n-p central, se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encuentra polarizada en inversa.</a:t>
            </a:r>
          </a:p>
        </p:txBody>
      </p:sp>
      <p:pic>
        <p:nvPicPr>
          <p:cNvPr id="142" name="Shape 1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5360" y="3749760"/>
            <a:ext cx="2875320" cy="3113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01959" y="5144039"/>
            <a:ext cx="4018319" cy="184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914400" y="457200"/>
            <a:ext cx="8320319" cy="286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INSTANTE DE BLOQUEO: FORMA DE ONDA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Aquí se observa en detalle el momento en que la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corriente baja a menos de I</a:t>
            </a:r>
            <a:r>
              <a:rPr b="0" baseline="-2500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En ese instante, se apaga el SCR y la tensión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</a:t>
            </a:r>
            <a:r>
              <a:rPr b="0" baseline="-2500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AK</a:t>
            </a: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sigue la onda de la fuente de alimentación.</a:t>
            </a:r>
          </a:p>
        </p:txBody>
      </p:sp>
      <p:pic>
        <p:nvPicPr>
          <p:cNvPr id="149" name="Shape 1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2600" y="1425240"/>
            <a:ext cx="4751999" cy="4237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1097279" y="640079"/>
            <a:ext cx="8137440" cy="286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CIRCUITO RECTIFICADOR CON BLOQUEO DINÁMICO</a:t>
            </a:r>
          </a:p>
        </p:txBody>
      </p:sp>
      <p:pic>
        <p:nvPicPr>
          <p:cNvPr id="155" name="Shape 1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5400" y="1269000"/>
            <a:ext cx="3313799" cy="2113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99919" y="992879"/>
            <a:ext cx="4344120" cy="6271199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/>
          <p:nvPr/>
        </p:nvSpPr>
        <p:spPr>
          <a:xfrm>
            <a:off x="914400" y="4389119"/>
            <a:ext cx="4385159" cy="680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Al cebarse un tiristor por gate y encenderse, el otro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automaticamente se apaga porque queda en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Polarización inversa.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822959" y="457200"/>
            <a:ext cx="8594640" cy="680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CARACTERÍSTICAS DINÁMICAS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Curvas de tensión y corriente durante la conmutación: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El pulso de Gate (azul), dispara al tiristor, provocando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que suba la corriente I</a:t>
            </a:r>
            <a:r>
              <a:rPr b="0" baseline="-2500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, a medida que disminuye V</a:t>
            </a:r>
            <a:r>
              <a:rPr b="0" baseline="-2500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AK</a:t>
            </a: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Durante el encencido se observan los tiempos td y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tr, (Delay time – Rise time).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El apagado tampoco es instantáneo. La corriente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demora trr desde que cruza por cero, llega a su pico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transitorio negativo Irr, y luego baja hasta 25% de Irr.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La tensión V</a:t>
            </a:r>
            <a:r>
              <a:rPr b="0" baseline="-2500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AK</a:t>
            </a: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durante el apagado, presenta un td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desde que cruza por cero y luego vuelve nuevamente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hacerse positiva. </a:t>
            </a:r>
          </a:p>
        </p:txBody>
      </p:sp>
      <p:pic>
        <p:nvPicPr>
          <p:cNvPr id="163" name="Shape 1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99439" y="1996559"/>
            <a:ext cx="4247639" cy="4548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