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162AC-1262-4FAB-929A-5B139F0FA3C2}" type="datetimeFigureOut">
              <a:rPr lang="es-AR" smtClean="0"/>
              <a:t>11/6/2017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4D1B-437E-411C-B5C8-5BEFB542FFA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6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82D4-5D20-4278-A9C5-1F721518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59F89-90F6-40C1-A8A2-08D5913F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0B4F-CCDB-4F6C-821C-8B978D99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ACCA-E4BD-4696-9675-17AD60F08AA7}" type="datetime1">
              <a:rPr lang="es-AR" smtClean="0"/>
              <a:t>11/6/2017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4F0D-169F-4999-A264-CEF2CBDA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404C-7D9B-4527-A041-E1BD8255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19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D112-B534-4F5E-B12E-B7287816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6B880-2097-45B5-9EB6-1265FE88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A806-559F-4653-9F09-200B0466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7AAA-5F21-447F-BBC8-F237B5FAB497}" type="datetime1">
              <a:rPr lang="es-AR" smtClean="0"/>
              <a:t>11/6/2017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CF37-5C92-488F-81FB-F0923562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8F15-A7C8-4CB7-AD26-C45C8C3A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0101B-24C7-4893-8A24-B37614FB8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19FF-99F4-4E46-A75E-79D570DA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1971-0A2A-4DDE-A365-E43FD283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36C-8131-4B75-9D54-11AA9C5AB819}" type="datetime1">
              <a:rPr lang="es-AR" smtClean="0"/>
              <a:t>11/6/2017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14E8-62C5-4ED9-930F-21BB7946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E59C-E7DB-4384-9C8B-2EA4FAA9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4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C1B2-A9D6-4160-86EB-18F69C62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12AC-FA4D-44A4-8995-CD433BDC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945D-D609-419A-8E42-866DA1E0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CB5C-E559-4BF3-AD4A-E58573E10A6B}" type="datetime1">
              <a:rPr lang="es-AR" smtClean="0"/>
              <a:t>11/6/2017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5E1E-3B51-44D1-84E6-482EDE42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6C94-2314-441B-A414-C740B423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886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FA31-5ED2-4D30-98D4-B889F61A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79DC-9070-4C4D-BA01-3ABA16A7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2FAE-9C4F-4947-AF38-B8748E77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D6DA-BC2A-4EE3-B496-8FAF0B4DB6E1}" type="datetime1">
              <a:rPr lang="es-AR" smtClean="0"/>
              <a:t>11/6/2017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0C9C-E874-44E2-9F2A-2B5D9159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973A-3200-4344-AD9D-BC496309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22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B110-2DA6-4372-9F39-627C8620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9499-29D4-48AD-85CD-3298B80F9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36477-9E0F-43AB-A712-B54E78EF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565DC-8AA9-467B-8D09-860F762E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53F-CA8F-487D-80CA-ED3A2475DF4C}" type="datetime1">
              <a:rPr lang="es-AR" smtClean="0"/>
              <a:t>11/6/2017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9DF4-846A-4337-9F05-FAFDE60F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9FDD-0F35-4D26-90D5-B2523E5C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363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0CAE-CFF1-453D-A6F8-1D8A7D0F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9617-2FA0-4A1A-9660-993E2E05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0EF4B-7F38-4C6D-ABF3-DDB8099D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C1D81-E95B-4D44-9E9F-8B3D6218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8A217-2B1E-4C4E-ADB6-869791105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71449-47A1-404E-B701-13D63800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1E5B-00CF-4E6B-B68F-7A391B893C42}" type="datetime1">
              <a:rPr lang="es-AR" smtClean="0"/>
              <a:t>11/6/2017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55C1A-7968-4F6E-8C1B-A4EE8922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CE4D-9E15-4F3E-B9D5-C8CA0AB0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3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4286-D275-4641-B185-4DE02D3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259BE-CC63-4611-9E69-824C5730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EB7E-747C-44F9-829B-2E70326BF626}" type="datetime1">
              <a:rPr lang="es-AR" smtClean="0"/>
              <a:t>11/6/2017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79C8F-EB61-4FC5-A7CC-5CAA4A4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006FA-8429-47B9-BC1C-3FF0F70B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48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0BF30-A40A-428E-A563-98B921DA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9406-FA3B-482F-ACCD-8A435E7397E4}" type="datetime1">
              <a:rPr lang="es-AR" smtClean="0"/>
              <a:t>11/6/2017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FD6C4-FF3A-49F1-A54B-0DAD1E96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5749-86A7-4F1D-B2D1-9DFF119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99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4369-EBD9-4751-8780-52BDF374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C3E2-8955-4DCC-B9FA-16177DCD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D477-FEA9-4CCE-93AF-8162A347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C01D-CD9F-42F0-B76E-B6789037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122-8107-4E37-93B8-DCB8782C58B1}" type="datetime1">
              <a:rPr lang="es-AR" smtClean="0"/>
              <a:t>11/6/2017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F9C5-911A-4C85-B27B-82925B9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534D-50B3-40D2-BDE3-837B44E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6AC3-FC24-4093-9923-9270DFC6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7E340-0770-410C-AF9D-036A61635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87622-DE12-491D-8F49-127D6A0C0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73EF-4DBD-4732-88E0-2B7D32BA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102-89D6-4378-9D5C-8B7C07C89C52}" type="datetime1">
              <a:rPr lang="es-AR" smtClean="0"/>
              <a:t>11/6/2017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CB2E-BC8C-4B5A-90DC-78AF46E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834E-51D4-478B-9F16-2086505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57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929C6-B65B-419E-B25E-77BAD45D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82AD8-EE39-4B19-88FC-1F47E9DA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8FDF-7DA1-42B2-922D-E7430ADB8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CB96-7C77-4D6C-AAF0-ED296B82815D}" type="datetime1">
              <a:rPr lang="es-AR" smtClean="0"/>
              <a:t>11/6/2017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55A2-6FCB-4610-92A7-BB9CFB060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ELECTRÓNICA II - INSTITUTO DON BOSCO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F92E-554D-4F6C-8F26-847B0CDD6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3BE6-7A26-4B94-B03D-0E740EC8C33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3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951704" y="331812"/>
            <a:ext cx="8536320" cy="959835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algn="ctr"/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 DE POTENCIA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1- </a:t>
            </a:r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 BIPOLARES BJT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41 Imagen"/>
          <p:cNvPicPr/>
          <p:nvPr/>
        </p:nvPicPr>
        <p:blipFill>
          <a:blip r:embed="rId2" cstate="print"/>
          <a:stretch/>
        </p:blipFill>
        <p:spPr>
          <a:xfrm>
            <a:off x="8272756" y="2805370"/>
            <a:ext cx="2433187" cy="1676037"/>
          </a:xfrm>
          <a:prstGeom prst="rect">
            <a:avLst/>
          </a:prstGeom>
          <a:ln>
            <a:noFill/>
          </a:ln>
        </p:spPr>
      </p:pic>
      <p:pic>
        <p:nvPicPr>
          <p:cNvPr id="43" name="42 Imagen"/>
          <p:cNvPicPr/>
          <p:nvPr/>
        </p:nvPicPr>
        <p:blipFill>
          <a:blip r:embed="rId3" cstate="print"/>
          <a:stretch/>
        </p:blipFill>
        <p:spPr>
          <a:xfrm>
            <a:off x="8237734" y="4751493"/>
            <a:ext cx="2423989" cy="1676037"/>
          </a:xfrm>
          <a:prstGeom prst="rect">
            <a:avLst/>
          </a:prstGeom>
          <a:ln>
            <a:noFill/>
          </a:ln>
        </p:spPr>
      </p:pic>
      <p:pic>
        <p:nvPicPr>
          <p:cNvPr id="44" name="43 Imagen"/>
          <p:cNvPicPr/>
          <p:nvPr/>
        </p:nvPicPr>
        <p:blipFill>
          <a:blip r:embed="rId4" cstate="print"/>
          <a:stretch/>
        </p:blipFill>
        <p:spPr>
          <a:xfrm>
            <a:off x="4839125" y="4431765"/>
            <a:ext cx="2976215" cy="1373618"/>
          </a:xfrm>
          <a:prstGeom prst="rect">
            <a:avLst/>
          </a:prstGeom>
          <a:ln>
            <a:noFill/>
          </a:ln>
        </p:spPr>
      </p:pic>
      <p:pic>
        <p:nvPicPr>
          <p:cNvPr id="45" name="44 Imagen"/>
          <p:cNvPicPr/>
          <p:nvPr/>
        </p:nvPicPr>
        <p:blipFill>
          <a:blip r:embed="rId5" cstate="print"/>
          <a:stretch/>
        </p:blipFill>
        <p:spPr>
          <a:xfrm>
            <a:off x="1808076" y="3815825"/>
            <a:ext cx="2479884" cy="1641419"/>
          </a:xfrm>
          <a:prstGeom prst="rect">
            <a:avLst/>
          </a:prstGeom>
          <a:ln>
            <a:noFill/>
          </a:ln>
        </p:spPr>
      </p:pic>
      <p:pic>
        <p:nvPicPr>
          <p:cNvPr id="46" name="45 Imagen"/>
          <p:cNvPicPr/>
          <p:nvPr/>
        </p:nvPicPr>
        <p:blipFill>
          <a:blip r:embed="rId6" cstate="print"/>
          <a:stretch/>
        </p:blipFill>
        <p:spPr>
          <a:xfrm>
            <a:off x="8151769" y="1128680"/>
            <a:ext cx="2536133" cy="1028091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1614922" y="1505560"/>
            <a:ext cx="5458575" cy="1713267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idéntico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de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teniendo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especiales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intensidades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soportar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disipar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bipolares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frecuencias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debajo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10KHz y son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muy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efectivos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requieran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1200V y 400A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máximo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887C15-BB37-4396-BC02-FF214036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CD32E-FE98-419A-93A6-24427CC2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447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40632" y="218486"/>
            <a:ext cx="3592117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CONSIDERACIONES TÉRMICAS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469878" y="505555"/>
            <a:ext cx="4705058" cy="500329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pérdidas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suelen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despreciarse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ser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muy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1472708" y="907909"/>
            <a:ext cx="3084820" cy="44448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pérdidas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aproximadas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1446884" y="1460491"/>
            <a:ext cx="3739637" cy="80699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pérdidas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estimarse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suponiendo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siguen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línea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recta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1633318" y="2366438"/>
            <a:ext cx="4272051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Análogamente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Wf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Entonces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6"/>
          <p:cNvSpPr txBox="1"/>
          <p:nvPr/>
        </p:nvSpPr>
        <p:spPr>
          <a:xfrm>
            <a:off x="1453605" y="3034959"/>
            <a:ext cx="5974716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media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disipada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período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88 Imagen"/>
          <p:cNvPicPr/>
          <p:nvPr/>
        </p:nvPicPr>
        <p:blipFill>
          <a:blip r:embed="rId2" cstate="print"/>
          <a:stretch/>
        </p:blipFill>
        <p:spPr>
          <a:xfrm>
            <a:off x="7349432" y="58133"/>
            <a:ext cx="3663578" cy="3675393"/>
          </a:xfrm>
          <a:prstGeom prst="rect">
            <a:avLst/>
          </a:prstGeom>
          <a:ln>
            <a:noFill/>
          </a:ln>
        </p:spPr>
      </p:pic>
      <p:pic>
        <p:nvPicPr>
          <p:cNvPr id="90" name="89 Imagen"/>
          <p:cNvPicPr/>
          <p:nvPr/>
        </p:nvPicPr>
        <p:blipFill>
          <a:blip r:embed="rId3" cstate="print"/>
          <a:stretch/>
        </p:blipFill>
        <p:spPr>
          <a:xfrm>
            <a:off x="6203591" y="392557"/>
            <a:ext cx="907404" cy="1503273"/>
          </a:xfrm>
          <a:prstGeom prst="rect">
            <a:avLst/>
          </a:prstGeom>
          <a:ln>
            <a:noFill/>
          </a:ln>
        </p:spPr>
      </p:pic>
      <p:pic>
        <p:nvPicPr>
          <p:cNvPr id="91" name="90 Imagen"/>
          <p:cNvPicPr/>
          <p:nvPr/>
        </p:nvPicPr>
        <p:blipFill>
          <a:blip r:embed="rId4" cstate="print"/>
          <a:stretch/>
        </p:blipFill>
        <p:spPr>
          <a:xfrm>
            <a:off x="4478640" y="967673"/>
            <a:ext cx="1544179" cy="535274"/>
          </a:xfrm>
          <a:prstGeom prst="rect">
            <a:avLst/>
          </a:prstGeom>
          <a:ln>
            <a:noFill/>
          </a:ln>
        </p:spPr>
      </p:pic>
      <p:pic>
        <p:nvPicPr>
          <p:cNvPr id="92" name="91 Imagen"/>
          <p:cNvPicPr/>
          <p:nvPr/>
        </p:nvPicPr>
        <p:blipFill>
          <a:blip r:embed="rId5" cstate="print"/>
          <a:stretch/>
        </p:blipFill>
        <p:spPr>
          <a:xfrm>
            <a:off x="4508709" y="2019604"/>
            <a:ext cx="2236848" cy="362510"/>
          </a:xfrm>
          <a:prstGeom prst="rect">
            <a:avLst/>
          </a:prstGeom>
          <a:ln>
            <a:noFill/>
          </a:ln>
        </p:spPr>
      </p:pic>
      <p:pic>
        <p:nvPicPr>
          <p:cNvPr id="93" name="92 Imagen"/>
          <p:cNvPicPr/>
          <p:nvPr/>
        </p:nvPicPr>
        <p:blipFill>
          <a:blip r:embed="rId6" cstate="print"/>
          <a:stretch/>
        </p:blipFill>
        <p:spPr>
          <a:xfrm>
            <a:off x="4451400" y="2610725"/>
            <a:ext cx="2742023" cy="474855"/>
          </a:xfrm>
          <a:prstGeom prst="rect">
            <a:avLst/>
          </a:prstGeom>
          <a:ln>
            <a:noFill/>
          </a:ln>
        </p:spPr>
      </p:pic>
      <p:pic>
        <p:nvPicPr>
          <p:cNvPr id="94" name="93 Imagen"/>
          <p:cNvPicPr/>
          <p:nvPr/>
        </p:nvPicPr>
        <p:blipFill>
          <a:blip r:embed="rId7" cstate="print"/>
          <a:stretch/>
        </p:blipFill>
        <p:spPr>
          <a:xfrm>
            <a:off x="4262843" y="3319728"/>
            <a:ext cx="2863718" cy="613328"/>
          </a:xfrm>
          <a:prstGeom prst="rect">
            <a:avLst/>
          </a:prstGeom>
          <a:ln>
            <a:noFill/>
          </a:ln>
        </p:spPr>
      </p:pic>
      <p:sp>
        <p:nvSpPr>
          <p:cNvPr id="95" name="TextShape 7"/>
          <p:cNvSpPr txBox="1"/>
          <p:nvPr/>
        </p:nvSpPr>
        <p:spPr>
          <a:xfrm>
            <a:off x="1469878" y="3946785"/>
            <a:ext cx="9467426" cy="2362846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retardo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(Delay Time, td): Es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transcurre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alcanza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10%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valor final.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(Rise time,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emplea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evolucionar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el 10% y el 90%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valor final.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almacenamiento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(Storage time,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transcurre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excitación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90%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valor final.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caída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(Fall time,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emplea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evolucionar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el 90% y el 10%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valor final.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siguientes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on = t d + t 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off = t s + t f.  Es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hacer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hecho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apagado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 off )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siempre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mayor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encendido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 on ),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ocurre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mayoría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D780B5-0C97-4CB2-939E-B75714D9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AB080-B0FB-45BB-8B57-15F2326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216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95 Imagen"/>
          <p:cNvPicPr/>
          <p:nvPr/>
        </p:nvPicPr>
        <p:blipFill>
          <a:blip r:embed="rId2" cstate="print"/>
          <a:stretch/>
        </p:blipFill>
        <p:spPr>
          <a:xfrm>
            <a:off x="6714072" y="809280"/>
            <a:ext cx="3528440" cy="2730255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1430610" y="394515"/>
            <a:ext cx="7475382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ZONAS DE OPERACIÓN SEGURA DEL TRANSISTOR BIPOLAR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97 Imagen"/>
          <p:cNvPicPr/>
          <p:nvPr/>
        </p:nvPicPr>
        <p:blipFill>
          <a:blip r:embed="rId3" cstate="print"/>
          <a:stretch/>
        </p:blipFill>
        <p:spPr>
          <a:xfrm>
            <a:off x="1322713" y="668848"/>
            <a:ext cx="4024417" cy="2894527"/>
          </a:xfrm>
          <a:prstGeom prst="rect">
            <a:avLst/>
          </a:prstGeom>
          <a:ln>
            <a:noFill/>
          </a:ln>
        </p:spPr>
      </p:pic>
      <p:pic>
        <p:nvPicPr>
          <p:cNvPr id="99" name="98 Imagen"/>
          <p:cNvPicPr/>
          <p:nvPr/>
        </p:nvPicPr>
        <p:blipFill>
          <a:blip r:embed="rId4" cstate="print"/>
          <a:stretch/>
        </p:blipFill>
        <p:spPr>
          <a:xfrm>
            <a:off x="2131417" y="3607463"/>
            <a:ext cx="1469181" cy="327892"/>
          </a:xfrm>
          <a:prstGeom prst="rect">
            <a:avLst/>
          </a:prstGeom>
          <a:ln>
            <a:noFill/>
          </a:ln>
        </p:spPr>
      </p:pic>
      <p:pic>
        <p:nvPicPr>
          <p:cNvPr id="100" name="99 Imagen"/>
          <p:cNvPicPr/>
          <p:nvPr/>
        </p:nvPicPr>
        <p:blipFill>
          <a:blip r:embed="rId5" cstate="print"/>
          <a:stretch/>
        </p:blipFill>
        <p:spPr>
          <a:xfrm>
            <a:off x="7073496" y="3574805"/>
            <a:ext cx="2929164" cy="215546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1572470" y="4411844"/>
            <a:ext cx="4961891" cy="44448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FBSOA = Forward Bias Safe Operated Area =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Segura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572824" y="4967366"/>
            <a:ext cx="4781825" cy="44448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RBSOA = Reverse Bias Safe Operated Area =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Segura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(Corte)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7846824" y="3557170"/>
            <a:ext cx="2336256" cy="344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5"/>
          <p:cNvSpPr txBox="1"/>
          <p:nvPr/>
        </p:nvSpPr>
        <p:spPr>
          <a:xfrm>
            <a:off x="7634565" y="3574805"/>
            <a:ext cx="3144960" cy="44448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1 micro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104 Imagen"/>
          <p:cNvPicPr/>
          <p:nvPr/>
        </p:nvPicPr>
        <p:blipFill>
          <a:blip r:embed="rId6" cstate="print"/>
          <a:stretch/>
        </p:blipFill>
        <p:spPr>
          <a:xfrm>
            <a:off x="6792607" y="4275658"/>
            <a:ext cx="3504738" cy="1940571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C3F730-2FDB-48AB-9D9D-A24C955C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A6A84-C0EE-4AA0-9D1E-456A6B07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383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92281" y="248858"/>
            <a:ext cx="3020081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AVALANCHA SECUNDARIA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598294" y="3742670"/>
            <a:ext cx="3857794" cy="80699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Concentración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un BJT.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(I B &gt;0)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Corte (I B &lt;0)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107 Imagen"/>
          <p:cNvPicPr/>
          <p:nvPr/>
        </p:nvPicPr>
        <p:blipFill>
          <a:blip r:embed="rId2" cstate="print"/>
          <a:stretch/>
        </p:blipFill>
        <p:spPr>
          <a:xfrm>
            <a:off x="5650305" y="2924246"/>
            <a:ext cx="5297259" cy="3170818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1568224" y="746574"/>
            <a:ext cx="9012486" cy="225703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bipolares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fenómeno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conocido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efecto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Si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avalancha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denomina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efectos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térmicos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localizados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puntos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calientes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aumento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excesivo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CE.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secundaria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produce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CE y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colector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aumentan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excesivamente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última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concentra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pequeña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colector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concentración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uniformidad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reparto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y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destruye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térmicamente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Este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podrá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presentarse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turn – 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turn – off.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B9F79A-A8BB-4411-AF14-87A91909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5DDAD-CB23-490B-AA32-CAC7E86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30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712560" y="414763"/>
            <a:ext cx="2485544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EXCITACIÓN DEL BJT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778714" y="912480"/>
            <a:ext cx="6193342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Circuito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Típico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Excitación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Base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BJTs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111 Imagen"/>
          <p:cNvPicPr/>
          <p:nvPr/>
        </p:nvPicPr>
        <p:blipFill>
          <a:blip r:embed="rId2" cstate="print"/>
          <a:stretch/>
        </p:blipFill>
        <p:spPr>
          <a:xfrm>
            <a:off x="3396121" y="1450694"/>
            <a:ext cx="5418954" cy="2721437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5A9CE-D569-4CE5-AF11-4E2BCB92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B2D9F-D6E4-4E36-9009-05D7A159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10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701239" y="2731236"/>
            <a:ext cx="4043520" cy="1350757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transistor bipolar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lineal,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en el transistor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abierto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cerrado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ideal.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48 Imagen"/>
          <p:cNvPicPr/>
          <p:nvPr/>
        </p:nvPicPr>
        <p:blipFill>
          <a:blip r:embed="rId2" cstate="print"/>
          <a:stretch/>
        </p:blipFill>
        <p:spPr>
          <a:xfrm>
            <a:off x="5905368" y="2415426"/>
            <a:ext cx="4672512" cy="215677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1684966" y="4453320"/>
            <a:ext cx="3773952" cy="1764215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interés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actual del Transistor Bipolar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(BJT)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muy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superiores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Sin embargo,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necesario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conocer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poder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comprender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dispositivos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actualidad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pic>
        <p:nvPicPr>
          <p:cNvPr id="51" name="50 Imagen"/>
          <p:cNvPicPr/>
          <p:nvPr/>
        </p:nvPicPr>
        <p:blipFill>
          <a:blip r:embed="rId3" cstate="print"/>
          <a:stretch/>
        </p:blipFill>
        <p:spPr>
          <a:xfrm>
            <a:off x="7253208" y="4562399"/>
            <a:ext cx="2929164" cy="1390928"/>
          </a:xfrm>
          <a:prstGeom prst="rect">
            <a:avLst/>
          </a:prstGeom>
          <a:ln>
            <a:noFill/>
          </a:ln>
        </p:spPr>
      </p:pic>
      <p:sp>
        <p:nvSpPr>
          <p:cNvPr id="52" name="TextShape 3"/>
          <p:cNvSpPr txBox="1"/>
          <p:nvPr/>
        </p:nvSpPr>
        <p:spPr>
          <a:xfrm>
            <a:off x="1717512" y="472896"/>
            <a:ext cx="8902466" cy="2186816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emisor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-base y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colector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base.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normal del transistor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amplificación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emisor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-base y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colector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-base.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raramente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ambas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apagado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transistor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actúa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abierto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(I C = 0).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ambas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encendido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transistor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actúa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cerrado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D75882-8C09-43CF-A0BE-28E8E83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72B59-4942-4059-9FAE-8FB3D71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17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52 Imagen"/>
          <p:cNvPicPr/>
          <p:nvPr/>
        </p:nvPicPr>
        <p:blipFill>
          <a:blip r:embed="rId2" cstate="print"/>
          <a:stretch/>
        </p:blipFill>
        <p:spPr>
          <a:xfrm>
            <a:off x="5524719" y="1594064"/>
            <a:ext cx="4557893" cy="432889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1864678" y="597978"/>
            <a:ext cx="6115514" cy="98824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 DE LA PASTILLA SEMICONDUCTORA: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Vertical de un Transistor Bipolar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Típico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861848" y="2294590"/>
            <a:ext cx="3234816" cy="2405629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práctica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bipolares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construyen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construyen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forma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pequeñas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celdillas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conectadas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paralelo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2D83DC-F1AB-4B46-AC20-194BEF58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CCED7-912D-43B8-8879-070A8D87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742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641099" y="248859"/>
            <a:ext cx="9165312" cy="1707715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 REAL (MULTIEMISOR):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Ventajas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Reduce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focalización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base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avalancha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secundaria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Reduce el valor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Rb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disminuye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pérdidas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aumenta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frecuencia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ft).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56 Imagen"/>
          <p:cNvPicPr/>
          <p:nvPr/>
        </p:nvPicPr>
        <p:blipFill>
          <a:blip r:embed="rId2" cstate="print"/>
          <a:stretch/>
        </p:blipFill>
        <p:spPr>
          <a:xfrm>
            <a:off x="3690808" y="1894196"/>
            <a:ext cx="4829583" cy="3075782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2706990" y="4928175"/>
            <a:ext cx="7451326" cy="546704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Vertical de un Transistor Bipolar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Multiemisor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NPN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FB0378-7341-45CF-95E6-6168997C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AB959-AF8F-4800-A043-F5294A4B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2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58 Imagen"/>
          <p:cNvPicPr/>
          <p:nvPr/>
        </p:nvPicPr>
        <p:blipFill>
          <a:blip r:embed="rId2" cstate="print"/>
          <a:stretch/>
        </p:blipFill>
        <p:spPr>
          <a:xfrm>
            <a:off x="4803040" y="3114647"/>
            <a:ext cx="5241364" cy="3023855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1505254" y="3235156"/>
            <a:ext cx="6918912" cy="62573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 DE SALIDA: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60 Imagen"/>
          <p:cNvPicPr/>
          <p:nvPr/>
        </p:nvPicPr>
        <p:blipFill>
          <a:blip r:embed="rId3" cstate="print"/>
          <a:stretch/>
        </p:blipFill>
        <p:spPr>
          <a:xfrm>
            <a:off x="5053506" y="107448"/>
            <a:ext cx="5278863" cy="2712945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1486151" y="266167"/>
            <a:ext cx="4231722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 DEL BJT.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Ganancia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1577776" y="597978"/>
            <a:ext cx="3429032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β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05265" indent="-205265">
              <a:buClr>
                <a:srgbClr val="000000"/>
              </a:buClr>
              <a:buSzPct val="45000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parámetro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β se define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ganancia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Es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cociente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entre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colector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base,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trabajando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activa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3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F14B7C-5CEF-4393-A334-9D276E83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28EF6-3990-4D68-92C4-1206DA2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84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189787" y="653497"/>
            <a:ext cx="4444334" cy="26322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 DEL BJT.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64 Imagen"/>
          <p:cNvPicPr/>
          <p:nvPr/>
        </p:nvPicPr>
        <p:blipFill>
          <a:blip r:embed="rId2" cstate="print"/>
          <a:stretch/>
        </p:blipFill>
        <p:spPr>
          <a:xfrm>
            <a:off x="5894755" y="463099"/>
            <a:ext cx="5091368" cy="3455927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2659232" y="1199222"/>
            <a:ext cx="3234816" cy="62573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carga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almacenada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 base de un transistor bipolar 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típico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66 Imagen"/>
          <p:cNvPicPr/>
          <p:nvPr/>
        </p:nvPicPr>
        <p:blipFill>
          <a:blip r:embed="rId3" cstate="print"/>
          <a:stretch/>
        </p:blipFill>
        <p:spPr>
          <a:xfrm>
            <a:off x="2120097" y="3255731"/>
            <a:ext cx="5119669" cy="2937636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7522777" y="4532681"/>
            <a:ext cx="2616437" cy="444483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 DEL BJT.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4"/>
          <p:cNvSpPr txBox="1"/>
          <p:nvPr/>
        </p:nvSpPr>
        <p:spPr>
          <a:xfrm>
            <a:off x="7522776" y="5143068"/>
            <a:ext cx="3863808" cy="62573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carga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almacenada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</a:t>
            </a: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de un transistor bipolar 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típico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AE321-ACAD-4312-9107-E53B492F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AE5AF-E1BC-4396-A72E-B864AB9E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58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485090" y="300132"/>
            <a:ext cx="4060854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TRANSISTOR EN CONMUTACIÓN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502424" y="568585"/>
            <a:ext cx="6559488" cy="546704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BJT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Carga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Inductiva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1491104" y="1115289"/>
            <a:ext cx="3317950" cy="62573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Corte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apagado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72 Imagen"/>
          <p:cNvPicPr/>
          <p:nvPr/>
        </p:nvPicPr>
        <p:blipFill>
          <a:blip r:embed="rId2" cstate="print"/>
          <a:stretch/>
        </p:blipFill>
        <p:spPr>
          <a:xfrm>
            <a:off x="8151769" y="1493150"/>
            <a:ext cx="1909263" cy="2514055"/>
          </a:xfrm>
          <a:prstGeom prst="rect">
            <a:avLst/>
          </a:prstGeom>
          <a:ln>
            <a:noFill/>
          </a:ln>
        </p:spPr>
      </p:pic>
      <p:pic>
        <p:nvPicPr>
          <p:cNvPr id="74" name="73 Imagen"/>
          <p:cNvPicPr/>
          <p:nvPr/>
        </p:nvPicPr>
        <p:blipFill>
          <a:blip r:embed="rId3" cstate="print"/>
          <a:stretch/>
        </p:blipFill>
        <p:spPr>
          <a:xfrm>
            <a:off x="1756426" y="1890760"/>
            <a:ext cx="5586638" cy="4281862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A78692-712D-437A-8835-9FC08BB0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6D1A4-A757-4A82-88C4-09BFE789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585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74 Imagen"/>
          <p:cNvPicPr/>
          <p:nvPr/>
        </p:nvPicPr>
        <p:blipFill>
          <a:blip r:embed="rId2" cstate="print"/>
          <a:stretch/>
        </p:blipFill>
        <p:spPr>
          <a:xfrm>
            <a:off x="2221273" y="1465717"/>
            <a:ext cx="5203865" cy="4009163"/>
          </a:xfrm>
          <a:prstGeom prst="rect">
            <a:avLst/>
          </a:prstGeom>
          <a:ln>
            <a:noFill/>
          </a:ln>
        </p:spPr>
      </p:pic>
      <p:sp>
        <p:nvSpPr>
          <p:cNvPr id="76" name="TextShape 1"/>
          <p:cNvSpPr txBox="1"/>
          <p:nvPr/>
        </p:nvSpPr>
        <p:spPr>
          <a:xfrm>
            <a:off x="1615276" y="746574"/>
            <a:ext cx="3840813" cy="625738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encendido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76 Imagen"/>
          <p:cNvPicPr/>
          <p:nvPr/>
        </p:nvPicPr>
        <p:blipFill>
          <a:blip r:embed="rId3" cstate="print"/>
          <a:stretch/>
        </p:blipFill>
        <p:spPr>
          <a:xfrm>
            <a:off x="8488906" y="1327244"/>
            <a:ext cx="1909263" cy="2514055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D671BC-F071-418E-8FD9-461DECC4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4B2C1-A725-48A5-96AC-7171C2C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047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58320" y="331811"/>
            <a:ext cx="5964457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Trayectorias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Vce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631902" y="746574"/>
            <a:ext cx="3734330" cy="31450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1, 2, 3, 4, 5 y 6: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tiempo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79 Imagen"/>
          <p:cNvPicPr/>
          <p:nvPr/>
        </p:nvPicPr>
        <p:blipFill>
          <a:blip r:embed="rId2" cstate="print"/>
          <a:stretch/>
        </p:blipFill>
        <p:spPr>
          <a:xfrm>
            <a:off x="3833021" y="1181260"/>
            <a:ext cx="4997975" cy="2332800"/>
          </a:xfrm>
          <a:prstGeom prst="rect">
            <a:avLst/>
          </a:prstGeom>
          <a:ln>
            <a:noFill/>
          </a:ln>
        </p:spPr>
      </p:pic>
      <p:pic>
        <p:nvPicPr>
          <p:cNvPr id="81" name="80 Imagen"/>
          <p:cNvPicPr/>
          <p:nvPr/>
        </p:nvPicPr>
        <p:blipFill>
          <a:blip r:embed="rId3" cstate="print"/>
          <a:stretch/>
        </p:blipFill>
        <p:spPr>
          <a:xfrm>
            <a:off x="2041560" y="3516674"/>
            <a:ext cx="3142130" cy="2479763"/>
          </a:xfrm>
          <a:prstGeom prst="rect">
            <a:avLst/>
          </a:prstGeom>
          <a:ln>
            <a:noFill/>
          </a:ln>
        </p:spPr>
      </p:pic>
      <p:pic>
        <p:nvPicPr>
          <p:cNvPr id="82" name="81 Imagen"/>
          <p:cNvPicPr/>
          <p:nvPr/>
        </p:nvPicPr>
        <p:blipFill>
          <a:blip r:embed="rId4" cstate="print"/>
          <a:stretch/>
        </p:blipFill>
        <p:spPr>
          <a:xfrm>
            <a:off x="6679403" y="3484015"/>
            <a:ext cx="3144960" cy="2430449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B9BEC1-C9E0-48BB-BF94-8F893CC9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ELECTRÓNICA II - INSTITUTO DON BOSCO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90DAF-946C-4199-8212-F611C48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BE6-7A26-4B94-B03D-0E740EC8C33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86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1156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Martinez</dc:creator>
  <cp:lastModifiedBy>Maria Martinez</cp:lastModifiedBy>
  <cp:revision>2</cp:revision>
  <dcterms:created xsi:type="dcterms:W3CDTF">2017-06-11T23:35:52Z</dcterms:created>
  <dcterms:modified xsi:type="dcterms:W3CDTF">2017-06-11T23:41:54Z</dcterms:modified>
</cp:coreProperties>
</file>