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Lst>
  <p:sldSz cx="18288000" cy="10287000"/>
  <p:notesSz cx="6858000" cy="9144000"/>
  <p:embeddedFontLst>
    <p:embeddedFont>
      <p:font typeface="Montserrat" panose="00000500000000000000" pitchFamily="2" charset="0"/>
      <p:regular r:id="rId15"/>
      <p:bold r:id="rId16"/>
      <p:italic r:id="rId17"/>
      <p:boldItalic r:id="rId18"/>
    </p:embeddedFont>
    <p:embeddedFont>
      <p:font typeface="Open Sans" panose="020B0606030504020204" pitchFamily="34" charset="0"/>
      <p:regular r:id="rId19"/>
    </p:embeddedFont>
    <p:embeddedFont>
      <p:font typeface="Open Sans Bold" panose="020B0806030504020204" charset="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40" d="100"/>
          <a:sy n="40" d="100"/>
        </p:scale>
        <p:origin x="1116" y="2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5/6/2025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99D4E"/>
        </a:solidFill>
        <a:effectLst/>
      </p:bgPr>
    </p:bg>
    <p:spTree>
      <p:nvGrpSpPr>
        <p:cNvPr id="1" name=""/>
        <p:cNvGrpSpPr/>
        <p:nvPr/>
      </p:nvGrpSpPr>
      <p:grpSpPr>
        <a:xfrm>
          <a:off x="0" y="0"/>
          <a:ext cx="0" cy="0"/>
          <a:chOff x="0" y="0"/>
          <a:chExt cx="0" cy="0"/>
        </a:xfrm>
      </p:grpSpPr>
      <p:sp>
        <p:nvSpPr>
          <p:cNvPr id="2" name="Freeform 2"/>
          <p:cNvSpPr/>
          <p:nvPr/>
        </p:nvSpPr>
        <p:spPr>
          <a:xfrm>
            <a:off x="12539486" y="3604023"/>
            <a:ext cx="4184165" cy="5654277"/>
          </a:xfrm>
          <a:custGeom>
            <a:avLst/>
            <a:gdLst/>
            <a:ahLst/>
            <a:cxnLst/>
            <a:rect l="l" t="t" r="r" b="b"/>
            <a:pathLst>
              <a:path w="4184165" h="5654277">
                <a:moveTo>
                  <a:pt x="0" y="0"/>
                </a:moveTo>
                <a:lnTo>
                  <a:pt x="4184165" y="0"/>
                </a:lnTo>
                <a:lnTo>
                  <a:pt x="4184165" y="5654277"/>
                </a:lnTo>
                <a:lnTo>
                  <a:pt x="0" y="565427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68924" y="7124673"/>
            <a:ext cx="4922078" cy="2843867"/>
          </a:xfrm>
          <a:custGeom>
            <a:avLst/>
            <a:gdLst/>
            <a:ahLst/>
            <a:cxnLst/>
            <a:rect l="l" t="t" r="r" b="b"/>
            <a:pathLst>
              <a:path w="4922078" h="2843867">
                <a:moveTo>
                  <a:pt x="0" y="0"/>
                </a:moveTo>
                <a:lnTo>
                  <a:pt x="4922078" y="0"/>
                </a:lnTo>
                <a:lnTo>
                  <a:pt x="4922078" y="2843867"/>
                </a:lnTo>
                <a:lnTo>
                  <a:pt x="0" y="2843867"/>
                </a:lnTo>
                <a:lnTo>
                  <a:pt x="0" y="0"/>
                </a:lnTo>
                <a:close/>
              </a:path>
            </a:pathLst>
          </a:custGeom>
          <a:blipFill>
            <a:blip r:embed="rId4"/>
            <a:stretch>
              <a:fillRect/>
            </a:stretch>
          </a:blipFill>
        </p:spPr>
      </p:sp>
      <p:sp>
        <p:nvSpPr>
          <p:cNvPr id="4" name="Freeform 4"/>
          <p:cNvSpPr/>
          <p:nvPr/>
        </p:nvSpPr>
        <p:spPr>
          <a:xfrm>
            <a:off x="12385507" y="8546607"/>
            <a:ext cx="5902493" cy="1632604"/>
          </a:xfrm>
          <a:custGeom>
            <a:avLst/>
            <a:gdLst/>
            <a:ahLst/>
            <a:cxnLst/>
            <a:rect l="l" t="t" r="r" b="b"/>
            <a:pathLst>
              <a:path w="5902493" h="1632604">
                <a:moveTo>
                  <a:pt x="0" y="0"/>
                </a:moveTo>
                <a:lnTo>
                  <a:pt x="5902493" y="0"/>
                </a:lnTo>
                <a:lnTo>
                  <a:pt x="5902493" y="1632604"/>
                </a:lnTo>
                <a:lnTo>
                  <a:pt x="0" y="1632604"/>
                </a:lnTo>
                <a:lnTo>
                  <a:pt x="0" y="0"/>
                </a:lnTo>
                <a:close/>
              </a:path>
            </a:pathLst>
          </a:custGeom>
          <a:blipFill>
            <a:blip r:embed="rId5"/>
            <a:stretch>
              <a:fillRect/>
            </a:stretch>
          </a:blipFill>
        </p:spPr>
      </p:sp>
      <p:sp>
        <p:nvSpPr>
          <p:cNvPr id="5" name="TextBox 5"/>
          <p:cNvSpPr txBox="1"/>
          <p:nvPr/>
        </p:nvSpPr>
        <p:spPr>
          <a:xfrm>
            <a:off x="692332" y="1290936"/>
            <a:ext cx="16031319" cy="2784352"/>
          </a:xfrm>
          <a:prstGeom prst="rect">
            <a:avLst/>
          </a:prstGeom>
        </p:spPr>
        <p:txBody>
          <a:bodyPr lIns="0" tIns="0" rIns="0" bIns="0" rtlCol="0" anchor="t">
            <a:spAutoFit/>
          </a:bodyPr>
          <a:lstStyle/>
          <a:p>
            <a:pPr algn="ctr">
              <a:lnSpc>
                <a:spcPts val="11200"/>
              </a:lnSpc>
              <a:spcBef>
                <a:spcPct val="0"/>
              </a:spcBef>
            </a:pPr>
            <a:r>
              <a:rPr lang="es-ES" sz="8000" dirty="0">
                <a:solidFill>
                  <a:schemeClr val="bg1"/>
                </a:solidFill>
                <a:latin typeface="Calibri" panose="020F0502020204030204" pitchFamily="34" charset="0"/>
                <a:cs typeface="Calibri" panose="020F0502020204030204" pitchFamily="34" charset="0"/>
              </a:rPr>
              <a:t>ARQUITECTURA INTERNA DE LAS COMPUTADORAS</a:t>
            </a:r>
            <a:r>
              <a:rPr lang="es-ES" sz="4400" dirty="0">
                <a:solidFill>
                  <a:schemeClr val="bg1"/>
                </a:solidFill>
                <a:latin typeface="Calibri" panose="020F0502020204030204" pitchFamily="34" charset="0"/>
                <a:cs typeface="Calibri" panose="020F0502020204030204" pitchFamily="34" charset="0"/>
              </a:rPr>
              <a:t>:</a:t>
            </a:r>
            <a:endParaRPr lang="en-US" sz="8000" dirty="0">
              <a:solidFill>
                <a:schemeClr val="bg1"/>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9144000" cy="10287000"/>
          </a:xfrm>
          <a:prstGeom prst="rect">
            <a:avLst/>
          </a:prstGeom>
          <a:solidFill>
            <a:srgbClr val="399D4E"/>
          </a:solidFill>
        </p:spPr>
      </p:sp>
      <p:sp>
        <p:nvSpPr>
          <p:cNvPr id="4" name="TextBox 4"/>
          <p:cNvSpPr txBox="1"/>
          <p:nvPr/>
        </p:nvSpPr>
        <p:spPr>
          <a:xfrm>
            <a:off x="0" y="3009900"/>
            <a:ext cx="8699794" cy="1259127"/>
          </a:xfrm>
          <a:prstGeom prst="rect">
            <a:avLst/>
          </a:prstGeom>
        </p:spPr>
        <p:txBody>
          <a:bodyPr lIns="0" tIns="0" rIns="0" bIns="0" rtlCol="0" anchor="t">
            <a:spAutoFit/>
          </a:bodyPr>
          <a:lstStyle/>
          <a:p>
            <a:pPr algn="ctr">
              <a:lnSpc>
                <a:spcPts val="11200"/>
              </a:lnSpc>
            </a:pPr>
            <a:r>
              <a:rPr lang="es-ES" sz="5400" dirty="0">
                <a:solidFill>
                  <a:schemeClr val="bg1"/>
                </a:solidFill>
                <a:latin typeface="Calibri Light" panose="020F0302020204030204" pitchFamily="34" charset="0"/>
                <a:cs typeface="Calibri Light" panose="020F0302020204030204" pitchFamily="34" charset="0"/>
              </a:rPr>
              <a:t>FLUJO DE INFORMACIÓN</a:t>
            </a:r>
            <a:endParaRPr lang="en-US" sz="5400" dirty="0">
              <a:solidFill>
                <a:schemeClr val="bg1"/>
              </a:solidFill>
              <a:latin typeface="Open Sans"/>
              <a:ea typeface="Open Sans"/>
              <a:cs typeface="Open Sans"/>
              <a:sym typeface="Open Sans"/>
            </a:endParaRPr>
          </a:p>
        </p:txBody>
      </p:sp>
      <p:sp>
        <p:nvSpPr>
          <p:cNvPr id="7" name="Marcador de contenido 6">
            <a:extLst>
              <a:ext uri="{FF2B5EF4-FFF2-40B4-BE49-F238E27FC236}">
                <a16:creationId xmlns:a16="http://schemas.microsoft.com/office/drawing/2014/main" id="{E388BCDF-DD2A-7D56-BDF0-82878D04B8A4}"/>
              </a:ext>
            </a:extLst>
          </p:cNvPr>
          <p:cNvSpPr>
            <a:spLocks noGrp="1"/>
          </p:cNvSpPr>
          <p:nvPr>
            <p:ph idx="1"/>
          </p:nvPr>
        </p:nvSpPr>
        <p:spPr>
          <a:xfrm>
            <a:off x="9448800" y="952500"/>
            <a:ext cx="8229600" cy="8259763"/>
          </a:xfrm>
        </p:spPr>
        <p:txBody>
          <a:bodyPr/>
          <a:lstStyle/>
          <a:p>
            <a:pPr marL="0" indent="0">
              <a:lnSpc>
                <a:spcPct val="115000"/>
              </a:lnSpc>
              <a:buNone/>
            </a:pPr>
            <a:r>
              <a:rPr lang="es-419" sz="3200" dirty="0">
                <a:solidFill>
                  <a:srgbClr val="222222"/>
                </a:solidFill>
                <a:highlight>
                  <a:srgbClr val="FFFFFF"/>
                </a:highlight>
                <a:ea typeface="Arial" panose="020B0604020202020204" pitchFamily="34" charset="0"/>
              </a:rPr>
              <a:t>Toda l</a:t>
            </a:r>
            <a:r>
              <a:rPr lang="es-419" sz="3200" dirty="0">
                <a:solidFill>
                  <a:srgbClr val="222222"/>
                </a:solidFill>
                <a:effectLst/>
                <a:highlight>
                  <a:srgbClr val="FFFFFF"/>
                </a:highlight>
                <a:ea typeface="Arial" panose="020B0604020202020204" pitchFamily="34" charset="0"/>
              </a:rPr>
              <a:t>a información generada por el ser humano, se ingresa a través de los</a:t>
            </a:r>
            <a:endParaRPr lang="es-AR" sz="3200" dirty="0">
              <a:effectLst/>
              <a:ea typeface="Arial" panose="020B0604020202020204" pitchFamily="34" charset="0"/>
            </a:endParaRPr>
          </a:p>
          <a:p>
            <a:pPr marL="0" indent="0">
              <a:lnSpc>
                <a:spcPct val="115000"/>
              </a:lnSpc>
              <a:buNone/>
            </a:pPr>
            <a:r>
              <a:rPr lang="es-419" sz="3200" dirty="0">
                <a:solidFill>
                  <a:srgbClr val="222222"/>
                </a:solidFill>
                <a:effectLst/>
                <a:highlight>
                  <a:srgbClr val="FFFFFF"/>
                </a:highlight>
                <a:ea typeface="Arial" panose="020B0604020202020204" pitchFamily="34" charset="0"/>
              </a:rPr>
              <a:t>periféricos de entrada, ésta se procesa y se transforma a través del procesador</a:t>
            </a:r>
            <a:endParaRPr lang="es-AR" sz="3200" dirty="0">
              <a:effectLst/>
              <a:ea typeface="Arial" panose="020B0604020202020204" pitchFamily="34" charset="0"/>
            </a:endParaRPr>
          </a:p>
          <a:p>
            <a:pPr marL="0" indent="0">
              <a:lnSpc>
                <a:spcPct val="115000"/>
              </a:lnSpc>
              <a:buNone/>
            </a:pPr>
            <a:r>
              <a:rPr lang="es-419" sz="3200" dirty="0">
                <a:solidFill>
                  <a:srgbClr val="222222"/>
                </a:solidFill>
                <a:effectLst/>
                <a:highlight>
                  <a:srgbClr val="FFFFFF"/>
                </a:highlight>
                <a:ea typeface="Arial" panose="020B0604020202020204" pitchFamily="34" charset="0"/>
              </a:rPr>
              <a:t>donde es almacenada temporalmente por la memoria RAM y puede ser</a:t>
            </a:r>
            <a:endParaRPr lang="es-AR" sz="3200" dirty="0">
              <a:effectLst/>
              <a:ea typeface="Arial" panose="020B0604020202020204" pitchFamily="34" charset="0"/>
            </a:endParaRPr>
          </a:p>
          <a:p>
            <a:pPr marL="0" indent="0">
              <a:lnSpc>
                <a:spcPct val="115000"/>
              </a:lnSpc>
              <a:buNone/>
            </a:pPr>
            <a:r>
              <a:rPr lang="es-419" sz="3200" dirty="0">
                <a:solidFill>
                  <a:srgbClr val="222222"/>
                </a:solidFill>
                <a:effectLst/>
                <a:highlight>
                  <a:srgbClr val="FFFFFF"/>
                </a:highlight>
                <a:ea typeface="Arial" panose="020B0604020202020204" pitchFamily="34" charset="0"/>
              </a:rPr>
              <a:t>almacenada permanentemente por el disco duro o memoria USB.</a:t>
            </a:r>
            <a:endParaRPr lang="es-AR" sz="3200" dirty="0">
              <a:effectLst/>
              <a:ea typeface="Arial" panose="020B0604020202020204" pitchFamily="34" charset="0"/>
            </a:endParaRPr>
          </a:p>
          <a:p>
            <a:endParaRPr lang="es-A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4011" y="-34089"/>
            <a:ext cx="9144000" cy="10287000"/>
          </a:xfrm>
          <a:prstGeom prst="rect">
            <a:avLst/>
          </a:prstGeom>
          <a:solidFill>
            <a:srgbClr val="399D4E"/>
          </a:solidFill>
        </p:spPr>
      </p:sp>
      <p:sp>
        <p:nvSpPr>
          <p:cNvPr id="3" name="TextBox 3"/>
          <p:cNvSpPr txBox="1"/>
          <p:nvPr/>
        </p:nvSpPr>
        <p:spPr>
          <a:xfrm>
            <a:off x="371648" y="3974077"/>
            <a:ext cx="8392681" cy="1169423"/>
          </a:xfrm>
          <a:prstGeom prst="rect">
            <a:avLst/>
          </a:prstGeom>
        </p:spPr>
        <p:txBody>
          <a:bodyPr lIns="0" tIns="0" rIns="0" bIns="0" rtlCol="0" anchor="t">
            <a:spAutoFit/>
          </a:bodyPr>
          <a:lstStyle/>
          <a:p>
            <a:pPr algn="l">
              <a:lnSpc>
                <a:spcPts val="10254"/>
              </a:lnSpc>
            </a:pPr>
            <a:r>
              <a:rPr lang="en-US" sz="5400" dirty="0">
                <a:solidFill>
                  <a:srgbClr val="FFFFFF"/>
                </a:solidFill>
                <a:latin typeface="Open Sans"/>
                <a:ea typeface="Open Sans"/>
                <a:cs typeface="Open Sans"/>
                <a:sym typeface="Open Sans"/>
              </a:rPr>
              <a:t>PERIFÉRICOS DE ENTRADA</a:t>
            </a:r>
          </a:p>
        </p:txBody>
      </p:sp>
      <p:sp>
        <p:nvSpPr>
          <p:cNvPr id="4" name="TextBox 4"/>
          <p:cNvSpPr txBox="1"/>
          <p:nvPr/>
        </p:nvSpPr>
        <p:spPr>
          <a:xfrm>
            <a:off x="9144000" y="2369545"/>
            <a:ext cx="8940850" cy="4998420"/>
          </a:xfrm>
          <a:prstGeom prst="rect">
            <a:avLst/>
          </a:prstGeom>
        </p:spPr>
        <p:txBody>
          <a:bodyPr lIns="0" tIns="0" rIns="0" bIns="0" rtlCol="0" anchor="t">
            <a:spAutoFit/>
          </a:bodyPr>
          <a:lstStyle/>
          <a:p>
            <a:pPr algn="l">
              <a:lnSpc>
                <a:spcPct val="115000"/>
              </a:lnSpc>
            </a:pPr>
            <a:r>
              <a:rPr lang="es-419" sz="2800" u="none" strike="noStrike" dirty="0">
                <a:solidFill>
                  <a:srgbClr val="222222"/>
                </a:solidFill>
                <a:effectLst/>
                <a:highlight>
                  <a:srgbClr val="FFFFFF"/>
                </a:highlight>
                <a:latin typeface="Arial" panose="020B0604020202020204" pitchFamily="34" charset="0"/>
                <a:ea typeface="Arial" panose="020B0604020202020204" pitchFamily="34" charset="0"/>
              </a:rPr>
              <a:t>-</a:t>
            </a:r>
            <a:r>
              <a:rPr lang="es-419" sz="2800" u="none" strike="noStrike" dirty="0">
                <a:solidFill>
                  <a:srgbClr val="222222"/>
                </a:solidFill>
                <a:effectLst/>
                <a:highlight>
                  <a:srgbClr val="FFFFFF"/>
                </a:highlight>
                <a:ea typeface="Arial" panose="020B0604020202020204" pitchFamily="34" charset="0"/>
              </a:rPr>
              <a:t>Teclado y mouse: Son los elementos mínimos para interactuar con la</a:t>
            </a:r>
            <a:r>
              <a:rPr lang="es-AR" sz="2800" dirty="0">
                <a:highlight>
                  <a:srgbClr val="FFFFFF"/>
                </a:highlight>
                <a:ea typeface="Arial" panose="020B0604020202020204" pitchFamily="34" charset="0"/>
              </a:rPr>
              <a:t> </a:t>
            </a:r>
            <a:r>
              <a:rPr lang="es-419" sz="2800" dirty="0">
                <a:solidFill>
                  <a:srgbClr val="222222"/>
                </a:solidFill>
                <a:effectLst/>
                <a:highlight>
                  <a:srgbClr val="FFFFFF"/>
                </a:highlight>
                <a:ea typeface="Arial" panose="020B0604020202020204" pitchFamily="34" charset="0"/>
              </a:rPr>
              <a:t>computadora e ingresar información.</a:t>
            </a:r>
          </a:p>
          <a:p>
            <a:pPr algn="l">
              <a:lnSpc>
                <a:spcPct val="115000"/>
              </a:lnSpc>
            </a:pPr>
            <a:endParaRPr lang="es-AR" sz="2800" dirty="0">
              <a:effectLst/>
              <a:ea typeface="Arial" panose="020B0604020202020204" pitchFamily="34" charset="0"/>
            </a:endParaRPr>
          </a:p>
          <a:p>
            <a:pPr lvl="0" algn="l">
              <a:lnSpc>
                <a:spcPct val="115000"/>
              </a:lnSpc>
            </a:pPr>
            <a:r>
              <a:rPr lang="es-419" sz="2800" u="none" strike="noStrike" dirty="0">
                <a:solidFill>
                  <a:srgbClr val="222222"/>
                </a:solidFill>
                <a:effectLst/>
                <a:highlight>
                  <a:srgbClr val="FFFFFF"/>
                </a:highlight>
                <a:ea typeface="Arial" panose="020B0604020202020204" pitchFamily="34" charset="0"/>
              </a:rPr>
              <a:t>-Micrófono: Para realizar dictados o enviar mensajes de voz.</a:t>
            </a:r>
          </a:p>
          <a:p>
            <a:pPr marL="457200" lvl="0" indent="-457200" algn="l">
              <a:lnSpc>
                <a:spcPct val="115000"/>
              </a:lnSpc>
              <a:buFontTx/>
              <a:buChar char="-"/>
            </a:pPr>
            <a:endParaRPr lang="es-AR" sz="2800" u="none" strike="noStrike" dirty="0">
              <a:effectLst/>
              <a:ea typeface="Arial" panose="020B0604020202020204" pitchFamily="34" charset="0"/>
            </a:endParaRPr>
          </a:p>
          <a:p>
            <a:pPr lvl="0" algn="l">
              <a:lnSpc>
                <a:spcPct val="115000"/>
              </a:lnSpc>
            </a:pPr>
            <a:r>
              <a:rPr lang="es-419" sz="2800" u="none" strike="noStrike" dirty="0">
                <a:solidFill>
                  <a:srgbClr val="222222"/>
                </a:solidFill>
                <a:effectLst/>
                <a:highlight>
                  <a:srgbClr val="FFFFFF"/>
                </a:highlight>
                <a:ea typeface="Arial" panose="020B0604020202020204" pitchFamily="34" charset="0"/>
              </a:rPr>
              <a:t>-Cámara Web: Para realizar videollamadas.</a:t>
            </a:r>
          </a:p>
          <a:p>
            <a:pPr lvl="0" algn="l">
              <a:lnSpc>
                <a:spcPct val="115000"/>
              </a:lnSpc>
            </a:pPr>
            <a:endParaRPr lang="es-AR" sz="2800" u="none" strike="noStrike" dirty="0">
              <a:effectLst/>
              <a:ea typeface="Arial" panose="020B0604020202020204" pitchFamily="34" charset="0"/>
            </a:endParaRPr>
          </a:p>
          <a:p>
            <a:pPr lvl="0" algn="l">
              <a:lnSpc>
                <a:spcPct val="115000"/>
              </a:lnSpc>
            </a:pPr>
            <a:r>
              <a:rPr lang="es-419" sz="2800" u="none" strike="noStrike" dirty="0">
                <a:solidFill>
                  <a:srgbClr val="222222"/>
                </a:solidFill>
                <a:effectLst/>
                <a:highlight>
                  <a:srgbClr val="FFFFFF"/>
                </a:highlight>
                <a:ea typeface="Arial" panose="020B0604020202020204" pitchFamily="34" charset="0"/>
              </a:rPr>
              <a:t>- Scanner: Sirve para digitalizar imágenes y textos para una posterior</a:t>
            </a:r>
            <a:r>
              <a:rPr lang="es-AR" sz="2800" dirty="0">
                <a:highlight>
                  <a:srgbClr val="FFFFFF"/>
                </a:highlight>
                <a:ea typeface="Arial" panose="020B0604020202020204" pitchFamily="34" charset="0"/>
              </a:rPr>
              <a:t> </a:t>
            </a:r>
            <a:r>
              <a:rPr lang="es-419" sz="2800" dirty="0">
                <a:solidFill>
                  <a:srgbClr val="222222"/>
                </a:solidFill>
                <a:effectLst/>
                <a:highlight>
                  <a:srgbClr val="FFFFFF"/>
                </a:highlight>
                <a:ea typeface="Arial" panose="020B0604020202020204" pitchFamily="34" charset="0"/>
              </a:rPr>
              <a:t>edición o envío de los mismos a través de un mail.</a:t>
            </a:r>
            <a:endParaRPr lang="es-AR" sz="2800" dirty="0">
              <a:effectLst/>
              <a:ea typeface="Arial" panose="020B0604020202020204" pitchFamily="34" charset="0"/>
            </a:endParaRPr>
          </a:p>
          <a:p>
            <a:pPr algn="l">
              <a:lnSpc>
                <a:spcPts val="4480"/>
              </a:lnSpc>
            </a:pPr>
            <a:endParaRPr lang="en-US" sz="3200" dirty="0">
              <a:solidFill>
                <a:srgbClr val="000000"/>
              </a:solidFill>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9144000" cy="10287000"/>
          </a:xfrm>
          <a:prstGeom prst="rect">
            <a:avLst/>
          </a:prstGeom>
          <a:solidFill>
            <a:srgbClr val="399D4E"/>
          </a:solidFill>
        </p:spPr>
      </p:sp>
      <p:sp>
        <p:nvSpPr>
          <p:cNvPr id="3" name="TextBox 3"/>
          <p:cNvSpPr txBox="1"/>
          <p:nvPr/>
        </p:nvSpPr>
        <p:spPr>
          <a:xfrm>
            <a:off x="304800" y="3466242"/>
            <a:ext cx="7810500" cy="2746521"/>
          </a:xfrm>
          <a:prstGeom prst="rect">
            <a:avLst/>
          </a:prstGeom>
        </p:spPr>
        <p:txBody>
          <a:bodyPr wrap="square" lIns="0" tIns="0" rIns="0" bIns="0" rtlCol="0" anchor="t">
            <a:spAutoFit/>
          </a:bodyPr>
          <a:lstStyle/>
          <a:p>
            <a:pPr algn="ctr">
              <a:lnSpc>
                <a:spcPts val="7279"/>
              </a:lnSpc>
            </a:pPr>
            <a:br>
              <a:rPr lang="es-AR" sz="5400" dirty="0">
                <a:effectLst/>
                <a:latin typeface="Calibri Light" panose="020F0302020204030204" pitchFamily="34" charset="0"/>
                <a:ea typeface="Arial" panose="020B0604020202020204" pitchFamily="34" charset="0"/>
                <a:cs typeface="Calibri Light" panose="020F0302020204030204" pitchFamily="34" charset="0"/>
              </a:rPr>
            </a:br>
            <a:r>
              <a:rPr lang="es-AR" sz="5400" dirty="0">
                <a:solidFill>
                  <a:schemeClr val="bg1"/>
                </a:solidFill>
                <a:effectLst/>
                <a:latin typeface="Calibri Light" panose="020F0302020204030204" pitchFamily="34" charset="0"/>
                <a:ea typeface="Arial" panose="020B0604020202020204" pitchFamily="34" charset="0"/>
                <a:cs typeface="Calibri Light" panose="020F0302020204030204" pitchFamily="34" charset="0"/>
              </a:rPr>
              <a:t>COMPONENTES INTERNOS:</a:t>
            </a:r>
            <a:br>
              <a:rPr lang="es-AR" sz="5400" dirty="0">
                <a:effectLst/>
                <a:latin typeface="Calibri Light" panose="020F0302020204030204" pitchFamily="34" charset="0"/>
                <a:ea typeface="Arial" panose="020B0604020202020204" pitchFamily="34" charset="0"/>
                <a:cs typeface="Calibri Light" panose="020F0302020204030204" pitchFamily="34" charset="0"/>
              </a:rPr>
            </a:br>
            <a:endParaRPr lang="en-US" sz="5199" b="1" dirty="0">
              <a:solidFill>
                <a:srgbClr val="000000"/>
              </a:solidFill>
              <a:latin typeface="Open Sans Bold"/>
              <a:ea typeface="Open Sans Bold"/>
              <a:cs typeface="Open Sans Bold"/>
              <a:sym typeface="Open Sans Bold"/>
            </a:endParaRPr>
          </a:p>
        </p:txBody>
      </p:sp>
      <p:sp>
        <p:nvSpPr>
          <p:cNvPr id="6" name="Marcador de contenido 5">
            <a:extLst>
              <a:ext uri="{FF2B5EF4-FFF2-40B4-BE49-F238E27FC236}">
                <a16:creationId xmlns:a16="http://schemas.microsoft.com/office/drawing/2014/main" id="{56548C90-55DB-D39F-B9D2-1E9C647FAFFB}"/>
              </a:ext>
            </a:extLst>
          </p:cNvPr>
          <p:cNvSpPr>
            <a:spLocks noGrp="1"/>
          </p:cNvSpPr>
          <p:nvPr>
            <p:ph idx="1"/>
          </p:nvPr>
        </p:nvSpPr>
        <p:spPr>
          <a:xfrm>
            <a:off x="9472863" y="800101"/>
            <a:ext cx="8229600" cy="8077200"/>
          </a:xfrm>
        </p:spPr>
        <p:txBody>
          <a:bodyPr>
            <a:normAutofit/>
          </a:bodyPr>
          <a:lstStyle/>
          <a:p>
            <a:r>
              <a:rPr lang="es-ES" dirty="0"/>
              <a:t>-Tarjeta madre: Se ensamblan los componentes internos de hardware; procesador, memoria RAM y disco duro. Además tiene los puertos de entrada y salida para la conexión de dispositivos y periféricos (USB, HDMI, VGA, </a:t>
            </a:r>
            <a:r>
              <a:rPr lang="es-ES" dirty="0" err="1"/>
              <a:t>etc</a:t>
            </a:r>
            <a:r>
              <a:rPr lang="es-ES" dirty="0"/>
              <a:t>).</a:t>
            </a:r>
          </a:p>
          <a:p>
            <a:r>
              <a:rPr lang="es-ES" dirty="0"/>
              <a:t>- Procesador: Interpreta las instrucciones y procesa los datos.</a:t>
            </a:r>
          </a:p>
          <a:p>
            <a:r>
              <a:rPr lang="es-ES" dirty="0"/>
              <a:t>- Memoria </a:t>
            </a:r>
            <a:r>
              <a:rPr lang="es-ES" dirty="0" err="1"/>
              <a:t>Ram</a:t>
            </a:r>
            <a:r>
              <a:rPr lang="es-ES" dirty="0"/>
              <a:t>: Se utiliza como memoria de trabajo para el sistema operativo, programas y la mayor parte del software. En ella se cargan todas las instrucciones que ejecuta el procesador. Su capacidad se mide en Gb. Por </a:t>
            </a:r>
            <a:r>
              <a:rPr lang="es-ES" dirty="0" err="1"/>
              <a:t>ej</a:t>
            </a:r>
            <a:r>
              <a:rPr lang="es-ES" dirty="0"/>
              <a:t> de 2, 4, 8 y 16 Gb.</a:t>
            </a:r>
          </a:p>
          <a:p>
            <a:endParaRPr lang="es-A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D23DD7-7C3A-E96A-8556-57D02410A570}"/>
            </a:ext>
          </a:extLst>
        </p:cNvPr>
        <p:cNvGrpSpPr/>
        <p:nvPr/>
      </p:nvGrpSpPr>
      <p:grpSpPr>
        <a:xfrm>
          <a:off x="0" y="0"/>
          <a:ext cx="0" cy="0"/>
          <a:chOff x="0" y="0"/>
          <a:chExt cx="0" cy="0"/>
        </a:xfrm>
      </p:grpSpPr>
      <p:sp>
        <p:nvSpPr>
          <p:cNvPr id="2" name="AutoShape 2">
            <a:extLst>
              <a:ext uri="{FF2B5EF4-FFF2-40B4-BE49-F238E27FC236}">
                <a16:creationId xmlns:a16="http://schemas.microsoft.com/office/drawing/2014/main" id="{D11456E2-3B24-A2BC-83A5-464F3FA0E936}"/>
              </a:ext>
            </a:extLst>
          </p:cNvPr>
          <p:cNvSpPr/>
          <p:nvPr/>
        </p:nvSpPr>
        <p:spPr>
          <a:xfrm>
            <a:off x="0" y="0"/>
            <a:ext cx="9144000" cy="10287000"/>
          </a:xfrm>
          <a:prstGeom prst="rect">
            <a:avLst/>
          </a:prstGeom>
          <a:solidFill>
            <a:srgbClr val="399D4E"/>
          </a:solidFill>
        </p:spPr>
      </p:sp>
      <p:sp>
        <p:nvSpPr>
          <p:cNvPr id="3" name="TextBox 3">
            <a:extLst>
              <a:ext uri="{FF2B5EF4-FFF2-40B4-BE49-F238E27FC236}">
                <a16:creationId xmlns:a16="http://schemas.microsoft.com/office/drawing/2014/main" id="{AFFA415C-2D67-A801-E85F-0684B2779878}"/>
              </a:ext>
            </a:extLst>
          </p:cNvPr>
          <p:cNvSpPr txBox="1"/>
          <p:nvPr/>
        </p:nvSpPr>
        <p:spPr>
          <a:xfrm>
            <a:off x="304800" y="3466242"/>
            <a:ext cx="7810500" cy="5554982"/>
          </a:xfrm>
          <a:prstGeom prst="rect">
            <a:avLst/>
          </a:prstGeom>
        </p:spPr>
        <p:txBody>
          <a:bodyPr wrap="square" lIns="0" tIns="0" rIns="0" bIns="0" rtlCol="0" anchor="t">
            <a:spAutoFit/>
          </a:bodyPr>
          <a:lstStyle/>
          <a:p>
            <a:pPr algn="ctr">
              <a:lnSpc>
                <a:spcPts val="7279"/>
              </a:lnSpc>
            </a:pPr>
            <a:br>
              <a:rPr lang="es-AR" sz="5400" dirty="0">
                <a:effectLst/>
                <a:latin typeface="Calibri Light" panose="020F0302020204030204" pitchFamily="34" charset="0"/>
                <a:ea typeface="Arial" panose="020B0604020202020204" pitchFamily="34" charset="0"/>
                <a:cs typeface="Calibri Light" panose="020F0302020204030204" pitchFamily="34" charset="0"/>
              </a:rPr>
            </a:br>
            <a:r>
              <a:rPr lang="es-AR" sz="5400" dirty="0">
                <a:solidFill>
                  <a:schemeClr val="bg1"/>
                </a:solidFill>
                <a:effectLst/>
                <a:latin typeface="Calibri Light" panose="020F0302020204030204" pitchFamily="34" charset="0"/>
                <a:ea typeface="Arial" panose="020B0604020202020204" pitchFamily="34" charset="0"/>
                <a:cs typeface="Calibri Light" panose="020F0302020204030204" pitchFamily="34" charset="0"/>
              </a:rPr>
              <a:t>DISPOSITIVOS DE ALMACENAMIENTO</a:t>
            </a:r>
            <a:br>
              <a:rPr lang="es-AR" sz="5400" dirty="0">
                <a:solidFill>
                  <a:schemeClr val="bg1"/>
                </a:solidFill>
                <a:effectLst/>
                <a:latin typeface="Calibri Light" panose="020F0302020204030204" pitchFamily="34" charset="0"/>
                <a:ea typeface="Arial" panose="020B0604020202020204" pitchFamily="34" charset="0"/>
                <a:cs typeface="Calibri Light" panose="020F0302020204030204" pitchFamily="34" charset="0"/>
              </a:rPr>
            </a:br>
            <a:br>
              <a:rPr lang="es-AR" sz="5400" dirty="0">
                <a:solidFill>
                  <a:schemeClr val="bg1"/>
                </a:solidFill>
                <a:effectLst/>
                <a:latin typeface="Calibri Light" panose="020F0302020204030204" pitchFamily="34" charset="0"/>
                <a:ea typeface="Arial" panose="020B0604020202020204" pitchFamily="34" charset="0"/>
                <a:cs typeface="Calibri Light" panose="020F0302020204030204" pitchFamily="34" charset="0"/>
              </a:rPr>
            </a:br>
            <a:br>
              <a:rPr lang="es-AR" sz="5400" dirty="0">
                <a:effectLst/>
                <a:latin typeface="Calibri Light" panose="020F0302020204030204" pitchFamily="34" charset="0"/>
                <a:ea typeface="Arial" panose="020B0604020202020204" pitchFamily="34" charset="0"/>
                <a:cs typeface="Calibri Light" panose="020F0302020204030204" pitchFamily="34" charset="0"/>
              </a:rPr>
            </a:br>
            <a:endParaRPr lang="en-US" sz="5199" b="1" dirty="0">
              <a:solidFill>
                <a:srgbClr val="000000"/>
              </a:solidFill>
              <a:latin typeface="Open Sans Bold"/>
              <a:ea typeface="Open Sans Bold"/>
              <a:cs typeface="Open Sans Bold"/>
              <a:sym typeface="Open Sans Bold"/>
            </a:endParaRPr>
          </a:p>
        </p:txBody>
      </p:sp>
      <p:sp>
        <p:nvSpPr>
          <p:cNvPr id="6" name="Marcador de contenido 5">
            <a:extLst>
              <a:ext uri="{FF2B5EF4-FFF2-40B4-BE49-F238E27FC236}">
                <a16:creationId xmlns:a16="http://schemas.microsoft.com/office/drawing/2014/main" id="{321BEE71-9BB2-7527-5037-75CFC97FC0A5}"/>
              </a:ext>
            </a:extLst>
          </p:cNvPr>
          <p:cNvSpPr>
            <a:spLocks noGrp="1"/>
          </p:cNvSpPr>
          <p:nvPr>
            <p:ph idx="1"/>
          </p:nvPr>
        </p:nvSpPr>
        <p:spPr>
          <a:xfrm>
            <a:off x="9472863" y="800101"/>
            <a:ext cx="8229600" cy="8077200"/>
          </a:xfrm>
        </p:spPr>
        <p:txBody>
          <a:bodyPr>
            <a:normAutofit/>
          </a:bodyPr>
          <a:lstStyle/>
          <a:p>
            <a:pPr algn="l">
              <a:lnSpc>
                <a:spcPct val="115000"/>
              </a:lnSpc>
            </a:pPr>
            <a:r>
              <a:rPr lang="es-419" sz="3200" u="none" strike="noStrike" dirty="0">
                <a:solidFill>
                  <a:srgbClr val="222222"/>
                </a:solidFill>
                <a:effectLst/>
                <a:highlight>
                  <a:srgbClr val="FFFFFF"/>
                </a:highlight>
                <a:ea typeface="Arial" panose="020B0604020202020204" pitchFamily="34" charset="0"/>
              </a:rPr>
              <a:t>-Permanente: Los mas usados son las memorias USB, Cd, DVD y discos</a:t>
            </a:r>
            <a:r>
              <a:rPr lang="es-AR" sz="3200" dirty="0">
                <a:highlight>
                  <a:srgbClr val="FFFFFF"/>
                </a:highlight>
                <a:ea typeface="Arial" panose="020B0604020202020204" pitchFamily="34" charset="0"/>
              </a:rPr>
              <a:t> </a:t>
            </a:r>
            <a:r>
              <a:rPr lang="es-419" sz="3200" dirty="0">
                <a:solidFill>
                  <a:srgbClr val="222222"/>
                </a:solidFill>
                <a:effectLst/>
                <a:highlight>
                  <a:srgbClr val="FFFFFF"/>
                </a:highlight>
                <a:ea typeface="Arial" panose="020B0604020202020204" pitchFamily="34" charset="0"/>
              </a:rPr>
              <a:t>duros.</a:t>
            </a:r>
          </a:p>
          <a:p>
            <a:pPr marL="0" indent="0" algn="l">
              <a:lnSpc>
                <a:spcPct val="115000"/>
              </a:lnSpc>
              <a:buNone/>
            </a:pPr>
            <a:endParaRPr lang="es-AR" sz="3200" dirty="0">
              <a:effectLst/>
              <a:ea typeface="Arial" panose="020B0604020202020204" pitchFamily="34" charset="0"/>
            </a:endParaRPr>
          </a:p>
          <a:p>
            <a:pPr lvl="0" algn="l">
              <a:lnSpc>
                <a:spcPct val="115000"/>
              </a:lnSpc>
            </a:pPr>
            <a:r>
              <a:rPr lang="es-419" sz="3200" u="none" strike="noStrike" dirty="0">
                <a:solidFill>
                  <a:srgbClr val="222222"/>
                </a:solidFill>
                <a:effectLst/>
                <a:highlight>
                  <a:srgbClr val="FFFFFF"/>
                </a:highlight>
                <a:ea typeface="Arial" panose="020B0604020202020204" pitchFamily="34" charset="0"/>
              </a:rPr>
              <a:t>-Temporal: Memoria RAM, guarda temporalmente la información que</a:t>
            </a:r>
            <a:r>
              <a:rPr lang="es-AR" sz="3200" dirty="0">
                <a:highlight>
                  <a:srgbClr val="FFFFFF"/>
                </a:highlight>
                <a:ea typeface="Arial" panose="020B0604020202020204" pitchFamily="34" charset="0"/>
              </a:rPr>
              <a:t> </a:t>
            </a:r>
            <a:r>
              <a:rPr lang="es-419" sz="3200" dirty="0">
                <a:solidFill>
                  <a:srgbClr val="222222"/>
                </a:solidFill>
                <a:effectLst/>
                <a:highlight>
                  <a:srgbClr val="FFFFFF"/>
                </a:highlight>
                <a:ea typeface="Arial" panose="020B0604020202020204" pitchFamily="34" charset="0"/>
              </a:rPr>
              <a:t>estamos procesando y se denomina temporal porque en caso de haber</a:t>
            </a:r>
            <a:r>
              <a:rPr lang="es-AR" sz="3200" dirty="0">
                <a:highlight>
                  <a:srgbClr val="FFFFFF"/>
                </a:highlight>
                <a:ea typeface="Arial" panose="020B0604020202020204" pitchFamily="34" charset="0"/>
              </a:rPr>
              <a:t> </a:t>
            </a:r>
            <a:r>
              <a:rPr lang="es-419" sz="3200" dirty="0">
                <a:solidFill>
                  <a:srgbClr val="222222"/>
                </a:solidFill>
                <a:effectLst/>
                <a:highlight>
                  <a:srgbClr val="FFFFFF"/>
                </a:highlight>
                <a:ea typeface="Arial" panose="020B0604020202020204" pitchFamily="34" charset="0"/>
              </a:rPr>
              <a:t>un corte de energía se pierde la información.</a:t>
            </a:r>
            <a:endParaRPr lang="es-AR" sz="3200" dirty="0">
              <a:effectLst/>
              <a:ea typeface="Arial" panose="020B0604020202020204" pitchFamily="34" charset="0"/>
            </a:endParaRPr>
          </a:p>
          <a:p>
            <a:endParaRPr lang="es-AR" dirty="0"/>
          </a:p>
        </p:txBody>
      </p:sp>
    </p:spTree>
    <p:extLst>
      <p:ext uri="{BB962C8B-B14F-4D97-AF65-F5344CB8AC3E}">
        <p14:creationId xmlns:p14="http://schemas.microsoft.com/office/powerpoint/2010/main" val="1362452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A1EFB2"/>
        </a:solidFill>
        <a:effectLst/>
      </p:bgPr>
    </p:bg>
    <p:spTree>
      <p:nvGrpSpPr>
        <p:cNvPr id="1" name=""/>
        <p:cNvGrpSpPr/>
        <p:nvPr/>
      </p:nvGrpSpPr>
      <p:grpSpPr>
        <a:xfrm>
          <a:off x="0" y="0"/>
          <a:ext cx="0" cy="0"/>
          <a:chOff x="0" y="0"/>
          <a:chExt cx="0" cy="0"/>
        </a:xfrm>
      </p:grpSpPr>
      <p:grpSp>
        <p:nvGrpSpPr>
          <p:cNvPr id="2" name="Group 2"/>
          <p:cNvGrpSpPr/>
          <p:nvPr/>
        </p:nvGrpSpPr>
        <p:grpSpPr>
          <a:xfrm>
            <a:off x="13974754" y="4747577"/>
            <a:ext cx="2963781" cy="3895349"/>
            <a:chOff x="0" y="0"/>
            <a:chExt cx="3951708" cy="5193799"/>
          </a:xfrm>
        </p:grpSpPr>
        <p:sp>
          <p:nvSpPr>
            <p:cNvPr id="3" name="Freeform 3"/>
            <p:cNvSpPr/>
            <p:nvPr/>
          </p:nvSpPr>
          <p:spPr>
            <a:xfrm>
              <a:off x="0" y="2872900"/>
              <a:ext cx="3856477" cy="2320898"/>
            </a:xfrm>
            <a:custGeom>
              <a:avLst/>
              <a:gdLst/>
              <a:ahLst/>
              <a:cxnLst/>
              <a:rect l="l" t="t" r="r" b="b"/>
              <a:pathLst>
                <a:path w="3856477" h="2320898">
                  <a:moveTo>
                    <a:pt x="0" y="0"/>
                  </a:moveTo>
                  <a:lnTo>
                    <a:pt x="3856477" y="0"/>
                  </a:lnTo>
                  <a:lnTo>
                    <a:pt x="3856477" y="2320899"/>
                  </a:lnTo>
                  <a:lnTo>
                    <a:pt x="0" y="232089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355311" y="0"/>
              <a:ext cx="2596396" cy="3457671"/>
            </a:xfrm>
            <a:custGeom>
              <a:avLst/>
              <a:gdLst/>
              <a:ahLst/>
              <a:cxnLst/>
              <a:rect l="l" t="t" r="r" b="b"/>
              <a:pathLst>
                <a:path w="2596396" h="3457671">
                  <a:moveTo>
                    <a:pt x="0" y="0"/>
                  </a:moveTo>
                  <a:lnTo>
                    <a:pt x="2596397" y="0"/>
                  </a:lnTo>
                  <a:lnTo>
                    <a:pt x="2596397" y="3457671"/>
                  </a:lnTo>
                  <a:lnTo>
                    <a:pt x="0" y="345767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sp>
        <p:nvSpPr>
          <p:cNvPr id="5" name="TextBox 5"/>
          <p:cNvSpPr txBox="1"/>
          <p:nvPr/>
        </p:nvSpPr>
        <p:spPr>
          <a:xfrm>
            <a:off x="27709" y="24245"/>
            <a:ext cx="18288000" cy="5749907"/>
          </a:xfrm>
          <a:prstGeom prst="rect">
            <a:avLst/>
          </a:prstGeom>
        </p:spPr>
        <p:txBody>
          <a:bodyPr lIns="0" tIns="0" rIns="0" bIns="0" rtlCol="0" anchor="t">
            <a:spAutoFit/>
          </a:bodyPr>
          <a:lstStyle/>
          <a:p>
            <a:pPr algn="ctr">
              <a:lnSpc>
                <a:spcPts val="7279"/>
              </a:lnSpc>
            </a:pPr>
            <a:endParaRPr lang="en-US" sz="4000" b="1" dirty="0">
              <a:solidFill>
                <a:srgbClr val="000000"/>
              </a:solidFill>
              <a:latin typeface="Open Sans Bold"/>
              <a:ea typeface="Open Sans Bold"/>
              <a:cs typeface="Open Sans Bold"/>
              <a:sym typeface="Open Sans Bold"/>
            </a:endParaRPr>
          </a:p>
          <a:p>
            <a:pPr marL="0" indent="0">
              <a:buNone/>
            </a:pPr>
            <a:r>
              <a:rPr lang="es-ES" sz="3200" dirty="0"/>
              <a:t>Es el diseño conceptual y la estructura operacional, fundamental de un sistema de computadoras. </a:t>
            </a:r>
          </a:p>
          <a:p>
            <a:pPr marL="0" indent="0">
              <a:buNone/>
            </a:pPr>
            <a:endParaRPr lang="es-ES" sz="3200" dirty="0"/>
          </a:p>
          <a:p>
            <a:pPr marL="0" indent="0">
              <a:buNone/>
            </a:pPr>
            <a:r>
              <a:rPr lang="es-ES" sz="3200" dirty="0"/>
              <a:t>También podemos definirlo como la forma interconectar los componentes del hardware</a:t>
            </a:r>
          </a:p>
          <a:p>
            <a:pPr marL="0" indent="0">
              <a:buNone/>
            </a:pPr>
            <a:endParaRPr lang="es-ES" sz="3200" dirty="0"/>
          </a:p>
          <a:p>
            <a:pPr marL="0" indent="0">
              <a:buNone/>
            </a:pPr>
            <a:r>
              <a:rPr lang="es-ES" sz="3200" dirty="0"/>
              <a:t>Hay 3 principios fundamentales que se aplican a todos los dispositivos o componentes.</a:t>
            </a:r>
          </a:p>
          <a:p>
            <a:pPr marL="0" indent="0">
              <a:buNone/>
            </a:pPr>
            <a:r>
              <a:rPr lang="es-ES" sz="3200" dirty="0"/>
              <a:t>	-Velocidad</a:t>
            </a:r>
          </a:p>
          <a:p>
            <a:pPr marL="0" indent="0">
              <a:buNone/>
            </a:pPr>
            <a:r>
              <a:rPr lang="es-ES" sz="3200" dirty="0"/>
              <a:t>	-Capacidad</a:t>
            </a:r>
          </a:p>
          <a:p>
            <a:pPr marL="0" indent="0">
              <a:buNone/>
            </a:pPr>
            <a:r>
              <a:rPr lang="es-ES" sz="3200" dirty="0"/>
              <a:t>	-Tipo de conexión </a:t>
            </a:r>
          </a:p>
          <a:p>
            <a:pPr algn="ctr">
              <a:lnSpc>
                <a:spcPts val="7279"/>
              </a:lnSpc>
            </a:pPr>
            <a:endParaRPr lang="en-US" sz="5199" b="1" dirty="0">
              <a:solidFill>
                <a:srgbClr val="000000"/>
              </a:solidFill>
              <a:latin typeface="Open Sans Bold"/>
              <a:ea typeface="Open Sans Bold"/>
              <a:cs typeface="Open Sans Bold"/>
              <a:sym typeface="Open Sans Bo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9144000" cy="10287000"/>
          </a:xfrm>
          <a:prstGeom prst="rect">
            <a:avLst/>
          </a:prstGeom>
          <a:solidFill>
            <a:srgbClr val="399D4E"/>
          </a:solidFill>
        </p:spPr>
      </p:sp>
      <p:sp>
        <p:nvSpPr>
          <p:cNvPr id="4" name="TextBox 4"/>
          <p:cNvSpPr txBox="1"/>
          <p:nvPr/>
        </p:nvSpPr>
        <p:spPr>
          <a:xfrm>
            <a:off x="758340" y="3630265"/>
            <a:ext cx="7166236" cy="1513235"/>
          </a:xfrm>
          <a:prstGeom prst="rect">
            <a:avLst/>
          </a:prstGeom>
        </p:spPr>
        <p:txBody>
          <a:bodyPr lIns="0" tIns="0" rIns="0" bIns="0" rtlCol="0" anchor="t">
            <a:spAutoFit/>
          </a:bodyPr>
          <a:lstStyle/>
          <a:p>
            <a:pPr algn="l">
              <a:lnSpc>
                <a:spcPts val="5926"/>
              </a:lnSpc>
            </a:pPr>
            <a:r>
              <a:rPr lang="es-ES" sz="5400" dirty="0">
                <a:solidFill>
                  <a:srgbClr val="FFFFFF"/>
                </a:solidFill>
                <a:latin typeface="Open Sans"/>
                <a:ea typeface="Open Sans"/>
                <a:cs typeface="Open Sans"/>
                <a:sym typeface="Open Sans"/>
              </a:rPr>
              <a:t>ENVÍO Y RECEPCIÓN DE INFORMACIÓN:</a:t>
            </a:r>
            <a:endParaRPr lang="en-US" sz="4938" dirty="0">
              <a:solidFill>
                <a:srgbClr val="FFFFFF"/>
              </a:solidFill>
              <a:latin typeface="Open Sans"/>
              <a:ea typeface="Open Sans"/>
              <a:cs typeface="Open Sans"/>
              <a:sym typeface="Open Sans"/>
            </a:endParaRPr>
          </a:p>
        </p:txBody>
      </p:sp>
      <p:sp>
        <p:nvSpPr>
          <p:cNvPr id="6" name="Marcador de contenido 5">
            <a:extLst>
              <a:ext uri="{FF2B5EF4-FFF2-40B4-BE49-F238E27FC236}">
                <a16:creationId xmlns:a16="http://schemas.microsoft.com/office/drawing/2014/main" id="{056D9E0D-BB51-A7E2-6A4B-381910BA9F1F}"/>
              </a:ext>
            </a:extLst>
          </p:cNvPr>
          <p:cNvSpPr>
            <a:spLocks noGrp="1"/>
          </p:cNvSpPr>
          <p:nvPr>
            <p:ph idx="1"/>
          </p:nvPr>
        </p:nvSpPr>
        <p:spPr>
          <a:xfrm>
            <a:off x="9601200" y="3390900"/>
            <a:ext cx="8229600" cy="2667000"/>
          </a:xfrm>
        </p:spPr>
        <p:txBody>
          <a:bodyPr/>
          <a:lstStyle/>
          <a:p>
            <a:r>
              <a:rPr lang="es-AR" sz="3200" dirty="0"/>
              <a:t>Se realiza a través de los periféricos, </a:t>
            </a:r>
            <a:r>
              <a:rPr lang="es-ES" sz="3200" dirty="0"/>
              <a:t>por medio de los canales. La CPU es la encargada de procesar la información que recibe.</a:t>
            </a:r>
            <a:endParaRPr lang="es-AR" sz="3200" dirty="0"/>
          </a:p>
          <a:p>
            <a:pPr marL="0" indent="0">
              <a:buNone/>
            </a:pPr>
            <a:endParaRPr lang="es-A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9144000" cy="10287000"/>
          </a:xfrm>
          <a:prstGeom prst="rect">
            <a:avLst/>
          </a:prstGeom>
          <a:solidFill>
            <a:srgbClr val="399D4E"/>
          </a:solidFill>
        </p:spPr>
      </p:sp>
      <p:sp>
        <p:nvSpPr>
          <p:cNvPr id="4" name="TextBox 4"/>
          <p:cNvSpPr txBox="1"/>
          <p:nvPr/>
        </p:nvSpPr>
        <p:spPr>
          <a:xfrm>
            <a:off x="-533400" y="3771900"/>
            <a:ext cx="9144000" cy="1772152"/>
          </a:xfrm>
          <a:prstGeom prst="rect">
            <a:avLst/>
          </a:prstGeom>
        </p:spPr>
        <p:txBody>
          <a:bodyPr lIns="0" tIns="0" rIns="0" bIns="0" rtlCol="0" anchor="t">
            <a:spAutoFit/>
          </a:bodyPr>
          <a:lstStyle/>
          <a:p>
            <a:pPr algn="ctr">
              <a:lnSpc>
                <a:spcPts val="7139"/>
              </a:lnSpc>
            </a:pPr>
            <a:r>
              <a:rPr lang="en-US" sz="5400" dirty="0">
                <a:solidFill>
                  <a:srgbClr val="FFFFFF"/>
                </a:solidFill>
                <a:latin typeface="Open Sans"/>
                <a:ea typeface="Open Sans"/>
                <a:cs typeface="Open Sans"/>
                <a:sym typeface="Open Sans"/>
              </a:rPr>
              <a:t>UNIDAD CENTRAL DE PROCESAMIENTO </a:t>
            </a:r>
          </a:p>
        </p:txBody>
      </p:sp>
      <p:sp>
        <p:nvSpPr>
          <p:cNvPr id="6" name="Marcador de contenido 5">
            <a:extLst>
              <a:ext uri="{FF2B5EF4-FFF2-40B4-BE49-F238E27FC236}">
                <a16:creationId xmlns:a16="http://schemas.microsoft.com/office/drawing/2014/main" id="{4CCD6533-DD7C-E5C9-868C-DEF25E0DBC91}"/>
              </a:ext>
            </a:extLst>
          </p:cNvPr>
          <p:cNvSpPr>
            <a:spLocks noGrp="1"/>
          </p:cNvSpPr>
          <p:nvPr>
            <p:ph idx="1"/>
          </p:nvPr>
        </p:nvSpPr>
        <p:spPr>
          <a:xfrm>
            <a:off x="9677400" y="342901"/>
            <a:ext cx="8229600" cy="9296400"/>
          </a:xfrm>
        </p:spPr>
        <p:txBody>
          <a:bodyPr>
            <a:normAutofit fontScale="70000" lnSpcReduction="20000"/>
          </a:bodyPr>
          <a:lstStyle/>
          <a:p>
            <a:pPr algn="l">
              <a:lnSpc>
                <a:spcPct val="115000"/>
              </a:lnSpc>
              <a:spcAft>
                <a:spcPts val="1200"/>
              </a:spcAft>
            </a:pPr>
            <a:r>
              <a:rPr lang="es-419" sz="5800" dirty="0">
                <a:solidFill>
                  <a:srgbClr val="333333"/>
                </a:solidFill>
                <a:effectLst/>
                <a:highlight>
                  <a:srgbClr val="FFFFFF"/>
                </a:highlight>
                <a:ea typeface="Arial" panose="020B0604020202020204" pitchFamily="34" charset="0"/>
              </a:rPr>
              <a:t>Se trata de uno de los componentes vitales que vas a encontrar en tu computadora, tu celular o tu </a:t>
            </a:r>
            <a:r>
              <a:rPr lang="es-419" sz="5800" dirty="0" err="1">
                <a:solidFill>
                  <a:srgbClr val="333333"/>
                </a:solidFill>
                <a:effectLst/>
                <a:highlight>
                  <a:srgbClr val="FFFFFF"/>
                </a:highlight>
                <a:ea typeface="Arial" panose="020B0604020202020204" pitchFamily="34" charset="0"/>
              </a:rPr>
              <a:t>tablet</a:t>
            </a:r>
            <a:r>
              <a:rPr lang="es-419" sz="5800" dirty="0">
                <a:solidFill>
                  <a:srgbClr val="333333"/>
                </a:solidFill>
                <a:effectLst/>
                <a:highlight>
                  <a:srgbClr val="FFFFFF"/>
                </a:highlight>
                <a:ea typeface="Arial" panose="020B0604020202020204" pitchFamily="34" charset="0"/>
              </a:rPr>
              <a:t> o computadora portátil, e incluso en relojes y prácticamente cualquier dispositivo electrónico. Sin él, simplemente no podrían funcionar.</a:t>
            </a:r>
            <a:endParaRPr lang="es-AR" sz="5800" dirty="0">
              <a:effectLst/>
              <a:highlight>
                <a:srgbClr val="FFFFFF"/>
              </a:highlight>
              <a:ea typeface="Arial" panose="020B0604020202020204" pitchFamily="34" charset="0"/>
            </a:endParaRPr>
          </a:p>
          <a:p>
            <a:pPr algn="l">
              <a:lnSpc>
                <a:spcPct val="115000"/>
              </a:lnSpc>
              <a:spcAft>
                <a:spcPts val="1200"/>
              </a:spcAft>
            </a:pPr>
            <a:r>
              <a:rPr lang="es-419" sz="5800" dirty="0">
                <a:solidFill>
                  <a:srgbClr val="333333"/>
                </a:solidFill>
                <a:effectLst/>
                <a:highlight>
                  <a:srgbClr val="FFFFFF"/>
                </a:highlight>
                <a:ea typeface="Arial" panose="020B0604020202020204" pitchFamily="34" charset="0"/>
              </a:rPr>
              <a:t>A la CPU la podemos llamar de diferentes maneras como por ejemplo  microprocesador, procesador,  cerebro, etc. Esta, se encarga de procesar todas las instrucciones.</a:t>
            </a:r>
            <a:endParaRPr lang="es-A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171450"/>
            <a:ext cx="8534400" cy="10287000"/>
          </a:xfrm>
          <a:prstGeom prst="rect">
            <a:avLst/>
          </a:prstGeom>
          <a:solidFill>
            <a:srgbClr val="399D4E"/>
          </a:solidFill>
        </p:spPr>
      </p:sp>
      <p:sp>
        <p:nvSpPr>
          <p:cNvPr id="3" name="TextBox 3"/>
          <p:cNvSpPr txBox="1"/>
          <p:nvPr/>
        </p:nvSpPr>
        <p:spPr>
          <a:xfrm>
            <a:off x="1452562" y="6646237"/>
            <a:ext cx="6238875" cy="405130"/>
          </a:xfrm>
          <a:prstGeom prst="rect">
            <a:avLst/>
          </a:prstGeom>
        </p:spPr>
        <p:txBody>
          <a:bodyPr lIns="0" tIns="0" rIns="0" bIns="0" rtlCol="0" anchor="t">
            <a:spAutoFit/>
          </a:bodyPr>
          <a:lstStyle/>
          <a:p>
            <a:pPr marL="523557" lvl="1" indent="-261779" algn="l">
              <a:lnSpc>
                <a:spcPts val="3394"/>
              </a:lnSpc>
              <a:buFont typeface="Arial"/>
              <a:buChar char="•"/>
            </a:pPr>
            <a:endParaRPr/>
          </a:p>
        </p:txBody>
      </p:sp>
      <p:sp>
        <p:nvSpPr>
          <p:cNvPr id="6" name="Título 5">
            <a:extLst>
              <a:ext uri="{FF2B5EF4-FFF2-40B4-BE49-F238E27FC236}">
                <a16:creationId xmlns:a16="http://schemas.microsoft.com/office/drawing/2014/main" id="{6F8845C9-3324-C6B6-28F8-C613102CC0E1}"/>
              </a:ext>
            </a:extLst>
          </p:cNvPr>
          <p:cNvSpPr>
            <a:spLocks noGrp="1"/>
          </p:cNvSpPr>
          <p:nvPr>
            <p:ph type="title"/>
          </p:nvPr>
        </p:nvSpPr>
        <p:spPr>
          <a:xfrm>
            <a:off x="-228600" y="4034945"/>
            <a:ext cx="8229600" cy="1143000"/>
          </a:xfrm>
        </p:spPr>
        <p:txBody>
          <a:bodyPr>
            <a:normAutofit/>
          </a:bodyPr>
          <a:lstStyle/>
          <a:p>
            <a:r>
              <a:rPr lang="es-ES" sz="5400" dirty="0">
                <a:latin typeface="Calibri Light" panose="020F0302020204030204" pitchFamily="34" charset="0"/>
                <a:cs typeface="Calibri Light" panose="020F0302020204030204" pitchFamily="34" charset="0"/>
              </a:rPr>
              <a:t>¿PARA QUÉ SIRVE LA CPU?</a:t>
            </a:r>
            <a:endParaRPr lang="es-AR" sz="5400" dirty="0"/>
          </a:p>
        </p:txBody>
      </p:sp>
      <p:sp>
        <p:nvSpPr>
          <p:cNvPr id="7" name="Marcador de contenido 6">
            <a:extLst>
              <a:ext uri="{FF2B5EF4-FFF2-40B4-BE49-F238E27FC236}">
                <a16:creationId xmlns:a16="http://schemas.microsoft.com/office/drawing/2014/main" id="{5847E862-397A-0433-1AF0-D11DE4975F15}"/>
              </a:ext>
            </a:extLst>
          </p:cNvPr>
          <p:cNvSpPr>
            <a:spLocks noGrp="1"/>
          </p:cNvSpPr>
          <p:nvPr>
            <p:ph idx="1"/>
          </p:nvPr>
        </p:nvSpPr>
        <p:spPr>
          <a:xfrm>
            <a:off x="9143999" y="1094028"/>
            <a:ext cx="7543800" cy="8098944"/>
          </a:xfrm>
        </p:spPr>
        <p:txBody>
          <a:bodyPr/>
          <a:lstStyle/>
          <a:p>
            <a:r>
              <a:rPr lang="es-ES" sz="3200" dirty="0">
                <a:solidFill>
                  <a:srgbClr val="333333"/>
                </a:solidFill>
                <a:effectLst/>
                <a:highlight>
                  <a:srgbClr val="FFFFFF"/>
                </a:highlight>
                <a:ea typeface="Arial" panose="020B0604020202020204" pitchFamily="34" charset="0"/>
              </a:rPr>
              <a:t>La CPU es la responsable de ejecutar una serie de instrucciones y procesar los datos asociados a las mismas. Estas instrucciones son las que llevan a cabo los programas instalados en tu computadora. La CPU realiza las operaciones necesarias para que los programas o aplicaciones puedan llevar a cabo las tareas que les solicitas.</a:t>
            </a:r>
            <a:endParaRPr lang="es-AR" dirty="0"/>
          </a:p>
          <a:p>
            <a:pPr marL="0" indent="0">
              <a:buNone/>
            </a:pPr>
            <a:endParaRPr lang="es-A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9144000" cy="10287000"/>
          </a:xfrm>
          <a:prstGeom prst="rect">
            <a:avLst/>
          </a:prstGeom>
          <a:solidFill>
            <a:srgbClr val="399D4E"/>
          </a:solidFill>
        </p:spPr>
      </p:sp>
      <p:sp>
        <p:nvSpPr>
          <p:cNvPr id="4" name="TextBox 4"/>
          <p:cNvSpPr txBox="1"/>
          <p:nvPr/>
        </p:nvSpPr>
        <p:spPr>
          <a:xfrm>
            <a:off x="1066800" y="4123594"/>
            <a:ext cx="6350691" cy="1025922"/>
          </a:xfrm>
          <a:prstGeom prst="rect">
            <a:avLst/>
          </a:prstGeom>
        </p:spPr>
        <p:txBody>
          <a:bodyPr lIns="0" tIns="0" rIns="0" bIns="0" rtlCol="0" anchor="t">
            <a:spAutoFit/>
          </a:bodyPr>
          <a:lstStyle/>
          <a:p>
            <a:pPr algn="l">
              <a:lnSpc>
                <a:spcPts val="7980"/>
              </a:lnSpc>
            </a:pPr>
            <a:r>
              <a:rPr lang="es-ES" sz="5400" dirty="0">
                <a:solidFill>
                  <a:schemeClr val="bg1"/>
                </a:solidFill>
                <a:latin typeface="Calibri Light" panose="020F0302020204030204" pitchFamily="34" charset="0"/>
                <a:cs typeface="Calibri Light" panose="020F0302020204030204" pitchFamily="34" charset="0"/>
              </a:rPr>
              <a:t>INSTRUCCIÓN</a:t>
            </a:r>
            <a:r>
              <a:rPr lang="en-US" sz="6650" dirty="0">
                <a:solidFill>
                  <a:schemeClr val="bg1"/>
                </a:solidFill>
                <a:latin typeface="Open Sans"/>
                <a:ea typeface="Open Sans"/>
                <a:cs typeface="Open Sans"/>
                <a:sym typeface="Open Sans"/>
              </a:rPr>
              <a:t>:</a:t>
            </a:r>
          </a:p>
        </p:txBody>
      </p:sp>
      <p:sp>
        <p:nvSpPr>
          <p:cNvPr id="7" name="Marcador de contenido 6">
            <a:extLst>
              <a:ext uri="{FF2B5EF4-FFF2-40B4-BE49-F238E27FC236}">
                <a16:creationId xmlns:a16="http://schemas.microsoft.com/office/drawing/2014/main" id="{B09D1580-8FE3-1DFB-F376-185CCC8BC9B6}"/>
              </a:ext>
            </a:extLst>
          </p:cNvPr>
          <p:cNvSpPr>
            <a:spLocks noGrp="1"/>
          </p:cNvSpPr>
          <p:nvPr>
            <p:ph idx="1"/>
          </p:nvPr>
        </p:nvSpPr>
        <p:spPr>
          <a:xfrm>
            <a:off x="9500364" y="1359724"/>
            <a:ext cx="8229600" cy="6145976"/>
          </a:xfrm>
        </p:spPr>
        <p:txBody>
          <a:bodyPr/>
          <a:lstStyle/>
          <a:p>
            <a:r>
              <a:rPr lang="es-ES" sz="3200" dirty="0"/>
              <a:t>Una instrucción es una acción que realiza cualquier procesador con los datos que almacena la memoria en binario. </a:t>
            </a:r>
            <a:r>
              <a:rPr lang="es-ES" sz="3200" b="0" i="0" dirty="0">
                <a:effectLst/>
              </a:rPr>
              <a:t>Estas instrucciones están codificadas en lenguaje máquina y determinan las operaciones que la CPU debe realizar, como sumar dos números, copiar datos de un lugar a otro en la memoria, o realizar operaciones lógicas como comparaciones. </a:t>
            </a:r>
            <a:endParaRPr lang="es-ES" sz="3200" dirty="0"/>
          </a:p>
          <a:p>
            <a:endParaRPr lang="es-A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9144000" cy="10287000"/>
          </a:xfrm>
          <a:prstGeom prst="rect">
            <a:avLst/>
          </a:prstGeom>
          <a:solidFill>
            <a:srgbClr val="399D4E"/>
          </a:solidFill>
        </p:spPr>
      </p:sp>
      <p:sp>
        <p:nvSpPr>
          <p:cNvPr id="3" name="TextBox 3"/>
          <p:cNvSpPr txBox="1"/>
          <p:nvPr/>
        </p:nvSpPr>
        <p:spPr>
          <a:xfrm>
            <a:off x="1219200" y="3652816"/>
            <a:ext cx="7357033" cy="1974130"/>
          </a:xfrm>
          <a:prstGeom prst="rect">
            <a:avLst/>
          </a:prstGeom>
        </p:spPr>
        <p:txBody>
          <a:bodyPr lIns="0" tIns="0" rIns="0" bIns="0" rtlCol="0" anchor="t">
            <a:spAutoFit/>
          </a:bodyPr>
          <a:lstStyle/>
          <a:p>
            <a:pPr algn="l">
              <a:lnSpc>
                <a:spcPts val="7980"/>
              </a:lnSpc>
            </a:pPr>
            <a:r>
              <a:rPr lang="es-ES" sz="5400" dirty="0">
                <a:latin typeface="Open Sans"/>
                <a:ea typeface="Open Sans"/>
                <a:cs typeface="Open Sans"/>
                <a:sym typeface="Open Sans"/>
              </a:rPr>
              <a:t>COMPOSICIÓN DE UNA INSTRUCCIÓN</a:t>
            </a:r>
            <a:endParaRPr lang="en-US" sz="5400" dirty="0">
              <a:latin typeface="Open Sans"/>
              <a:ea typeface="Open Sans"/>
              <a:cs typeface="Open Sans"/>
              <a:sym typeface="Open Sans"/>
            </a:endParaRPr>
          </a:p>
        </p:txBody>
      </p:sp>
      <p:sp>
        <p:nvSpPr>
          <p:cNvPr id="4" name="TextBox 4"/>
          <p:cNvSpPr txBox="1"/>
          <p:nvPr/>
        </p:nvSpPr>
        <p:spPr>
          <a:xfrm>
            <a:off x="9372600" y="679456"/>
            <a:ext cx="8763146" cy="10054419"/>
          </a:xfrm>
          <a:prstGeom prst="rect">
            <a:avLst/>
          </a:prstGeom>
        </p:spPr>
        <p:txBody>
          <a:bodyPr lIns="0" tIns="0" rIns="0" bIns="0" rtlCol="0" anchor="t">
            <a:spAutoFit/>
          </a:bodyPr>
          <a:lstStyle/>
          <a:p>
            <a:pPr algn="l"/>
            <a:r>
              <a:rPr lang="es-ES" sz="2800" dirty="0"/>
              <a:t>Están compuestas por bloques de código binario de tamaño fijo o variable.</a:t>
            </a:r>
          </a:p>
          <a:p>
            <a:pPr marL="342900" lvl="0" indent="-342900" algn="l">
              <a:lnSpc>
                <a:spcPct val="175000"/>
              </a:lnSpc>
              <a:spcBef>
                <a:spcPts val="1200"/>
              </a:spcBef>
              <a:spcAft>
                <a:spcPts val="0"/>
              </a:spcAft>
              <a:buClr>
                <a:srgbClr val="333333"/>
              </a:buClr>
              <a:buSzPts val="1200"/>
              <a:buFont typeface="Arial" panose="020B0604020202020204" pitchFamily="34" charset="0"/>
              <a:buChar char="●"/>
            </a:pPr>
            <a:r>
              <a:rPr lang="es-ES" sz="2800" dirty="0"/>
              <a:t>Bit de datos o instrucciones:</a:t>
            </a:r>
            <a:r>
              <a:rPr lang="es-419" sz="2800" u="none" strike="noStrike" dirty="0">
                <a:solidFill>
                  <a:srgbClr val="333333"/>
                </a:solidFill>
                <a:effectLst/>
                <a:highlight>
                  <a:srgbClr val="FFFFFF"/>
                </a:highlight>
                <a:ea typeface="Montserrat" panose="00000500000000000000" pitchFamily="2" charset="0"/>
                <a:cs typeface="Montserrat" panose="00000500000000000000" pitchFamily="2" charset="0"/>
              </a:rPr>
              <a:t> dependiendo cuál sea el valor de esa parte del código binario el procesador lo interpretará como una instrucción a ejecutar o un cúmulo de datos.</a:t>
            </a:r>
            <a:endParaRPr lang="es-AR" sz="2800" u="none" strike="noStrike" dirty="0">
              <a:effectLst/>
              <a:highlight>
                <a:srgbClr val="FFFFFF"/>
              </a:highlight>
              <a:ea typeface="Montserrat" panose="00000500000000000000" pitchFamily="2" charset="0"/>
              <a:cs typeface="Montserrat" panose="00000500000000000000" pitchFamily="2" charset="0"/>
            </a:endParaRPr>
          </a:p>
          <a:p>
            <a:pPr marL="342900" lvl="0" indent="-342900" algn="l">
              <a:lnSpc>
                <a:spcPct val="175000"/>
              </a:lnSpc>
              <a:buClr>
                <a:srgbClr val="333333"/>
              </a:buClr>
              <a:buSzPts val="1200"/>
              <a:buFont typeface="Arial" panose="020B0604020202020204" pitchFamily="34" charset="0"/>
              <a:buChar char="●"/>
            </a:pPr>
            <a:r>
              <a:rPr lang="es-419" sz="2800" b="1" u="none" strike="noStrike" dirty="0">
                <a:solidFill>
                  <a:srgbClr val="333333"/>
                </a:solidFill>
                <a:effectLst/>
                <a:highlight>
                  <a:srgbClr val="FFFFFF"/>
                </a:highlight>
                <a:ea typeface="Montserrat" panose="00000500000000000000" pitchFamily="2" charset="0"/>
                <a:cs typeface="Montserrat" panose="00000500000000000000" pitchFamily="2" charset="0"/>
              </a:rPr>
              <a:t>Bits de instrucción:</a:t>
            </a:r>
            <a:r>
              <a:rPr lang="es-419" sz="2800" u="none" strike="noStrike" dirty="0">
                <a:solidFill>
                  <a:srgbClr val="333333"/>
                </a:solidFill>
                <a:effectLst/>
                <a:highlight>
                  <a:srgbClr val="FFFFFF"/>
                </a:highlight>
                <a:ea typeface="Montserrat" panose="00000500000000000000" pitchFamily="2" charset="0"/>
                <a:cs typeface="Montserrat" panose="00000500000000000000" pitchFamily="2" charset="0"/>
              </a:rPr>
              <a:t> estos bits indican que instrucción ejecutara la CPU y, por tanto, el camino que seguirá la instrucción para ejecutarse.</a:t>
            </a:r>
          </a:p>
          <a:p>
            <a:pPr marL="342900" lvl="0" indent="-342900" algn="l">
              <a:lnSpc>
                <a:spcPct val="175000"/>
              </a:lnSpc>
              <a:buClr>
                <a:srgbClr val="333333"/>
              </a:buClr>
              <a:buSzPts val="1200"/>
              <a:buFont typeface="Arial" panose="020B0604020202020204" pitchFamily="34" charset="0"/>
              <a:buChar char="●"/>
            </a:pPr>
            <a:r>
              <a:rPr lang="es-419" sz="2800" b="1" u="none" strike="noStrike" dirty="0">
                <a:solidFill>
                  <a:srgbClr val="333333"/>
                </a:solidFill>
                <a:effectLst/>
                <a:highlight>
                  <a:srgbClr val="FFFFFF"/>
                </a:highlight>
                <a:ea typeface="Montserrat" panose="00000500000000000000" pitchFamily="2" charset="0"/>
                <a:cs typeface="Montserrat" panose="00000500000000000000" pitchFamily="2" charset="0"/>
              </a:rPr>
              <a:t>Bits de datos:</a:t>
            </a:r>
            <a:r>
              <a:rPr lang="es-419" sz="2800" u="none" strike="noStrike" dirty="0">
                <a:solidFill>
                  <a:srgbClr val="333333"/>
                </a:solidFill>
                <a:effectLst/>
                <a:highlight>
                  <a:srgbClr val="FFFFFF"/>
                </a:highlight>
                <a:ea typeface="Montserrat" panose="00000500000000000000" pitchFamily="2" charset="0"/>
                <a:cs typeface="Montserrat" panose="00000500000000000000" pitchFamily="2" charset="0"/>
              </a:rPr>
              <a:t> indican donde se encuentran el objeto de la instrucción, es decir, los datos que manipulará la CPU.</a:t>
            </a:r>
            <a:endParaRPr lang="es-AR" sz="2800" u="none" strike="noStrike" dirty="0">
              <a:effectLst/>
              <a:highlight>
                <a:srgbClr val="FFFFFF"/>
              </a:highlight>
              <a:ea typeface="Montserrat" panose="00000500000000000000" pitchFamily="2" charset="0"/>
              <a:cs typeface="Montserrat" panose="00000500000000000000" pitchFamily="2" charset="0"/>
            </a:endParaRPr>
          </a:p>
          <a:p>
            <a:pPr marL="342900" lvl="0" indent="-342900" algn="l">
              <a:lnSpc>
                <a:spcPct val="175000"/>
              </a:lnSpc>
              <a:spcAft>
                <a:spcPts val="1600"/>
              </a:spcAft>
              <a:buClr>
                <a:srgbClr val="333333"/>
              </a:buClr>
              <a:buSzPts val="1200"/>
              <a:buFont typeface="Arial" panose="020B0604020202020204" pitchFamily="34" charset="0"/>
              <a:buChar char="●"/>
            </a:pPr>
            <a:r>
              <a:rPr lang="es-419" sz="2800" b="1" u="none" strike="noStrike" dirty="0">
                <a:solidFill>
                  <a:srgbClr val="333333"/>
                </a:solidFill>
                <a:effectLst/>
                <a:highlight>
                  <a:srgbClr val="FFFFFF"/>
                </a:highlight>
                <a:ea typeface="Montserrat" panose="00000500000000000000" pitchFamily="2" charset="0"/>
                <a:cs typeface="Montserrat" panose="00000500000000000000" pitchFamily="2" charset="0"/>
              </a:rPr>
              <a:t>Bits de modo:</a:t>
            </a:r>
            <a:r>
              <a:rPr lang="es-419" sz="2800" u="none" strike="noStrike" dirty="0">
                <a:solidFill>
                  <a:srgbClr val="333333"/>
                </a:solidFill>
                <a:effectLst/>
                <a:highlight>
                  <a:srgbClr val="FFFFFF"/>
                </a:highlight>
                <a:ea typeface="Montserrat" panose="00000500000000000000" pitchFamily="2" charset="0"/>
                <a:cs typeface="Montserrat" panose="00000500000000000000" pitchFamily="2" charset="0"/>
              </a:rPr>
              <a:t> Los bits de modo indican como se ejecuta una instrucción.</a:t>
            </a:r>
            <a:endParaRPr lang="es-AR" sz="2800" u="none" strike="noStrike" dirty="0">
              <a:effectLst/>
              <a:highlight>
                <a:srgbClr val="FFFFFF"/>
              </a:highlight>
              <a:ea typeface="Montserrat" panose="00000500000000000000" pitchFamily="2" charset="0"/>
              <a:cs typeface="Montserrat" panose="00000500000000000000" pitchFamily="2" charset="0"/>
            </a:endParaRPr>
          </a:p>
          <a:p>
            <a:pPr algn="l">
              <a:lnSpc>
                <a:spcPts val="4492"/>
              </a:lnSpc>
            </a:pPr>
            <a:endParaRPr lang="en-US" sz="3208" dirty="0">
              <a:solidFill>
                <a:srgbClr val="000000"/>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 y="0"/>
            <a:ext cx="9473065" cy="10287000"/>
          </a:xfrm>
          <a:prstGeom prst="rect">
            <a:avLst/>
          </a:prstGeom>
          <a:solidFill>
            <a:srgbClr val="399D4E"/>
          </a:solidFill>
        </p:spPr>
      </p:sp>
      <p:sp>
        <p:nvSpPr>
          <p:cNvPr id="5" name="TextBox 5"/>
          <p:cNvSpPr txBox="1"/>
          <p:nvPr/>
        </p:nvSpPr>
        <p:spPr>
          <a:xfrm>
            <a:off x="0" y="3448677"/>
            <a:ext cx="8915400" cy="1768882"/>
          </a:xfrm>
          <a:prstGeom prst="rect">
            <a:avLst/>
          </a:prstGeom>
        </p:spPr>
        <p:txBody>
          <a:bodyPr wrap="square" lIns="0" tIns="0" rIns="0" bIns="0" rtlCol="0" anchor="t">
            <a:spAutoFit/>
          </a:bodyPr>
          <a:lstStyle/>
          <a:p>
            <a:pPr algn="ctr">
              <a:lnSpc>
                <a:spcPts val="4480"/>
              </a:lnSpc>
            </a:pPr>
            <a:endParaRPr lang="es-ES" sz="6600" dirty="0">
              <a:latin typeface="Calibri Light" panose="020F0302020204030204" pitchFamily="34" charset="0"/>
              <a:ea typeface="Open Sans"/>
              <a:cs typeface="Calibri Light" panose="020F0302020204030204" pitchFamily="34" charset="0"/>
              <a:sym typeface="Open Sans"/>
            </a:endParaRPr>
          </a:p>
          <a:p>
            <a:pPr algn="ctr">
              <a:lnSpc>
                <a:spcPts val="4480"/>
              </a:lnSpc>
            </a:pPr>
            <a:r>
              <a:rPr lang="es-ES" sz="5400" dirty="0">
                <a:latin typeface="Calibri Light" panose="020F0302020204030204" pitchFamily="34" charset="0"/>
                <a:ea typeface="Open Sans"/>
                <a:cs typeface="Calibri Light" panose="020F0302020204030204" pitchFamily="34" charset="0"/>
                <a:sym typeface="Open Sans"/>
              </a:rPr>
              <a:t>DIRECIONAMIENTOS DE INSTRUCCIONES</a:t>
            </a:r>
            <a:endParaRPr lang="en-US" sz="5400" dirty="0">
              <a:latin typeface="Open Sans"/>
              <a:ea typeface="Open Sans"/>
              <a:cs typeface="Open Sans"/>
              <a:sym typeface="Open Sans"/>
            </a:endParaRPr>
          </a:p>
        </p:txBody>
      </p:sp>
      <p:sp>
        <p:nvSpPr>
          <p:cNvPr id="7" name="Marcador de contenido 6">
            <a:extLst>
              <a:ext uri="{FF2B5EF4-FFF2-40B4-BE49-F238E27FC236}">
                <a16:creationId xmlns:a16="http://schemas.microsoft.com/office/drawing/2014/main" id="{CFF27CAA-5C4A-43CE-656E-605D5895CEFE}"/>
              </a:ext>
            </a:extLst>
          </p:cNvPr>
          <p:cNvSpPr>
            <a:spLocks noGrp="1"/>
          </p:cNvSpPr>
          <p:nvPr>
            <p:ph idx="1"/>
          </p:nvPr>
        </p:nvSpPr>
        <p:spPr>
          <a:xfrm>
            <a:off x="9982200" y="647700"/>
            <a:ext cx="7772400" cy="9144000"/>
          </a:xfrm>
        </p:spPr>
        <p:txBody>
          <a:bodyPr>
            <a:normAutofit fontScale="77500" lnSpcReduction="20000"/>
          </a:bodyPr>
          <a:lstStyle/>
          <a:p>
            <a:pPr algn="l">
              <a:lnSpc>
                <a:spcPct val="115000"/>
              </a:lnSpc>
              <a:spcBef>
                <a:spcPts val="1500"/>
              </a:spcBef>
              <a:spcAft>
                <a:spcPts val="1500"/>
              </a:spcAft>
            </a:pPr>
            <a:r>
              <a:rPr lang="es-419" sz="3200" dirty="0">
                <a:solidFill>
                  <a:srgbClr val="333333"/>
                </a:solidFill>
                <a:effectLst/>
                <a:highlight>
                  <a:srgbClr val="FFFFFF"/>
                </a:highlight>
                <a:ea typeface="Arial" panose="020B0604020202020204" pitchFamily="34" charset="0"/>
              </a:rPr>
              <a:t>En una CPU pueden existir varias versiones de una instrucción dependiendo de donde se encuentren los datos con los que tenemos que trabajar. A esto lo llamamos modos de direccionamiento de un procesador.</a:t>
            </a:r>
            <a:endParaRPr lang="es-AR" sz="3200" dirty="0">
              <a:effectLst/>
              <a:highlight>
                <a:srgbClr val="FFFFFF"/>
              </a:highlight>
              <a:ea typeface="Arial" panose="020B0604020202020204" pitchFamily="34" charset="0"/>
            </a:endParaRPr>
          </a:p>
          <a:p>
            <a:pPr marL="342900" lvl="0" indent="-342900" algn="l">
              <a:lnSpc>
                <a:spcPct val="175000"/>
              </a:lnSpc>
              <a:spcBef>
                <a:spcPts val="1200"/>
              </a:spcBef>
              <a:spcAft>
                <a:spcPts val="0"/>
              </a:spcAft>
              <a:buClr>
                <a:srgbClr val="333333"/>
              </a:buClr>
              <a:buSzPts val="1200"/>
              <a:buFont typeface="Arial" panose="020B0604020202020204" pitchFamily="34" charset="0"/>
              <a:buChar char="●"/>
            </a:pPr>
            <a:r>
              <a:rPr lang="es-419" sz="3200" u="none" strike="noStrike" dirty="0">
                <a:solidFill>
                  <a:srgbClr val="333333"/>
                </a:solidFill>
                <a:effectLst/>
                <a:highlight>
                  <a:srgbClr val="FFFFFF"/>
                </a:highlight>
                <a:ea typeface="Montserrat" panose="00000500000000000000" pitchFamily="2" charset="0"/>
                <a:cs typeface="Montserrat" panose="00000500000000000000" pitchFamily="2" charset="0"/>
              </a:rPr>
              <a:t>El direccionamiento inmediato se utiliza cuando el dato se encuentra en la misma instrucción, en este caso el dato se almacena en un registro o memoria interna del procesador para ejecutarse desde allí.</a:t>
            </a:r>
            <a:endParaRPr lang="es-AR" sz="3200" u="none" strike="noStrike" dirty="0">
              <a:effectLst/>
              <a:highlight>
                <a:srgbClr val="FFFFFF"/>
              </a:highlight>
              <a:ea typeface="Montserrat" panose="00000500000000000000" pitchFamily="2" charset="0"/>
              <a:cs typeface="Montserrat" panose="00000500000000000000" pitchFamily="2" charset="0"/>
            </a:endParaRPr>
          </a:p>
          <a:p>
            <a:pPr marL="342900" lvl="0" indent="-342900" algn="l">
              <a:lnSpc>
                <a:spcPct val="175000"/>
              </a:lnSpc>
              <a:buClr>
                <a:srgbClr val="333333"/>
              </a:buClr>
              <a:buSzPts val="1200"/>
              <a:buFont typeface="Arial" panose="020B0604020202020204" pitchFamily="34" charset="0"/>
              <a:buChar char="●"/>
            </a:pPr>
            <a:r>
              <a:rPr lang="es-419" sz="3200" u="none" strike="noStrike" dirty="0">
                <a:solidFill>
                  <a:srgbClr val="333333"/>
                </a:solidFill>
                <a:effectLst/>
                <a:highlight>
                  <a:srgbClr val="FFFFFF"/>
                </a:highlight>
                <a:ea typeface="Montserrat" panose="00000500000000000000" pitchFamily="2" charset="0"/>
                <a:cs typeface="Montserrat" panose="00000500000000000000" pitchFamily="2" charset="0"/>
              </a:rPr>
              <a:t>El segundo tipo de direccionamiento es el directo, donde el programa indica la dirección de la memoria en la que se encuentra el dato.</a:t>
            </a:r>
            <a:endParaRPr lang="es-AR" sz="3200" u="none" strike="noStrike" dirty="0">
              <a:effectLst/>
              <a:highlight>
                <a:srgbClr val="FFFFFF"/>
              </a:highlight>
              <a:ea typeface="Montserrat" panose="00000500000000000000" pitchFamily="2" charset="0"/>
              <a:cs typeface="Montserrat" panose="00000500000000000000" pitchFamily="2" charset="0"/>
            </a:endParaRPr>
          </a:p>
          <a:p>
            <a:pPr marL="342900" lvl="0" indent="-342900" algn="l">
              <a:lnSpc>
                <a:spcPct val="175000"/>
              </a:lnSpc>
              <a:spcAft>
                <a:spcPts val="1600"/>
              </a:spcAft>
              <a:buClr>
                <a:srgbClr val="333333"/>
              </a:buClr>
              <a:buSzPts val="1200"/>
              <a:buFont typeface="Arial" panose="020B0604020202020204" pitchFamily="34" charset="0"/>
              <a:buChar char="●"/>
            </a:pPr>
            <a:r>
              <a:rPr lang="es-419" sz="3200" u="none" strike="noStrike" dirty="0">
                <a:solidFill>
                  <a:srgbClr val="333333"/>
                </a:solidFill>
                <a:effectLst/>
                <a:highlight>
                  <a:srgbClr val="FFFFFF"/>
                </a:highlight>
                <a:ea typeface="Montserrat" panose="00000500000000000000" pitchFamily="2" charset="0"/>
                <a:cs typeface="Montserrat" panose="00000500000000000000" pitchFamily="2" charset="0"/>
              </a:rPr>
              <a:t>El tercer tipo de direccionamiento es el indirecto, el cual nos da la dirección donde se encuentra la dirección de memoria en la que se encuentra el dato.</a:t>
            </a:r>
            <a:endParaRPr lang="es-AR" sz="3200" u="none" strike="noStrike" dirty="0">
              <a:effectLst/>
              <a:highlight>
                <a:srgbClr val="FFFFFF"/>
              </a:highlight>
              <a:ea typeface="Montserrat" panose="00000500000000000000" pitchFamily="2" charset="0"/>
              <a:cs typeface="Montserrat" panose="00000500000000000000" pitchFamily="2" charset="0"/>
            </a:endParaRPr>
          </a:p>
          <a:p>
            <a:endParaRPr lang="es-A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32084" y="0"/>
            <a:ext cx="18320084" cy="1790700"/>
          </a:xfrm>
          <a:prstGeom prst="rect">
            <a:avLst/>
          </a:prstGeom>
          <a:solidFill>
            <a:srgbClr val="399D4E"/>
          </a:solidFill>
        </p:spPr>
        <p:txBody>
          <a:bodyPr/>
          <a:lstStyle/>
          <a:p>
            <a:endParaRPr lang="es-AR" dirty="0"/>
          </a:p>
        </p:txBody>
      </p:sp>
      <p:sp>
        <p:nvSpPr>
          <p:cNvPr id="4" name="TextBox 4"/>
          <p:cNvSpPr txBox="1"/>
          <p:nvPr/>
        </p:nvSpPr>
        <p:spPr>
          <a:xfrm>
            <a:off x="304800" y="2065422"/>
            <a:ext cx="17983200" cy="8242385"/>
          </a:xfrm>
          <a:prstGeom prst="rect">
            <a:avLst/>
          </a:prstGeom>
        </p:spPr>
        <p:txBody>
          <a:bodyPr wrap="square" lIns="0" tIns="0" rIns="0" bIns="0" rtlCol="0" anchor="t">
            <a:spAutoFit/>
          </a:bodyPr>
          <a:lstStyle/>
          <a:p>
            <a:pPr algn="l">
              <a:lnSpc>
                <a:spcPts val="3361"/>
              </a:lnSpc>
              <a:spcBef>
                <a:spcPct val="0"/>
              </a:spcBef>
            </a:pPr>
            <a:r>
              <a:rPr lang="es-419" sz="2800" dirty="0">
                <a:solidFill>
                  <a:srgbClr val="333333"/>
                </a:solidFill>
                <a:effectLst/>
                <a:ea typeface="Arial" panose="020B0604020202020204" pitchFamily="34" charset="0"/>
              </a:rPr>
              <a:t>Tipo de instrucciones utilizadas por los diferentes procesadores:</a:t>
            </a:r>
          </a:p>
          <a:p>
            <a:pPr algn="l">
              <a:lnSpc>
                <a:spcPts val="3361"/>
              </a:lnSpc>
              <a:spcBef>
                <a:spcPct val="0"/>
              </a:spcBef>
            </a:pPr>
            <a:endParaRPr lang="es-419" sz="2800" dirty="0">
              <a:solidFill>
                <a:srgbClr val="333333"/>
              </a:solidFill>
              <a:effectLst/>
              <a:ea typeface="Arial" panose="020B0604020202020204" pitchFamily="34" charset="0"/>
            </a:endParaRPr>
          </a:p>
          <a:p>
            <a:pPr algn="l">
              <a:lnSpc>
                <a:spcPts val="3361"/>
              </a:lnSpc>
              <a:spcBef>
                <a:spcPct val="0"/>
              </a:spcBef>
            </a:pPr>
            <a:r>
              <a:rPr lang="es-419" sz="2800" u="none" strike="noStrike" dirty="0">
                <a:solidFill>
                  <a:srgbClr val="333333"/>
                </a:solidFill>
                <a:highlight>
                  <a:srgbClr val="FFFFFF"/>
                </a:highlight>
                <a:ea typeface="Montserrat" panose="00000500000000000000" pitchFamily="2" charset="0"/>
                <a:cs typeface="Montserrat" panose="00000500000000000000" pitchFamily="2" charset="0"/>
              </a:rPr>
              <a:t>-</a:t>
            </a:r>
            <a:r>
              <a:rPr lang="es-419" sz="2800" u="none" strike="noStrike" dirty="0">
                <a:solidFill>
                  <a:srgbClr val="333333"/>
                </a:solidFill>
                <a:effectLst/>
                <a:highlight>
                  <a:srgbClr val="FFFFFF"/>
                </a:highlight>
                <a:ea typeface="Montserrat" panose="00000500000000000000" pitchFamily="2" charset="0"/>
                <a:cs typeface="Montserrat" panose="00000500000000000000" pitchFamily="2" charset="0"/>
              </a:rPr>
              <a:t>Las instrucciones de </a:t>
            </a:r>
            <a:r>
              <a:rPr lang="es-419" sz="2800" b="1" u="none" strike="noStrike" dirty="0">
                <a:solidFill>
                  <a:srgbClr val="333333"/>
                </a:solidFill>
                <a:effectLst/>
                <a:highlight>
                  <a:srgbClr val="FFFFFF"/>
                </a:highlight>
                <a:ea typeface="Montserrat" panose="00000500000000000000" pitchFamily="2" charset="0"/>
                <a:cs typeface="Montserrat" panose="00000500000000000000" pitchFamily="2" charset="0"/>
              </a:rPr>
              <a:t>manipulación aritmética</a:t>
            </a:r>
            <a:r>
              <a:rPr lang="es-419" sz="2800" u="none" strike="noStrike" dirty="0">
                <a:solidFill>
                  <a:srgbClr val="333333"/>
                </a:solidFill>
                <a:effectLst/>
                <a:highlight>
                  <a:srgbClr val="FFFFFF"/>
                </a:highlight>
                <a:ea typeface="Montserrat" panose="00000500000000000000" pitchFamily="2" charset="0"/>
                <a:cs typeface="Montserrat" panose="00000500000000000000" pitchFamily="2" charset="0"/>
              </a:rPr>
              <a:t> son las que realizan operaciones de manipulación matemática como suma, resta, multiplicación y división. Así como también de operaciones más complejas como pueden ser fórmulas trigonométricas, raíces cuadradas, potencias.</a:t>
            </a:r>
            <a:endParaRPr lang="es-AR" sz="2800" dirty="0">
              <a:highlight>
                <a:srgbClr val="FFFFFF"/>
              </a:highlight>
              <a:ea typeface="Montserrat" panose="00000500000000000000" pitchFamily="2" charset="0"/>
              <a:cs typeface="Montserrat" panose="00000500000000000000" pitchFamily="2" charset="0"/>
            </a:endParaRPr>
          </a:p>
          <a:p>
            <a:pPr algn="l">
              <a:lnSpc>
                <a:spcPts val="3361"/>
              </a:lnSpc>
              <a:spcBef>
                <a:spcPct val="0"/>
              </a:spcBef>
            </a:pPr>
            <a:endParaRPr lang="es-AR" sz="2800" u="none" strike="noStrike" dirty="0">
              <a:solidFill>
                <a:srgbClr val="333333"/>
              </a:solidFill>
              <a:effectLst/>
              <a:highlight>
                <a:srgbClr val="FFFFFF"/>
              </a:highlight>
              <a:ea typeface="Montserrat" panose="00000500000000000000" pitchFamily="2" charset="0"/>
              <a:cs typeface="Montserrat" panose="00000500000000000000" pitchFamily="2" charset="0"/>
            </a:endParaRPr>
          </a:p>
          <a:p>
            <a:pPr algn="l">
              <a:lnSpc>
                <a:spcPts val="3361"/>
              </a:lnSpc>
              <a:spcBef>
                <a:spcPct val="0"/>
              </a:spcBef>
            </a:pPr>
            <a:r>
              <a:rPr lang="es-419" sz="2800" u="none" strike="noStrike" dirty="0">
                <a:solidFill>
                  <a:srgbClr val="333333"/>
                </a:solidFill>
                <a:effectLst/>
                <a:highlight>
                  <a:srgbClr val="FFFFFF"/>
                </a:highlight>
                <a:ea typeface="Montserrat" panose="00000500000000000000" pitchFamily="2" charset="0"/>
                <a:cs typeface="Montserrat" panose="00000500000000000000" pitchFamily="2" charset="0"/>
              </a:rPr>
              <a:t>-Las </a:t>
            </a:r>
            <a:r>
              <a:rPr lang="es-419" sz="2800" b="1" u="none" strike="noStrike" dirty="0">
                <a:solidFill>
                  <a:srgbClr val="333333"/>
                </a:solidFill>
                <a:effectLst/>
                <a:highlight>
                  <a:srgbClr val="FFFFFF"/>
                </a:highlight>
                <a:ea typeface="Montserrat" panose="00000500000000000000" pitchFamily="2" charset="0"/>
                <a:cs typeface="Montserrat" panose="00000500000000000000" pitchFamily="2" charset="0"/>
              </a:rPr>
              <a:t>instrucciones lógicas</a:t>
            </a:r>
            <a:r>
              <a:rPr lang="es-419" sz="2800" u="none" strike="noStrike" dirty="0">
                <a:solidFill>
                  <a:srgbClr val="333333"/>
                </a:solidFill>
                <a:effectLst/>
                <a:highlight>
                  <a:srgbClr val="FFFFFF"/>
                </a:highlight>
                <a:ea typeface="Montserrat" panose="00000500000000000000" pitchFamily="2" charset="0"/>
                <a:cs typeface="Montserrat" panose="00000500000000000000" pitchFamily="2" charset="0"/>
              </a:rPr>
              <a:t> son el segundo tipo de instrucciones ejecutadas por la ALU, en realidad son operaciones binarias que emulan el funcionamiento de las puertas lógicas. Es decir, AND, OR, XOR, NAND, NOR, XNOR y NOT.</a:t>
            </a:r>
            <a:endParaRPr lang="es-AR" sz="2800" dirty="0">
              <a:highlight>
                <a:srgbClr val="FFFFFF"/>
              </a:highlight>
              <a:ea typeface="Montserrat" panose="00000500000000000000" pitchFamily="2" charset="0"/>
              <a:cs typeface="Montserrat" panose="00000500000000000000" pitchFamily="2" charset="0"/>
            </a:endParaRPr>
          </a:p>
          <a:p>
            <a:pPr algn="l">
              <a:lnSpc>
                <a:spcPts val="3361"/>
              </a:lnSpc>
              <a:spcBef>
                <a:spcPct val="0"/>
              </a:spcBef>
            </a:pPr>
            <a:endParaRPr lang="es-AR" sz="2800" u="none" strike="noStrike" dirty="0">
              <a:solidFill>
                <a:srgbClr val="333333"/>
              </a:solidFill>
              <a:effectLst/>
              <a:highlight>
                <a:srgbClr val="FFFFFF"/>
              </a:highlight>
              <a:ea typeface="Montserrat" panose="00000500000000000000" pitchFamily="2" charset="0"/>
              <a:cs typeface="Montserrat" panose="00000500000000000000" pitchFamily="2" charset="0"/>
            </a:endParaRPr>
          </a:p>
          <a:p>
            <a:pPr algn="l">
              <a:lnSpc>
                <a:spcPts val="3361"/>
              </a:lnSpc>
              <a:spcBef>
                <a:spcPct val="0"/>
              </a:spcBef>
            </a:pPr>
            <a:r>
              <a:rPr lang="es-AR" sz="2800" dirty="0">
                <a:solidFill>
                  <a:srgbClr val="333333"/>
                </a:solidFill>
                <a:highlight>
                  <a:srgbClr val="FFFFFF"/>
                </a:highlight>
                <a:ea typeface="Montserrat" panose="00000500000000000000" pitchFamily="2" charset="0"/>
                <a:cs typeface="Montserrat" panose="00000500000000000000" pitchFamily="2" charset="0"/>
              </a:rPr>
              <a:t>-</a:t>
            </a:r>
            <a:r>
              <a:rPr lang="es-419" sz="2800" u="none" strike="noStrike" dirty="0">
                <a:solidFill>
                  <a:srgbClr val="333333"/>
                </a:solidFill>
                <a:effectLst/>
                <a:highlight>
                  <a:srgbClr val="FFFFFF"/>
                </a:highlight>
                <a:ea typeface="Montserrat" panose="00000500000000000000" pitchFamily="2" charset="0"/>
                <a:cs typeface="Montserrat" panose="00000500000000000000" pitchFamily="2" charset="0"/>
              </a:rPr>
              <a:t>Las </a:t>
            </a:r>
            <a:r>
              <a:rPr lang="es-419" sz="2800" b="1" u="none" strike="noStrike" dirty="0">
                <a:solidFill>
                  <a:srgbClr val="333333"/>
                </a:solidFill>
                <a:effectLst/>
                <a:highlight>
                  <a:srgbClr val="FFFFFF"/>
                </a:highlight>
                <a:ea typeface="Montserrat" panose="00000500000000000000" pitchFamily="2" charset="0"/>
                <a:cs typeface="Montserrat" panose="00000500000000000000" pitchFamily="2" charset="0"/>
              </a:rPr>
              <a:t>instrucciones de manipulación de bits</a:t>
            </a:r>
            <a:r>
              <a:rPr lang="es-419" sz="2800" u="none" strike="noStrike" dirty="0">
                <a:solidFill>
                  <a:srgbClr val="333333"/>
                </a:solidFill>
                <a:effectLst/>
                <a:highlight>
                  <a:srgbClr val="FFFFFF"/>
                </a:highlight>
                <a:ea typeface="Montserrat" panose="00000500000000000000" pitchFamily="2" charset="0"/>
                <a:cs typeface="Montserrat" panose="00000500000000000000" pitchFamily="2" charset="0"/>
              </a:rPr>
              <a:t>, se basan en manipular los bits de una cadena, con instrucciones de como desplazar un bit a izquierda o derecha, invertir el orden o conmutarlos.</a:t>
            </a:r>
          </a:p>
          <a:p>
            <a:pPr algn="l">
              <a:lnSpc>
                <a:spcPts val="3361"/>
              </a:lnSpc>
              <a:spcBef>
                <a:spcPct val="0"/>
              </a:spcBef>
            </a:pPr>
            <a:endParaRPr lang="es-419" sz="2800" u="none" strike="noStrike" dirty="0">
              <a:solidFill>
                <a:srgbClr val="333333"/>
              </a:solidFill>
              <a:effectLst/>
              <a:highlight>
                <a:srgbClr val="FFFFFF"/>
              </a:highlight>
              <a:ea typeface="Montserrat" panose="00000500000000000000" pitchFamily="2" charset="0"/>
              <a:cs typeface="Montserrat" panose="00000500000000000000" pitchFamily="2" charset="0"/>
            </a:endParaRPr>
          </a:p>
          <a:p>
            <a:pPr lvl="0" algn="l">
              <a:buClr>
                <a:srgbClr val="333333"/>
              </a:buClr>
              <a:buSzPts val="1200"/>
            </a:pPr>
            <a:r>
              <a:rPr lang="es-419" sz="2800" u="none" strike="noStrike" dirty="0">
                <a:solidFill>
                  <a:srgbClr val="333333"/>
                </a:solidFill>
                <a:effectLst/>
                <a:highlight>
                  <a:srgbClr val="FFFFFF"/>
                </a:highlight>
                <a:ea typeface="Montserrat" panose="00000500000000000000" pitchFamily="2" charset="0"/>
                <a:cs typeface="Montserrat" panose="00000500000000000000" pitchFamily="2" charset="0"/>
              </a:rPr>
              <a:t>-Las </a:t>
            </a:r>
            <a:r>
              <a:rPr lang="es-419" sz="2800" b="1" u="none" strike="noStrike" dirty="0">
                <a:solidFill>
                  <a:srgbClr val="333333"/>
                </a:solidFill>
                <a:effectLst/>
                <a:highlight>
                  <a:srgbClr val="FFFFFF"/>
                </a:highlight>
                <a:ea typeface="Montserrat" panose="00000500000000000000" pitchFamily="2" charset="0"/>
                <a:cs typeface="Montserrat" panose="00000500000000000000" pitchFamily="2" charset="0"/>
              </a:rPr>
              <a:t>instrucciones de movimiento de datos</a:t>
            </a:r>
            <a:r>
              <a:rPr lang="es-419" sz="2800" u="none" strike="noStrike" dirty="0">
                <a:solidFill>
                  <a:srgbClr val="333333"/>
                </a:solidFill>
                <a:effectLst/>
                <a:highlight>
                  <a:srgbClr val="FFFFFF"/>
                </a:highlight>
                <a:ea typeface="Montserrat" panose="00000500000000000000" pitchFamily="2" charset="0"/>
                <a:cs typeface="Montserrat" panose="00000500000000000000" pitchFamily="2" charset="0"/>
              </a:rPr>
              <a:t> encargan del movimiento de datos de una parte a otra de la memoria, de una memoria a otra, del procesador a la memoria y de la memoria al procesador.</a:t>
            </a:r>
          </a:p>
          <a:p>
            <a:pPr lvl="0" algn="l">
              <a:buClr>
                <a:srgbClr val="333333"/>
              </a:buClr>
              <a:buSzPts val="1200"/>
            </a:pPr>
            <a:endParaRPr lang="es-AR" sz="2800" dirty="0">
              <a:highlight>
                <a:srgbClr val="FFFFFF"/>
              </a:highlight>
              <a:ea typeface="Montserrat" panose="00000500000000000000" pitchFamily="2" charset="0"/>
              <a:cs typeface="Montserrat" panose="00000500000000000000" pitchFamily="2" charset="0"/>
            </a:endParaRPr>
          </a:p>
          <a:p>
            <a:pPr lvl="0" algn="l">
              <a:buClr>
                <a:srgbClr val="333333"/>
              </a:buClr>
              <a:buSzPts val="1200"/>
            </a:pPr>
            <a:r>
              <a:rPr lang="es-AR" sz="2800" u="none" strike="noStrike" dirty="0">
                <a:solidFill>
                  <a:srgbClr val="333333"/>
                </a:solidFill>
                <a:effectLst/>
                <a:highlight>
                  <a:srgbClr val="FFFFFF"/>
                </a:highlight>
                <a:ea typeface="Montserrat" panose="00000500000000000000" pitchFamily="2" charset="0"/>
                <a:cs typeface="Montserrat" panose="00000500000000000000" pitchFamily="2" charset="0"/>
              </a:rPr>
              <a:t>-</a:t>
            </a:r>
            <a:r>
              <a:rPr lang="es-419" sz="2800" u="none" strike="noStrike" dirty="0">
                <a:solidFill>
                  <a:srgbClr val="333333"/>
                </a:solidFill>
                <a:effectLst/>
                <a:highlight>
                  <a:srgbClr val="FFFFFF"/>
                </a:highlight>
                <a:ea typeface="Montserrat" panose="00000500000000000000" pitchFamily="2" charset="0"/>
                <a:cs typeface="Montserrat" panose="00000500000000000000" pitchFamily="2" charset="0"/>
              </a:rPr>
              <a:t>Las </a:t>
            </a:r>
            <a:r>
              <a:rPr lang="es-419" sz="2800" b="1" u="none" strike="noStrike" dirty="0">
                <a:solidFill>
                  <a:srgbClr val="333333"/>
                </a:solidFill>
                <a:effectLst/>
                <a:highlight>
                  <a:srgbClr val="FFFFFF"/>
                </a:highlight>
                <a:ea typeface="Montserrat" panose="00000500000000000000" pitchFamily="2" charset="0"/>
                <a:cs typeface="Montserrat" panose="00000500000000000000" pitchFamily="2" charset="0"/>
              </a:rPr>
              <a:t>instrucciones de salto</a:t>
            </a:r>
            <a:r>
              <a:rPr lang="es-419" sz="2800" u="none" strike="noStrike" dirty="0">
                <a:solidFill>
                  <a:srgbClr val="333333"/>
                </a:solidFill>
                <a:effectLst/>
                <a:highlight>
                  <a:srgbClr val="FFFFFF"/>
                </a:highlight>
                <a:ea typeface="Montserrat" panose="00000500000000000000" pitchFamily="2" charset="0"/>
                <a:cs typeface="Montserrat" panose="00000500000000000000" pitchFamily="2" charset="0"/>
              </a:rPr>
              <a:t> son las que indican que el programa no continua en la siguiente dirección de memoria, sino a una dirección de memoria en concreto que es marcada por la instrucción de salto.</a:t>
            </a:r>
            <a:endParaRPr lang="es-AR" sz="2800" u="none" strike="noStrike" dirty="0">
              <a:effectLst/>
              <a:highlight>
                <a:srgbClr val="FFFFFF"/>
              </a:highlight>
              <a:ea typeface="Montserrat" panose="00000500000000000000" pitchFamily="2" charset="0"/>
              <a:cs typeface="Montserrat" panose="00000500000000000000" pitchFamily="2" charset="0"/>
            </a:endParaRPr>
          </a:p>
          <a:p>
            <a:pPr algn="l">
              <a:lnSpc>
                <a:spcPts val="3361"/>
              </a:lnSpc>
              <a:spcBef>
                <a:spcPct val="0"/>
              </a:spcBef>
            </a:pPr>
            <a:endParaRPr lang="es-AR" sz="2800" u="none" strike="noStrike" dirty="0">
              <a:effectLst/>
              <a:highlight>
                <a:srgbClr val="FFFFFF"/>
              </a:highlight>
              <a:ea typeface="Montserrat" panose="00000500000000000000" pitchFamily="2" charset="0"/>
              <a:cs typeface="Montserrat" panose="00000500000000000000" pitchFamily="2" charset="0"/>
            </a:endParaRPr>
          </a:p>
          <a:p>
            <a:pPr algn="l">
              <a:lnSpc>
                <a:spcPts val="3361"/>
              </a:lnSpc>
              <a:spcBef>
                <a:spcPct val="0"/>
              </a:spcBef>
            </a:pPr>
            <a:endParaRPr lang="en-US" sz="2801" dirty="0">
              <a:solidFill>
                <a:srgbClr val="000000"/>
              </a:solidFill>
              <a:latin typeface="Open Sans"/>
              <a:ea typeface="Open Sans"/>
              <a:cs typeface="Open Sans"/>
              <a:sym typeface="Open Sans"/>
            </a:endParaRPr>
          </a:p>
        </p:txBody>
      </p:sp>
      <p:sp>
        <p:nvSpPr>
          <p:cNvPr id="5" name="Título 4">
            <a:extLst>
              <a:ext uri="{FF2B5EF4-FFF2-40B4-BE49-F238E27FC236}">
                <a16:creationId xmlns:a16="http://schemas.microsoft.com/office/drawing/2014/main" id="{177825D4-71FB-09DB-20D5-E8A5D4F0AD7E}"/>
              </a:ext>
            </a:extLst>
          </p:cNvPr>
          <p:cNvSpPr>
            <a:spLocks noGrp="1"/>
          </p:cNvSpPr>
          <p:nvPr>
            <p:ph type="title"/>
          </p:nvPr>
        </p:nvSpPr>
        <p:spPr>
          <a:xfrm>
            <a:off x="669759" y="461211"/>
            <a:ext cx="8229600" cy="1143000"/>
          </a:xfrm>
        </p:spPr>
        <p:txBody>
          <a:bodyPr>
            <a:normAutofit/>
          </a:bodyPr>
          <a:lstStyle/>
          <a:p>
            <a:r>
              <a:rPr lang="es-ES" sz="5400" dirty="0">
                <a:latin typeface="Calibri Light" panose="020F0302020204030204" pitchFamily="34" charset="0"/>
                <a:cs typeface="Calibri Light" panose="020F0302020204030204" pitchFamily="34" charset="0"/>
              </a:rPr>
              <a:t>TIPOS DE INSTRUCIONES:</a:t>
            </a:r>
            <a:endParaRPr lang="es-AR" sz="5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TotalTime>
  <Words>1036</Words>
  <Application>Microsoft Office PowerPoint</Application>
  <PresentationFormat>Personalizado</PresentationFormat>
  <Paragraphs>64</Paragraphs>
  <Slides>13</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13</vt:i4>
      </vt:variant>
    </vt:vector>
  </HeadingPairs>
  <TitlesOfParts>
    <vt:vector size="20" baseType="lpstr">
      <vt:lpstr>Open Sans Bold</vt:lpstr>
      <vt:lpstr>Calibri</vt:lpstr>
      <vt:lpstr>Arial</vt:lpstr>
      <vt:lpstr>Open Sans</vt:lpstr>
      <vt:lpstr>Montserrat</vt:lpstr>
      <vt:lpstr>Calibri Light</vt:lpstr>
      <vt:lpstr>Office Theme</vt:lpstr>
      <vt:lpstr>Presentación de PowerPoint</vt:lpstr>
      <vt:lpstr>Presentación de PowerPoint</vt:lpstr>
      <vt:lpstr>Presentación de PowerPoint</vt:lpstr>
      <vt:lpstr>Presentación de PowerPoint</vt:lpstr>
      <vt:lpstr>¿PARA QUÉ SIRVE LA CPU?</vt:lpstr>
      <vt:lpstr>Presentación de PowerPoint</vt:lpstr>
      <vt:lpstr>Presentación de PowerPoint</vt:lpstr>
      <vt:lpstr>Presentación de PowerPoint</vt:lpstr>
      <vt:lpstr>TIPOS DE INSTRUCIONES:</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Historia de las computadoras</dc:title>
  <dc:creator>Ideapad</dc:creator>
  <cp:lastModifiedBy>f francisco</cp:lastModifiedBy>
  <cp:revision>2</cp:revision>
  <dcterms:created xsi:type="dcterms:W3CDTF">2006-08-16T00:00:00Z</dcterms:created>
  <dcterms:modified xsi:type="dcterms:W3CDTF">2025-05-06T18:37:46Z</dcterms:modified>
  <dc:identifier>DAGhowEXtL4</dc:identifier>
</cp:coreProperties>
</file>