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335" r:id="rId6"/>
    <p:sldId id="276" r:id="rId7"/>
    <p:sldId id="322" r:id="rId8"/>
    <p:sldId id="323" r:id="rId9"/>
    <p:sldId id="297" r:id="rId10"/>
    <p:sldId id="301" r:id="rId11"/>
    <p:sldId id="305" r:id="rId12"/>
    <p:sldId id="307" r:id="rId13"/>
    <p:sldId id="336" r:id="rId14"/>
    <p:sldId id="33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C2CD23"/>
    <a:srgbClr val="74C7B8"/>
    <a:srgbClr val="A0A0A0"/>
    <a:srgbClr val="D84400"/>
    <a:srgbClr val="C95B3A"/>
    <a:srgbClr val="446992"/>
    <a:srgbClr val="AEC2D8"/>
    <a:srgbClr val="98432A"/>
    <a:srgbClr val="446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99" autoAdjust="0"/>
  </p:normalViewPr>
  <p:slideViewPr>
    <p:cSldViewPr snapToGrid="0" showGuides="1">
      <p:cViewPr>
        <p:scale>
          <a:sx n="60" d="100"/>
          <a:sy n="60" d="100"/>
        </p:scale>
        <p:origin x="1140" y="18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1900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5478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8427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981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0794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A02B1-02AE-F709-9215-6AC60F989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D8699-B23D-1AEA-6110-18C74B001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D4A08-C25D-868D-D248-86D17C7F4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02FAF-1338-3A3F-2F34-142459546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50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FD199-ACBE-3E15-4A8B-D8636BC4E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23DD6-3FC6-9DAF-C499-53DDD0CBF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83EBA-4EEF-17AB-7F43-530FE99AA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A6F04-156C-3ACD-86BA-776DE8DE3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258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965C-937B-4539-9093-F07DEFA5E68D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5B88-B8CA-4818-A1D5-759C398FE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07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4" y="1986926"/>
            <a:ext cx="6643373" cy="2057441"/>
          </a:xfrm>
        </p:spPr>
        <p:txBody>
          <a:bodyPr/>
          <a:lstStyle/>
          <a:p>
            <a:pPr algn="ctr"/>
            <a:r>
              <a:rPr lang="pt-BR" altLang="zh-CN" dirty="0">
                <a:solidFill>
                  <a:srgbClr val="C2CD23"/>
                </a:solidFill>
              </a:rPr>
              <a:t>ANÁLISE DO ENVELHECIMENTO POPULACIONAL NO BRASIL</a:t>
            </a:r>
            <a:endParaRPr lang="en-US" dirty="0">
              <a:solidFill>
                <a:srgbClr val="C2CD23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5141191" cy="760288"/>
          </a:xfrm>
        </p:spPr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Disciplina Extensionista: Arquitetura de Dados em Nuvem 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4367908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418422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A0D2B5F-279D-7A59-C4CA-669F1D390A65}"/>
              </a:ext>
            </a:extLst>
          </p:cNvPr>
          <p:cNvSpPr txBox="1">
            <a:spLocks/>
          </p:cNvSpPr>
          <p:nvPr/>
        </p:nvSpPr>
        <p:spPr>
          <a:xfrm>
            <a:off x="99184" y="5558340"/>
            <a:ext cx="5054707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ea typeface="Calibri"/>
                <a:cs typeface="Calibri"/>
              </a:rPr>
              <a:t>Autores: Fernanda Oliveira, Luine de Paula Freitas, Marilda Batista, </a:t>
            </a:r>
          </a:p>
          <a:p>
            <a:r>
              <a:rPr lang="pt-BR" sz="1200" dirty="0">
                <a:ea typeface="Calibri"/>
                <a:cs typeface="Calibri"/>
              </a:rPr>
              <a:t>Matheus Pungirum, Maycon Gomes e Paulo Barbosa </a:t>
            </a:r>
          </a:p>
          <a:p>
            <a:r>
              <a:rPr lang="pt-BR" sz="1200" dirty="0">
                <a:ea typeface="Calibri"/>
                <a:cs typeface="Calibri"/>
              </a:rPr>
              <a:t>Orientador: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EB948136-3ED1-E589-4CC3-3F8BCA56833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9ADDF-86B6-0710-20A4-33CF3BFE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97B736-89E5-472B-8169-5BC98E0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25" y="2166255"/>
            <a:ext cx="3994173" cy="2277580"/>
          </a:xfrm>
        </p:spPr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dos Dados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CD6C5A3A-13FA-7B6A-DC74-5DA9B808AEB5}"/>
              </a:ext>
            </a:extLst>
          </p:cNvPr>
          <p:cNvSpPr txBox="1">
            <a:spLocks/>
          </p:cNvSpPr>
          <p:nvPr/>
        </p:nvSpPr>
        <p:spPr>
          <a:xfrm>
            <a:off x="81083" y="991829"/>
            <a:ext cx="5117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274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57D2D-2F56-7055-2E56-CA33AD36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8FC64A-FF9B-0F2E-6B11-38BCBFE3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25" y="2166255"/>
            <a:ext cx="3994173" cy="2277580"/>
          </a:xfrm>
        </p:spPr>
        <p:txBody>
          <a:bodyPr/>
          <a:lstStyle/>
          <a:p>
            <a:r>
              <a:rPr lang="en-US" dirty="0" err="1"/>
              <a:t>Otimização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8F55A9F-51F0-FE66-87A4-7579B60B90FE}"/>
              </a:ext>
            </a:extLst>
          </p:cNvPr>
          <p:cNvSpPr txBox="1">
            <a:spLocks/>
          </p:cNvSpPr>
          <p:nvPr/>
        </p:nvSpPr>
        <p:spPr>
          <a:xfrm>
            <a:off x="81083" y="991829"/>
            <a:ext cx="5117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3925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8F79622-3768-C21F-5D38-1CD2CBE552DA}"/>
              </a:ext>
            </a:extLst>
          </p:cNvPr>
          <p:cNvGrpSpPr/>
          <p:nvPr/>
        </p:nvGrpSpPr>
        <p:grpSpPr>
          <a:xfrm>
            <a:off x="0" y="0"/>
            <a:ext cx="13464772" cy="6886860"/>
            <a:chOff x="0" y="0"/>
            <a:chExt cx="1346477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BEC772-6A9B-4676-A1BA-EF943AC3737C}"/>
                </a:ext>
              </a:extLst>
            </p:cNvPr>
            <p:cNvSpPr/>
            <p:nvPr/>
          </p:nvSpPr>
          <p:spPr>
            <a:xfrm>
              <a:off x="0" y="0"/>
              <a:ext cx="5472598" cy="6858000"/>
            </a:xfrm>
            <a:prstGeom prst="rect">
              <a:avLst/>
            </a:prstGeom>
            <a:blipFill>
              <a:blip r:embed="rId2"/>
              <a:stretch>
                <a:fillRect l="-1000" r="-16000"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FC2AB1-3595-43A1-A303-8289404F16F9}"/>
                </a:ext>
              </a:extLst>
            </p:cNvPr>
            <p:cNvSpPr/>
            <p:nvPr/>
          </p:nvSpPr>
          <p:spPr>
            <a:xfrm>
              <a:off x="5472598" y="0"/>
              <a:ext cx="6719401" cy="6858000"/>
            </a:xfrm>
            <a:prstGeom prst="rect">
              <a:avLst/>
            </a:prstGeom>
            <a:solidFill>
              <a:srgbClr val="001236">
                <a:alpha val="8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31058A-FDA5-40A2-A6E4-25561AF79CB8}"/>
                </a:ext>
              </a:extLst>
            </p:cNvPr>
            <p:cNvGrpSpPr/>
            <p:nvPr/>
          </p:nvGrpSpPr>
          <p:grpSpPr>
            <a:xfrm>
              <a:off x="5060729" y="703970"/>
              <a:ext cx="6789482" cy="3212915"/>
              <a:chOff x="4976016" y="307090"/>
              <a:chExt cx="6971097" cy="329886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75B24B1-3B0F-4EB7-B64E-29CBB633D4EB}"/>
                  </a:ext>
                </a:extLst>
              </p:cNvPr>
              <p:cNvSpPr/>
              <p:nvPr/>
            </p:nvSpPr>
            <p:spPr>
              <a:xfrm>
                <a:off x="5008378" y="307090"/>
                <a:ext cx="715444" cy="732960"/>
              </a:xfrm>
              <a:prstGeom prst="ellipse">
                <a:avLst/>
              </a:prstGeom>
              <a:solidFill>
                <a:srgbClr val="C2CD23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8887CC-B656-40EE-831C-897644CD522A}"/>
                  </a:ext>
                </a:extLst>
              </p:cNvPr>
              <p:cNvSpPr/>
              <p:nvPr/>
            </p:nvSpPr>
            <p:spPr>
              <a:xfrm>
                <a:off x="4976017" y="1221316"/>
                <a:ext cx="715444" cy="732960"/>
              </a:xfrm>
              <a:prstGeom prst="ellipse">
                <a:avLst/>
              </a:prstGeom>
              <a:solidFill>
                <a:srgbClr val="F3702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02</a:t>
                </a:r>
                <a:endParaRPr lang="en-IN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079BCFD-6D86-4821-B098-AAB06125808F}"/>
                  </a:ext>
                </a:extLst>
              </p:cNvPr>
              <p:cNvSpPr/>
              <p:nvPr/>
            </p:nvSpPr>
            <p:spPr>
              <a:xfrm>
                <a:off x="4976016" y="2028364"/>
                <a:ext cx="715446" cy="765133"/>
              </a:xfrm>
              <a:prstGeom prst="ellipse">
                <a:avLst/>
              </a:prstGeom>
              <a:solidFill>
                <a:srgbClr val="A0A0A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AA02367-C95F-41CC-96AA-EAC585A8A04F}"/>
                  </a:ext>
                </a:extLst>
              </p:cNvPr>
              <p:cNvSpPr/>
              <p:nvPr/>
            </p:nvSpPr>
            <p:spPr>
              <a:xfrm>
                <a:off x="4997911" y="2850607"/>
                <a:ext cx="699572" cy="75534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67717-E794-4702-8AB2-E8287776CE0E}"/>
                  </a:ext>
                </a:extLst>
              </p:cNvPr>
              <p:cNvSpPr txBox="1"/>
              <p:nvPr/>
            </p:nvSpPr>
            <p:spPr>
              <a:xfrm>
                <a:off x="5749711" y="475611"/>
                <a:ext cx="5472598" cy="426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INTRODUÇÃO </a:t>
                </a:r>
                <a:endParaRPr lang="en-IN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59A3A4-8A3F-4EE9-84CF-054275AE181D}"/>
                  </a:ext>
                </a:extLst>
              </p:cNvPr>
              <p:cNvSpPr txBox="1"/>
              <p:nvPr/>
            </p:nvSpPr>
            <p:spPr>
              <a:xfrm>
                <a:off x="5749831" y="1286199"/>
                <a:ext cx="6197282" cy="426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Etapa 1   - INÍCIO DO PROJETO</a:t>
                </a:r>
                <a:endParaRPr lang="en-IN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C40593-9210-4B28-81CF-1F2DAEF70AC7}"/>
                  </a:ext>
                </a:extLst>
              </p:cNvPr>
              <p:cNvSpPr txBox="1"/>
              <p:nvPr/>
            </p:nvSpPr>
            <p:spPr>
              <a:xfrm>
                <a:off x="5776884" y="2178962"/>
                <a:ext cx="5472598" cy="426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Etapa 2 - COLETA DE DADOS</a:t>
                </a:r>
                <a:endParaRPr lang="en-IN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7C4778-BA4D-4E08-8790-2B20CA6AA7ED}"/>
                  </a:ext>
                </a:extLst>
              </p:cNvPr>
              <p:cNvSpPr txBox="1"/>
              <p:nvPr/>
            </p:nvSpPr>
            <p:spPr>
              <a:xfrm>
                <a:off x="5776884" y="3015161"/>
                <a:ext cx="5472598" cy="426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Etapa 3 – PRÉ-PROCESSAMENTO DE DADOS</a:t>
                </a:r>
                <a:endParaRPr lang="en-IN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BFEC08-E41D-458D-A0AD-ABEC2C257CD5}"/>
                </a:ext>
              </a:extLst>
            </p:cNvPr>
            <p:cNvSpPr txBox="1"/>
            <p:nvPr/>
          </p:nvSpPr>
          <p:spPr>
            <a:xfrm>
              <a:off x="7428944" y="134740"/>
              <a:ext cx="6035827" cy="58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AGENDA</a:t>
              </a:r>
            </a:p>
          </p:txBody>
        </p:sp>
      </p:grpSp>
      <p:sp>
        <p:nvSpPr>
          <p:cNvPr id="12" name="Oval 12">
            <a:extLst>
              <a:ext uri="{FF2B5EF4-FFF2-40B4-BE49-F238E27FC236}">
                <a16:creationId xmlns:a16="http://schemas.microsoft.com/office/drawing/2014/main" id="{F85877A8-37DB-8870-C508-28DC56F3A132}"/>
              </a:ext>
            </a:extLst>
          </p:cNvPr>
          <p:cNvSpPr/>
          <p:nvPr/>
        </p:nvSpPr>
        <p:spPr>
          <a:xfrm>
            <a:off x="5061031" y="4037139"/>
            <a:ext cx="681346" cy="654437"/>
          </a:xfrm>
          <a:prstGeom prst="ellipse">
            <a:avLst/>
          </a:prstGeom>
          <a:solidFill>
            <a:srgbClr val="74C7B8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407348B8-B79B-0CB7-BF29-69232E396729}"/>
              </a:ext>
            </a:extLst>
          </p:cNvPr>
          <p:cNvSpPr txBox="1"/>
          <p:nvPr/>
        </p:nvSpPr>
        <p:spPr>
          <a:xfrm>
            <a:off x="5852948" y="4176915"/>
            <a:ext cx="533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Etapa 4 -  APRESNDIZAGEM DE MÁQUINA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FEAD9599-1AB2-87E0-D3F6-7415DCD65721}"/>
              </a:ext>
            </a:extLst>
          </p:cNvPr>
          <p:cNvSpPr/>
          <p:nvPr/>
        </p:nvSpPr>
        <p:spPr>
          <a:xfrm>
            <a:off x="5082054" y="4812287"/>
            <a:ext cx="696805" cy="635042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06</a:t>
            </a:r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54CD2946-46BC-8EA8-BB06-279F34AC6F7D}"/>
              </a:ext>
            </a:extLst>
          </p:cNvPr>
          <p:cNvSpPr txBox="1"/>
          <p:nvPr/>
        </p:nvSpPr>
        <p:spPr>
          <a:xfrm>
            <a:off x="5884165" y="4935663"/>
            <a:ext cx="603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Etapa 5  - ANÁLISE DOS RESULTADOS 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2FE5EF35-3B74-4DF3-2EBB-3D809B2F60B5}"/>
              </a:ext>
            </a:extLst>
          </p:cNvPr>
          <p:cNvSpPr/>
          <p:nvPr/>
        </p:nvSpPr>
        <p:spPr>
          <a:xfrm>
            <a:off x="5072222" y="5569369"/>
            <a:ext cx="696805" cy="63504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07</a:t>
            </a:r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A29B57F4-5518-F3AE-E5E2-4722655D776D}"/>
              </a:ext>
            </a:extLst>
          </p:cNvPr>
          <p:cNvSpPr txBox="1"/>
          <p:nvPr/>
        </p:nvSpPr>
        <p:spPr>
          <a:xfrm>
            <a:off x="5874333" y="5692745"/>
            <a:ext cx="603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Etapa 6  - OTIMIZAÇÕES  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FDB87482-DDDB-0AC7-82AF-6A0B02567755}"/>
              </a:ext>
            </a:extLst>
          </p:cNvPr>
          <p:cNvSpPr/>
          <p:nvPr/>
        </p:nvSpPr>
        <p:spPr>
          <a:xfrm>
            <a:off x="5106636" y="6267458"/>
            <a:ext cx="696805" cy="63504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08</a:t>
            </a:r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6F8C0E65-7BCD-89D6-A328-E3842CD48E76}"/>
              </a:ext>
            </a:extLst>
          </p:cNvPr>
          <p:cNvSpPr txBox="1"/>
          <p:nvPr/>
        </p:nvSpPr>
        <p:spPr>
          <a:xfrm>
            <a:off x="5893999" y="6420333"/>
            <a:ext cx="603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CONCLUSÃO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8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/>
          <a:lstStyle/>
          <a:p>
            <a:r>
              <a:rPr lang="en-US" altLang="zh-CN" dirty="0"/>
              <a:t>Introdução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370820"/>
            <a:ext cx="4260180" cy="1423983"/>
          </a:xfrm>
        </p:spPr>
        <p:txBody>
          <a:bodyPr/>
          <a:lstStyle/>
          <a:p>
            <a:pPr algn="just"/>
            <a:r>
              <a:rPr lang="pt-BR" dirty="0"/>
              <a:t>O presente projeto tem como objetivo desenvolver uma arquitetura de dados em nuvem voltada para a análise do envelhecimento populacional no Brasil, utilizando os dados demográficos do IBGE como fonte principal de informações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pt-BR" dirty="0"/>
              <a:t>Analise do Envelhecimento Populacional no Brasil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3291" y="1654611"/>
            <a:ext cx="1511179" cy="176784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2CD23"/>
          </a:solidFill>
          <a:ln w="19050" cap="flat" cmpd="sng" algn="ctr">
            <a:solidFill>
              <a:srgbClr val="C2CD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AE92BF2-9939-2C03-F8EF-C7E20E10C633}"/>
              </a:ext>
            </a:extLst>
          </p:cNvPr>
          <p:cNvSpPr txBox="1">
            <a:spLocks/>
          </p:cNvSpPr>
          <p:nvPr/>
        </p:nvSpPr>
        <p:spPr>
          <a:xfrm>
            <a:off x="81083" y="991829"/>
            <a:ext cx="5117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2C15B63D-F00A-F7E4-D247-A6E70B198E7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ixaDeTexto 51">
            <a:extLst>
              <a:ext uri="{FF2B5EF4-FFF2-40B4-BE49-F238E27FC236}">
                <a16:creationId xmlns:a16="http://schemas.microsoft.com/office/drawing/2014/main" id="{9CC72BA5-B8A5-BDD4-94F0-673DA54A72C2}"/>
              </a:ext>
            </a:extLst>
          </p:cNvPr>
          <p:cNvSpPr txBox="1"/>
          <p:nvPr/>
        </p:nvSpPr>
        <p:spPr>
          <a:xfrm>
            <a:off x="2028893" y="2061905"/>
            <a:ext cx="71328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Principais Etapas do Projeto</a:t>
            </a:r>
            <a:endParaRPr lang="pt-BR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F2C52D16-DC4A-7B1B-9904-1B883ADACEDB}"/>
              </a:ext>
            </a:extLst>
          </p:cNvPr>
          <p:cNvGrpSpPr/>
          <p:nvPr/>
        </p:nvGrpSpPr>
        <p:grpSpPr>
          <a:xfrm>
            <a:off x="821940" y="3459221"/>
            <a:ext cx="10009338" cy="1775986"/>
            <a:chOff x="821940" y="3582053"/>
            <a:chExt cx="10009338" cy="1775986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C7E32B8A-A0CA-765E-6F86-7011F3F3D9A3}"/>
                </a:ext>
              </a:extLst>
            </p:cNvPr>
            <p:cNvSpPr/>
            <p:nvPr/>
          </p:nvSpPr>
          <p:spPr>
            <a:xfrm>
              <a:off x="1161242" y="3582053"/>
              <a:ext cx="1040524" cy="961697"/>
            </a:xfrm>
            <a:prstGeom prst="ellipse">
              <a:avLst/>
            </a:prstGeom>
            <a:solidFill>
              <a:schemeClr val="bg1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98C797E-E34B-67AF-CC43-1C9E1E450979}"/>
                </a:ext>
              </a:extLst>
            </p:cNvPr>
            <p:cNvSpPr/>
            <p:nvPr/>
          </p:nvSpPr>
          <p:spPr>
            <a:xfrm>
              <a:off x="2819284" y="4396342"/>
              <a:ext cx="1040524" cy="961697"/>
            </a:xfrm>
            <a:prstGeom prst="ellipse">
              <a:avLst/>
            </a:prstGeom>
            <a:solidFill>
              <a:schemeClr val="bg1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9B2BC9F-EBE2-C7E0-FEAF-659DB47D99E6}"/>
                </a:ext>
              </a:extLst>
            </p:cNvPr>
            <p:cNvSpPr/>
            <p:nvPr/>
          </p:nvSpPr>
          <p:spPr>
            <a:xfrm>
              <a:off x="4477326" y="3582053"/>
              <a:ext cx="1040524" cy="961697"/>
            </a:xfrm>
            <a:prstGeom prst="ellipse">
              <a:avLst/>
            </a:prstGeom>
            <a:solidFill>
              <a:schemeClr val="bg1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2A9045ED-BFCC-3C65-7FCD-A7F5D39ADDD8}"/>
                </a:ext>
              </a:extLst>
            </p:cNvPr>
            <p:cNvSpPr/>
            <p:nvPr/>
          </p:nvSpPr>
          <p:spPr>
            <a:xfrm>
              <a:off x="6135368" y="4379516"/>
              <a:ext cx="1040524" cy="961697"/>
            </a:xfrm>
            <a:prstGeom prst="ellipse">
              <a:avLst/>
            </a:prstGeom>
            <a:solidFill>
              <a:schemeClr val="bg1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0D4C8F1-F5D0-8B00-F4AD-C7C650C0F15B}"/>
                </a:ext>
              </a:extLst>
            </p:cNvPr>
            <p:cNvSpPr/>
            <p:nvPr/>
          </p:nvSpPr>
          <p:spPr>
            <a:xfrm>
              <a:off x="7793410" y="3582053"/>
              <a:ext cx="1040524" cy="961697"/>
            </a:xfrm>
            <a:prstGeom prst="ellipse">
              <a:avLst/>
            </a:prstGeom>
            <a:solidFill>
              <a:schemeClr val="bg1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DD0212A6-41F8-AAF9-ED9D-42A9F242FF24}"/>
                </a:ext>
              </a:extLst>
            </p:cNvPr>
            <p:cNvSpPr/>
            <p:nvPr/>
          </p:nvSpPr>
          <p:spPr>
            <a:xfrm>
              <a:off x="9451452" y="4396342"/>
              <a:ext cx="1040524" cy="961697"/>
            </a:xfrm>
            <a:prstGeom prst="ellipse">
              <a:avLst/>
            </a:prstGeom>
            <a:solidFill>
              <a:schemeClr val="bg1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0BEACF9-B4BC-CF0A-8AE1-9574BB850D1F}"/>
                </a:ext>
              </a:extLst>
            </p:cNvPr>
            <p:cNvSpPr txBox="1"/>
            <p:nvPr/>
          </p:nvSpPr>
          <p:spPr>
            <a:xfrm>
              <a:off x="821940" y="3785902"/>
              <a:ext cx="1719129" cy="553998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Inicio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do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BF59AA2F-116A-C735-1D83-82E07F6DB65F}"/>
                </a:ext>
              </a:extLst>
            </p:cNvPr>
            <p:cNvSpPr txBox="1"/>
            <p:nvPr/>
          </p:nvSpPr>
          <p:spPr>
            <a:xfrm>
              <a:off x="2476734" y="4603252"/>
              <a:ext cx="1719129" cy="553998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Coleta de Dados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de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Dados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CCE5011D-31F9-B0DF-F68B-81772EFF08B1}"/>
                </a:ext>
              </a:extLst>
            </p:cNvPr>
            <p:cNvSpPr txBox="1"/>
            <p:nvPr/>
          </p:nvSpPr>
          <p:spPr>
            <a:xfrm>
              <a:off x="4138024" y="3748837"/>
              <a:ext cx="1719129" cy="707886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 err="1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Pré</a:t>
              </a: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Processamento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De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Dados 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7244E105-C870-C7B3-2051-2A331E07EF88}"/>
                </a:ext>
              </a:extLst>
            </p:cNvPr>
            <p:cNvSpPr txBox="1"/>
            <p:nvPr/>
          </p:nvSpPr>
          <p:spPr>
            <a:xfrm>
              <a:off x="9112149" y="4736693"/>
              <a:ext cx="1719129" cy="400110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Otimizações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endParaRPr lang="pt-BR" sz="1000" b="1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83EE6D0D-B1A7-D5AE-082B-50C0472FB566}"/>
                </a:ext>
              </a:extLst>
            </p:cNvPr>
            <p:cNvSpPr txBox="1"/>
            <p:nvPr/>
          </p:nvSpPr>
          <p:spPr>
            <a:xfrm>
              <a:off x="7442645" y="3849255"/>
              <a:ext cx="1719129" cy="553998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Análise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Dos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Resultados 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9D6470E3-01FD-13A0-428E-A80C37622950}"/>
                </a:ext>
              </a:extLst>
            </p:cNvPr>
            <p:cNvSpPr txBox="1"/>
            <p:nvPr/>
          </p:nvSpPr>
          <p:spPr>
            <a:xfrm>
              <a:off x="5796065" y="4664081"/>
              <a:ext cx="1719129" cy="553998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Aprendizagem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De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pt-BR" sz="1000" b="1" dirty="0"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Máquina </a:t>
              </a:r>
            </a:p>
          </p:txBody>
        </p:sp>
        <p:cxnSp>
          <p:nvCxnSpPr>
            <p:cNvPr id="87" name="Conector: Curvo 86">
              <a:extLst>
                <a:ext uri="{FF2B5EF4-FFF2-40B4-BE49-F238E27FC236}">
                  <a16:creationId xmlns:a16="http://schemas.microsoft.com/office/drawing/2014/main" id="{D803759D-08FB-CA97-E607-58F31E92C165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>
              <a:off x="2201766" y="4062902"/>
              <a:ext cx="617518" cy="814289"/>
            </a:xfrm>
            <a:prstGeom prst="curvedConnector3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: Curvo 87">
              <a:extLst>
                <a:ext uri="{FF2B5EF4-FFF2-40B4-BE49-F238E27FC236}">
                  <a16:creationId xmlns:a16="http://schemas.microsoft.com/office/drawing/2014/main" id="{B0FCA67F-FEE4-7C96-4487-694C2F413DEA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3859808" y="4062902"/>
              <a:ext cx="617518" cy="81428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: Curvo 92">
              <a:extLst>
                <a:ext uri="{FF2B5EF4-FFF2-40B4-BE49-F238E27FC236}">
                  <a16:creationId xmlns:a16="http://schemas.microsoft.com/office/drawing/2014/main" id="{DA95F105-99F8-02FE-00C9-D3981CF9F378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5517850" y="4062902"/>
              <a:ext cx="617518" cy="797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: Curvo 95">
              <a:extLst>
                <a:ext uri="{FF2B5EF4-FFF2-40B4-BE49-F238E27FC236}">
                  <a16:creationId xmlns:a16="http://schemas.microsoft.com/office/drawing/2014/main" id="{7654A59D-8C8D-6B53-4A83-E3FFD9BFC62D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 flipV="1">
              <a:off x="7175892" y="4062902"/>
              <a:ext cx="617518" cy="797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: Curvo 98">
              <a:extLst>
                <a:ext uri="{FF2B5EF4-FFF2-40B4-BE49-F238E27FC236}">
                  <a16:creationId xmlns:a16="http://schemas.microsoft.com/office/drawing/2014/main" id="{D8BD84CA-7DD2-9A4F-79DB-5BEF863E5A2F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8833934" y="4062902"/>
              <a:ext cx="617518" cy="81428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4">
            <a:extLst>
              <a:ext uri="{FF2B5EF4-FFF2-40B4-BE49-F238E27FC236}">
                <a16:creationId xmlns:a16="http://schemas.microsoft.com/office/drawing/2014/main" id="{D0E93882-349A-F0C0-13C8-2BDC1F9C0CB8}"/>
              </a:ext>
            </a:extLst>
          </p:cNvPr>
          <p:cNvSpPr txBox="1">
            <a:spLocks/>
          </p:cNvSpPr>
          <p:nvPr/>
        </p:nvSpPr>
        <p:spPr>
          <a:xfrm>
            <a:off x="81083" y="1196548"/>
            <a:ext cx="5117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6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135" y="1979510"/>
            <a:ext cx="6508476" cy="97728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dirty="0"/>
              <a:t>Identificação ....</a:t>
            </a:r>
            <a:endParaRPr lang="en-US" sz="28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40396" y="2863672"/>
            <a:ext cx="2148553" cy="986738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Principais</a:t>
            </a:r>
          </a:p>
          <a:p>
            <a:r>
              <a:rPr lang="en-US" sz="3200" dirty="0">
                <a:latin typeface="+mj-lt"/>
              </a:rPr>
              <a:t>Metas </a:t>
            </a:r>
          </a:p>
          <a:p>
            <a:r>
              <a:rPr lang="en-US" sz="3200" dirty="0">
                <a:latin typeface="+mj-lt"/>
              </a:rPr>
              <a:t> 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956" y="909609"/>
            <a:ext cx="4649434" cy="5328958"/>
          </a:xfrm>
          <a:blipFill>
            <a:blip r:embed="rId4"/>
            <a:stretch>
              <a:fillRect/>
            </a:stretch>
          </a:blipFill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326B0839-61F5-BC2D-A983-B8835E330EDD}"/>
              </a:ext>
            </a:extLst>
          </p:cNvPr>
          <p:cNvSpPr txBox="1">
            <a:spLocks/>
          </p:cNvSpPr>
          <p:nvPr/>
        </p:nvSpPr>
        <p:spPr>
          <a:xfrm>
            <a:off x="81083" y="991829"/>
            <a:ext cx="5117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1.2</a:t>
            </a:r>
            <a:endParaRPr lang="en-US" dirty="0"/>
          </a:p>
        </p:txBody>
      </p:sp>
      <p:sp>
        <p:nvSpPr>
          <p:cNvPr id="4" name="Title 45">
            <a:extLst>
              <a:ext uri="{FF2B5EF4-FFF2-40B4-BE49-F238E27FC236}">
                <a16:creationId xmlns:a16="http://schemas.microsoft.com/office/drawing/2014/main" id="{B8C560FE-8254-EEF1-186A-333B6ACDF1EB}"/>
              </a:ext>
            </a:extLst>
          </p:cNvPr>
          <p:cNvSpPr txBox="1">
            <a:spLocks/>
          </p:cNvSpPr>
          <p:nvPr/>
        </p:nvSpPr>
        <p:spPr>
          <a:xfrm>
            <a:off x="5450070" y="2933235"/>
            <a:ext cx="6678866" cy="977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dirty="0"/>
              <a:t>.....</a:t>
            </a:r>
            <a:endParaRPr lang="en-US" sz="2800" dirty="0"/>
          </a:p>
        </p:txBody>
      </p:sp>
      <p:sp>
        <p:nvSpPr>
          <p:cNvPr id="5" name="Title 45">
            <a:extLst>
              <a:ext uri="{FF2B5EF4-FFF2-40B4-BE49-F238E27FC236}">
                <a16:creationId xmlns:a16="http://schemas.microsoft.com/office/drawing/2014/main" id="{6D91AF8B-CDBC-51F6-ECC6-76622874797D}"/>
              </a:ext>
            </a:extLst>
          </p:cNvPr>
          <p:cNvSpPr txBox="1">
            <a:spLocks/>
          </p:cNvSpPr>
          <p:nvPr/>
        </p:nvSpPr>
        <p:spPr>
          <a:xfrm>
            <a:off x="5439389" y="3698782"/>
            <a:ext cx="6508476" cy="977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dirty="0"/>
              <a:t>....</a:t>
            </a:r>
            <a:endParaRPr lang="en-US" sz="2800" dirty="0"/>
          </a:p>
        </p:txBody>
      </p:sp>
      <p:sp>
        <p:nvSpPr>
          <p:cNvPr id="6" name="Title 45">
            <a:extLst>
              <a:ext uri="{FF2B5EF4-FFF2-40B4-BE49-F238E27FC236}">
                <a16:creationId xmlns:a16="http://schemas.microsoft.com/office/drawing/2014/main" id="{AD22B7AB-34CC-DD7E-E768-4B3930E4CFA7}"/>
              </a:ext>
            </a:extLst>
          </p:cNvPr>
          <p:cNvSpPr txBox="1">
            <a:spLocks/>
          </p:cNvSpPr>
          <p:nvPr/>
        </p:nvSpPr>
        <p:spPr>
          <a:xfrm>
            <a:off x="5439389" y="4376710"/>
            <a:ext cx="6508476" cy="977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dirty="0"/>
              <a:t>..........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492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394" y="2460982"/>
            <a:ext cx="6752606" cy="97728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dirty="0"/>
              <a:t>Integração de dados de fontes IBGE</a:t>
            </a:r>
            <a:endParaRPr lang="en-US" sz="28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929987" y="2949623"/>
            <a:ext cx="2369372" cy="986738"/>
          </a:xfrm>
        </p:spPr>
        <p:txBody>
          <a:bodyPr/>
          <a:lstStyle/>
          <a:p>
            <a:r>
              <a:rPr lang="pt-BR" sz="2800" b="1" i="0" dirty="0">
                <a:effectLst/>
                <a:latin typeface="Söhne"/>
              </a:rPr>
              <a:t>Importância Estratégica</a:t>
            </a:r>
            <a:endParaRPr lang="en-US" sz="2800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956" y="909609"/>
            <a:ext cx="4649434" cy="5328958"/>
          </a:xfrm>
          <a:blipFill>
            <a:blip r:embed="rId4"/>
            <a:stretch>
              <a:fillRect/>
            </a:stretch>
          </a:blipFill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326B0839-61F5-BC2D-A983-B8835E330EDD}"/>
              </a:ext>
            </a:extLst>
          </p:cNvPr>
          <p:cNvSpPr txBox="1">
            <a:spLocks/>
          </p:cNvSpPr>
          <p:nvPr/>
        </p:nvSpPr>
        <p:spPr>
          <a:xfrm>
            <a:off x="81083" y="991829"/>
            <a:ext cx="5117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1.3</a:t>
            </a:r>
            <a:endParaRPr lang="en-US" dirty="0"/>
          </a:p>
        </p:txBody>
      </p:sp>
      <p:sp>
        <p:nvSpPr>
          <p:cNvPr id="4" name="Title 45">
            <a:extLst>
              <a:ext uri="{FF2B5EF4-FFF2-40B4-BE49-F238E27FC236}">
                <a16:creationId xmlns:a16="http://schemas.microsoft.com/office/drawing/2014/main" id="{B8C560FE-8254-EEF1-186A-333B6ACDF1EB}"/>
              </a:ext>
            </a:extLst>
          </p:cNvPr>
          <p:cNvSpPr txBox="1">
            <a:spLocks/>
          </p:cNvSpPr>
          <p:nvPr/>
        </p:nvSpPr>
        <p:spPr>
          <a:xfrm>
            <a:off x="5387773" y="4072440"/>
            <a:ext cx="6971377" cy="977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dirty="0"/>
              <a:t>Implementação de........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152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3291" y="1654611"/>
            <a:ext cx="1511179" cy="176784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2CD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5749336" cy="1294530"/>
          </a:xfrm>
        </p:spPr>
        <p:txBody>
          <a:bodyPr/>
          <a:lstStyle/>
          <a:p>
            <a:pPr algn="just"/>
            <a:r>
              <a:rPr lang="pt-BR" dirty="0"/>
              <a:t>Descreve aqui .................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pt-BR" dirty="0"/>
              <a:t>Analise do Envelhecimento Populacional no Brasil 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701" r="2701"/>
          <a:stretch/>
        </p:blipFill>
        <p:spPr>
          <a:xfrm>
            <a:off x="7300454" y="1654613"/>
            <a:ext cx="4644000" cy="4940070"/>
          </a:xfrm>
        </p:spPr>
      </p:pic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AE92BF2-9939-2C03-F8EF-C7E20E10C633}"/>
              </a:ext>
            </a:extLst>
          </p:cNvPr>
          <p:cNvSpPr txBox="1">
            <a:spLocks/>
          </p:cNvSpPr>
          <p:nvPr/>
        </p:nvSpPr>
        <p:spPr>
          <a:xfrm>
            <a:off x="81083" y="991829"/>
            <a:ext cx="5117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3" y="2096892"/>
            <a:ext cx="7523990" cy="1325563"/>
          </a:xfrm>
        </p:spPr>
        <p:txBody>
          <a:bodyPr/>
          <a:lstStyle/>
          <a:p>
            <a:r>
              <a:rPr lang="en-US" sz="36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41908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3" y="2096892"/>
            <a:ext cx="7523990" cy="1325563"/>
          </a:xfrm>
        </p:spPr>
        <p:txBody>
          <a:bodyPr/>
          <a:lstStyle/>
          <a:p>
            <a:r>
              <a:rPr lang="en-US" sz="3600" dirty="0"/>
              <a:t>Pré </a:t>
            </a:r>
            <a:r>
              <a:rPr lang="en-US" sz="3600" dirty="0" err="1"/>
              <a:t>Processamento</a:t>
            </a:r>
            <a:r>
              <a:rPr lang="en-US" sz="3600" dirty="0"/>
              <a:t> de Dados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5749336" cy="1294530"/>
          </a:xfrm>
        </p:spPr>
        <p:txBody>
          <a:bodyPr/>
          <a:lstStyle/>
          <a:p>
            <a:pPr algn="just"/>
            <a:r>
              <a:rPr lang="pt-BR" dirty="0"/>
              <a:t>Descrever aqui........................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pt-BR" dirty="0"/>
              <a:t>Analise do Envelhecimento Populacional no Brasil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35899" r="35899"/>
          <a:stretch/>
        </p:blipFill>
        <p:spPr>
          <a:xfrm>
            <a:off x="7300454" y="1654613"/>
            <a:ext cx="4644000" cy="494007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3291" y="1654611"/>
            <a:ext cx="1511179" cy="176784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2CD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AE92BF2-9939-2C03-F8EF-C7E20E10C633}"/>
              </a:ext>
            </a:extLst>
          </p:cNvPr>
          <p:cNvSpPr txBox="1">
            <a:spLocks/>
          </p:cNvSpPr>
          <p:nvPr/>
        </p:nvSpPr>
        <p:spPr>
          <a:xfrm>
            <a:off x="81083" y="991829"/>
            <a:ext cx="5117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801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25" y="2166255"/>
            <a:ext cx="3994173" cy="2277580"/>
          </a:xfrm>
        </p:spPr>
        <p:txBody>
          <a:bodyPr/>
          <a:lstStyle/>
          <a:p>
            <a:r>
              <a:rPr lang="en-US" dirty="0" err="1"/>
              <a:t>Aprendizagem</a:t>
            </a:r>
            <a:r>
              <a:rPr lang="en-US" dirty="0"/>
              <a:t> de </a:t>
            </a:r>
            <a:r>
              <a:rPr lang="en-US" dirty="0" err="1"/>
              <a:t>Máquina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C199DE-512A-3E15-B716-987AA99C05DD}"/>
              </a:ext>
            </a:extLst>
          </p:cNvPr>
          <p:cNvSpPr txBox="1">
            <a:spLocks/>
          </p:cNvSpPr>
          <p:nvPr/>
        </p:nvSpPr>
        <p:spPr>
          <a:xfrm>
            <a:off x="81083" y="991829"/>
            <a:ext cx="5117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72452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77570E-71D6-4005-B631-1B00A1197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Widescreen</PresentationFormat>
  <Paragraphs>83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等线</vt:lpstr>
      <vt:lpstr>Abadi</vt:lpstr>
      <vt:lpstr>Arial</vt:lpstr>
      <vt:lpstr>Calibri</vt:lpstr>
      <vt:lpstr>Cambria</vt:lpstr>
      <vt:lpstr>Posterama Text Black</vt:lpstr>
      <vt:lpstr>Posterama Text SemiBold</vt:lpstr>
      <vt:lpstr>Söhne</vt:lpstr>
      <vt:lpstr>Wingdings</vt:lpstr>
      <vt:lpstr>Custom</vt:lpstr>
      <vt:lpstr>ANÁLISE DO ENVELHECIMENTO POPULACIONAL NO BRASIL</vt:lpstr>
      <vt:lpstr>Apresentação do PowerPoint</vt:lpstr>
      <vt:lpstr>Introdução</vt:lpstr>
      <vt:lpstr>Apresentação do PowerPoint</vt:lpstr>
      <vt:lpstr>Identificação ....</vt:lpstr>
      <vt:lpstr>Integração de dados de fontes IBGE</vt:lpstr>
      <vt:lpstr>Coleta de dados</vt:lpstr>
      <vt:lpstr>Pré Processamento de Dados</vt:lpstr>
      <vt:lpstr>Aprendizagem de Máquina</vt:lpstr>
      <vt:lpstr>Análise dos Dados</vt:lpstr>
      <vt:lpstr>Otimização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2023-09-14T05:46:04Z</dcterms:created>
  <dcterms:modified xsi:type="dcterms:W3CDTF">2024-12-01T23:27:37Z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