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DB887-E147-414D-851D-E83753CB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B9EE6A-FFE2-414F-87E0-AC580F65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934F4-CBFE-4D50-8506-29705EBF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0DB4B-A0E0-4895-877C-5A9DC7EA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CC633-A791-40BA-A142-E2F8F6FF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077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1BBE0-4C9B-475C-8463-EB7579FD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F34B7F-E804-41C9-939C-FD3334FC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F7510-C0FD-4D15-B8D5-6561AB81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728212-48C3-4018-964F-DF6BA787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5E68B7-A8DF-42D6-8DD1-4E053AF3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14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62AF84-42A5-48DC-9149-B92E5FB30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3E134A-9C76-4D98-AE23-51622CEAF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EA075-7F2F-4059-9F13-46A85DC4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CD7A8-2524-48F5-995F-C3FE17C6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5F4565-A67D-4382-9CC3-20AAEA5E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45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A914C-D961-4BE1-8E01-3FA8FA48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C9C1C-A1EC-4494-85E8-540553D07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0E6B2-49BC-4EAC-8366-D211E532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22194-968B-48E4-80C9-0BA3C79B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2141BE-3D12-439D-AB71-56730C3D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84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342B-8C4A-432C-90BE-6A1C24D7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E1014-98D4-40B6-AAEE-D9BEB0A9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BAD9-A654-4FED-AB26-B1395AFE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BC167-8550-46C5-8D24-B654DD19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47DDA0-4C3E-4F32-95C8-0B838D55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7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9CE3A-293D-4A58-B0A8-1903437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97E50-4905-4869-9105-8ACC2C8FA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4D5F6-7137-4C4C-9867-9C10D490E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3AAB0E-F5DD-4E61-AEDB-2F92B4D4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B70ED-475F-40D3-AECE-DC85F61F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9415B1-FADE-48E5-9B5B-C3FCA660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436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E0BE5-D2F3-4A47-8D3F-E6371C55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963F3-43E0-4E3D-A273-D790A5BF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8282B-F6B7-470D-9F23-9ECBC20B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7745C9-32D0-4F54-9CC9-B6DEFA370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B0314A-85AA-499A-BD20-552D2A5A8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0151AB-7D4A-4D56-B6AF-9675C9D5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009384-72C8-4884-8F12-A6126A40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B0D267-7196-425D-B8E0-F5602FCF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8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6E9DD-5C99-42F3-8819-104B46D7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01BAF9-3F63-45E2-BAFB-76367D12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E1F41E-2EA2-4F2D-A547-7A60B95A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6298EE-D919-49C6-A5A4-4AA58575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85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DB535C-95B4-4905-AF05-42FC565F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093BA5-98D0-4581-81CB-AD0D6E3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4C8806-97B6-45BF-9B92-D1BE1C2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3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B10C3-16D9-4921-A57E-F7A6AF9F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DBE42-CD8D-485F-B451-1B3B745E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5DDBF3-BB06-488F-AD0B-16CE52E7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22216-E246-48DC-9922-871C552B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D0A406-34F4-4C71-B5FE-94B96B52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6BEFC-A01D-4B97-93B6-6AA7A50F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58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8AF5-56A5-458B-9E3B-65D872EC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3D4546-7EF0-475D-9000-89FF63B74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02EBA5-401E-48EC-AB85-9CC5FEC56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A94033-6A08-44D8-B055-DA8FF8FE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DD7C3F-6D8C-4CCB-98DC-C5B74CEC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D94745-9D00-4C25-9EFC-5B4D9383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07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F6F8EA-C7B2-411A-A3D5-A7AC85D9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DE7DEF-3BDF-4CD8-8542-5B20BEBE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C0C4B-4C49-4D96-BBC5-F87178E0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8A78-6CDA-4E14-BC41-72A1F6BCF537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CD3CF-B048-4B1F-AE2C-C4A030E1B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8841A-C803-4952-A5F4-1430B96DA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5A67-4970-49D5-ABDA-AE64075596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49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2F30F51-1C23-4743-91F6-AA41F3AFF55F}"/>
              </a:ext>
            </a:extLst>
          </p:cNvPr>
          <p:cNvSpPr/>
          <p:nvPr/>
        </p:nvSpPr>
        <p:spPr>
          <a:xfrm>
            <a:off x="268448" y="209725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86BF36-770B-4CD4-9455-1DAACD85C6AC}"/>
              </a:ext>
            </a:extLst>
          </p:cNvPr>
          <p:cNvSpPr/>
          <p:nvPr/>
        </p:nvSpPr>
        <p:spPr>
          <a:xfrm>
            <a:off x="3172437" y="209724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8DD575-04C2-42B5-AF43-4DB8926FD5CF}"/>
              </a:ext>
            </a:extLst>
          </p:cNvPr>
          <p:cNvSpPr/>
          <p:nvPr/>
        </p:nvSpPr>
        <p:spPr>
          <a:xfrm>
            <a:off x="6070655" y="209723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4647E5-F50C-4D65-81FE-A9357721CB67}"/>
              </a:ext>
            </a:extLst>
          </p:cNvPr>
          <p:cNvSpPr/>
          <p:nvPr/>
        </p:nvSpPr>
        <p:spPr>
          <a:xfrm>
            <a:off x="8999989" y="224405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C8129D-5A05-4846-A34F-4B9D1DB3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6" y="388823"/>
            <a:ext cx="2198812" cy="216375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F1DA200-09FE-4520-AA38-ACA88AF1A678}"/>
              </a:ext>
            </a:extLst>
          </p:cNvPr>
          <p:cNvSpPr/>
          <p:nvPr/>
        </p:nvSpPr>
        <p:spPr>
          <a:xfrm>
            <a:off x="917894" y="2598620"/>
            <a:ext cx="1544975" cy="266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13AD836-7063-445E-B77A-997E7F2CABFE}"/>
              </a:ext>
            </a:extLst>
          </p:cNvPr>
          <p:cNvSpPr/>
          <p:nvPr/>
        </p:nvSpPr>
        <p:spPr>
          <a:xfrm>
            <a:off x="917894" y="2985911"/>
            <a:ext cx="1544975" cy="266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Contraseña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E050653-26F1-427E-9E97-0E7C8AD1AEFF}"/>
              </a:ext>
            </a:extLst>
          </p:cNvPr>
          <p:cNvSpPr/>
          <p:nvPr/>
        </p:nvSpPr>
        <p:spPr>
          <a:xfrm>
            <a:off x="917894" y="3573710"/>
            <a:ext cx="1544975" cy="2661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ingresar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1958B1-A172-467A-9089-2815619E2696}"/>
              </a:ext>
            </a:extLst>
          </p:cNvPr>
          <p:cNvSpPr txBox="1"/>
          <p:nvPr/>
        </p:nvSpPr>
        <p:spPr>
          <a:xfrm>
            <a:off x="3762444" y="388823"/>
            <a:ext cx="15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administrador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9C2A24B-AE49-4FC3-A8DD-DD14D740A57A}"/>
              </a:ext>
            </a:extLst>
          </p:cNvPr>
          <p:cNvSpPr txBox="1"/>
          <p:nvPr/>
        </p:nvSpPr>
        <p:spPr>
          <a:xfrm>
            <a:off x="6606312" y="388823"/>
            <a:ext cx="15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administrador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6E4CF71-1BDB-436F-80CB-32995C000800}"/>
              </a:ext>
            </a:extLst>
          </p:cNvPr>
          <p:cNvSpPr txBox="1"/>
          <p:nvPr/>
        </p:nvSpPr>
        <p:spPr>
          <a:xfrm>
            <a:off x="9510301" y="388823"/>
            <a:ext cx="15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administrador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0132746-42A3-4F62-92F0-C49ED2E51388}"/>
              </a:ext>
            </a:extLst>
          </p:cNvPr>
          <p:cNvSpPr/>
          <p:nvPr/>
        </p:nvSpPr>
        <p:spPr>
          <a:xfrm>
            <a:off x="3254036" y="1108917"/>
            <a:ext cx="1350628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y apellido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C60E40-390A-442D-829D-5AE099F0DCBE}"/>
              </a:ext>
            </a:extLst>
          </p:cNvPr>
          <p:cNvSpPr txBox="1"/>
          <p:nvPr/>
        </p:nvSpPr>
        <p:spPr>
          <a:xfrm>
            <a:off x="3370960" y="656537"/>
            <a:ext cx="254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Registro de caprinocultor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66C010A-0695-458A-9834-07D982376A35}"/>
              </a:ext>
            </a:extLst>
          </p:cNvPr>
          <p:cNvSpPr/>
          <p:nvPr/>
        </p:nvSpPr>
        <p:spPr>
          <a:xfrm>
            <a:off x="4642269" y="1108917"/>
            <a:ext cx="1350628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73522FE-FE1E-476F-AB45-AABA1C09C617}"/>
              </a:ext>
            </a:extLst>
          </p:cNvPr>
          <p:cNvSpPr/>
          <p:nvPr/>
        </p:nvSpPr>
        <p:spPr>
          <a:xfrm>
            <a:off x="3234727" y="1380349"/>
            <a:ext cx="1350628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teléfono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2FCDD19-156E-42F2-9820-FCC8F73D551B}"/>
              </a:ext>
            </a:extLst>
          </p:cNvPr>
          <p:cNvSpPr/>
          <p:nvPr/>
        </p:nvSpPr>
        <p:spPr>
          <a:xfrm>
            <a:off x="4622960" y="1380349"/>
            <a:ext cx="1350628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BA88997-350C-4F1A-B4AA-8C7C4F9C7111}"/>
              </a:ext>
            </a:extLst>
          </p:cNvPr>
          <p:cNvSpPr/>
          <p:nvPr/>
        </p:nvSpPr>
        <p:spPr>
          <a:xfrm>
            <a:off x="3272332" y="1657348"/>
            <a:ext cx="1350628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5408610-8FB7-4076-B338-BC441C6114D0}"/>
              </a:ext>
            </a:extLst>
          </p:cNvPr>
          <p:cNvSpPr/>
          <p:nvPr/>
        </p:nvSpPr>
        <p:spPr>
          <a:xfrm>
            <a:off x="4660565" y="1657348"/>
            <a:ext cx="1350628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contraseña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7E479C7-98F3-4C1A-9C6A-BB27C212C2E7}"/>
              </a:ext>
            </a:extLst>
          </p:cNvPr>
          <p:cNvSpPr txBox="1"/>
          <p:nvPr/>
        </p:nvSpPr>
        <p:spPr>
          <a:xfrm>
            <a:off x="6203054" y="1139694"/>
            <a:ext cx="216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Reporte de caprinocultores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BEEB4B3-42DA-49ED-A97A-BD62EBC9870F}"/>
              </a:ext>
            </a:extLst>
          </p:cNvPr>
          <p:cNvSpPr txBox="1"/>
          <p:nvPr/>
        </p:nvSpPr>
        <p:spPr>
          <a:xfrm>
            <a:off x="6203054" y="1441904"/>
            <a:ext cx="2603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Reporte de controles registrados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CCD52F-77D4-4FB7-8FD5-5471D976A88D}"/>
              </a:ext>
            </a:extLst>
          </p:cNvPr>
          <p:cNvSpPr txBox="1"/>
          <p:nvPr/>
        </p:nvSpPr>
        <p:spPr>
          <a:xfrm>
            <a:off x="6203054" y="1716932"/>
            <a:ext cx="174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Reporte de hallazgos 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67AAC54-14EC-4A20-B134-0302B9CEF966}"/>
              </a:ext>
            </a:extLst>
          </p:cNvPr>
          <p:cNvSpPr/>
          <p:nvPr/>
        </p:nvSpPr>
        <p:spPr>
          <a:xfrm>
            <a:off x="3355306" y="3153695"/>
            <a:ext cx="2460097" cy="1503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BFD717-3671-4E6C-A91D-806D2EE54852}"/>
              </a:ext>
            </a:extLst>
          </p:cNvPr>
          <p:cNvSpPr txBox="1"/>
          <p:nvPr/>
        </p:nvSpPr>
        <p:spPr>
          <a:xfrm>
            <a:off x="3374615" y="2382586"/>
            <a:ext cx="2460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Listado de caprinocultores X animales registrados  X información detallada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96CF0B4-69C4-49E1-BB5A-91EEFCB75F1F}"/>
              </a:ext>
            </a:extLst>
          </p:cNvPr>
          <p:cNvSpPr txBox="1"/>
          <p:nvPr/>
        </p:nvSpPr>
        <p:spPr>
          <a:xfrm>
            <a:off x="9334471" y="814790"/>
            <a:ext cx="187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Estado general Caprino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E5083FF-69F8-4F6C-9B16-BFE2498D2D2D}"/>
              </a:ext>
            </a:extLst>
          </p:cNvPr>
          <p:cNvGrpSpPr/>
          <p:nvPr/>
        </p:nvGrpSpPr>
        <p:grpSpPr>
          <a:xfrm>
            <a:off x="9253057" y="1426514"/>
            <a:ext cx="2226873" cy="526134"/>
            <a:chOff x="9253057" y="1426514"/>
            <a:chExt cx="2226873" cy="52613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2DFC453-DB79-48D6-A9CC-4F480FA0398F}"/>
                </a:ext>
              </a:extLst>
            </p:cNvPr>
            <p:cNvSpPr txBox="1"/>
            <p:nvPr/>
          </p:nvSpPr>
          <p:spPr>
            <a:xfrm>
              <a:off x="9253057" y="1441904"/>
              <a:ext cx="1352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/>
                <a:t>Capricunocultores 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7DFBC4E-0BCB-4C5D-A0FE-AD1728A49539}"/>
                </a:ext>
              </a:extLst>
            </p:cNvPr>
            <p:cNvSpPr txBox="1"/>
            <p:nvPr/>
          </p:nvSpPr>
          <p:spPr>
            <a:xfrm>
              <a:off x="10929779" y="14265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05CE2AEB-88CD-42D3-8116-22CC1FD4C8EC}"/>
                </a:ext>
              </a:extLst>
            </p:cNvPr>
            <p:cNvSpPr txBox="1"/>
            <p:nvPr/>
          </p:nvSpPr>
          <p:spPr>
            <a:xfrm>
              <a:off x="9253057" y="1660261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/>
                <a:t>Caprines 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BD8298F9-D415-4A5D-8631-E78B076ACA4D}"/>
                </a:ext>
              </a:extLst>
            </p:cNvPr>
            <p:cNvSpPr txBox="1"/>
            <p:nvPr/>
          </p:nvSpPr>
          <p:spPr>
            <a:xfrm>
              <a:off x="10929779" y="164487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3230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89A686B-293D-492B-A3AD-2725D814222D}"/>
              </a:ext>
            </a:extLst>
          </p:cNvPr>
          <p:cNvGrpSpPr/>
          <p:nvPr/>
        </p:nvGrpSpPr>
        <p:grpSpPr>
          <a:xfrm>
            <a:off x="9253057" y="1876516"/>
            <a:ext cx="2226873" cy="526134"/>
            <a:chOff x="9253057" y="1426514"/>
            <a:chExt cx="2226873" cy="526134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F0392C48-50AD-47E6-B6D6-196FDC796185}"/>
                </a:ext>
              </a:extLst>
            </p:cNvPr>
            <p:cNvSpPr txBox="1"/>
            <p:nvPr/>
          </p:nvSpPr>
          <p:spPr>
            <a:xfrm>
              <a:off x="9253057" y="1441904"/>
              <a:ext cx="1510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/>
                <a:t>Controles registrados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7DDCE12D-C625-4517-985D-409B590F69DC}"/>
                </a:ext>
              </a:extLst>
            </p:cNvPr>
            <p:cNvSpPr txBox="1"/>
            <p:nvPr/>
          </p:nvSpPr>
          <p:spPr>
            <a:xfrm>
              <a:off x="10929779" y="142651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6530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C19EADB3-FCEF-4AD8-8DA8-5BAA38F4894B}"/>
                </a:ext>
              </a:extLst>
            </p:cNvPr>
            <p:cNvSpPr txBox="1"/>
            <p:nvPr/>
          </p:nvSpPr>
          <p:spPr>
            <a:xfrm>
              <a:off x="9253057" y="1660261"/>
              <a:ext cx="1084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/>
                <a:t>Controles hoy 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51C849C2-86DF-4B25-84BB-87D33E74EFB3}"/>
                </a:ext>
              </a:extLst>
            </p:cNvPr>
            <p:cNvSpPr txBox="1"/>
            <p:nvPr/>
          </p:nvSpPr>
          <p:spPr>
            <a:xfrm>
              <a:off x="10929779" y="164487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30</a:t>
              </a:r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2097E6F-D8D7-4810-877B-B451E00A5262}"/>
              </a:ext>
            </a:extLst>
          </p:cNvPr>
          <p:cNvSpPr txBox="1"/>
          <p:nvPr/>
        </p:nvSpPr>
        <p:spPr>
          <a:xfrm>
            <a:off x="9253057" y="2328774"/>
            <a:ext cx="180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200" dirty="0"/>
              <a:t>Tratamientos registrados  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8E59755-9682-44C0-918C-7061AB9A9DE6}"/>
              </a:ext>
            </a:extLst>
          </p:cNvPr>
          <p:cNvSpPr txBox="1"/>
          <p:nvPr/>
        </p:nvSpPr>
        <p:spPr>
          <a:xfrm>
            <a:off x="10929779" y="23133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rgbClr val="00B050"/>
                </a:solidFill>
              </a:rPr>
              <a:t>3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53C8A4AC-A9B1-464F-A1EF-DEAA5D1A3E9F}"/>
              </a:ext>
            </a:extLst>
          </p:cNvPr>
          <p:cNvGrpSpPr/>
          <p:nvPr/>
        </p:nvGrpSpPr>
        <p:grpSpPr>
          <a:xfrm>
            <a:off x="9253057" y="3047576"/>
            <a:ext cx="2044130" cy="526134"/>
            <a:chOff x="9253057" y="1426514"/>
            <a:chExt cx="2044130" cy="526134"/>
          </a:xfrm>
        </p:grpSpPr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43441735-A625-4F0A-9588-5B7D86A30106}"/>
                </a:ext>
              </a:extLst>
            </p:cNvPr>
            <p:cNvSpPr txBox="1"/>
            <p:nvPr/>
          </p:nvSpPr>
          <p:spPr>
            <a:xfrm>
              <a:off x="9253057" y="1441904"/>
              <a:ext cx="675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 err="1"/>
                <a:t>Saanen</a:t>
              </a:r>
              <a:r>
                <a:rPr lang="es-CO" sz="1200" dirty="0"/>
                <a:t> 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419C4E6F-FF0F-4CAC-A0FB-3DD93C9E3128}"/>
                </a:ext>
              </a:extLst>
            </p:cNvPr>
            <p:cNvSpPr txBox="1"/>
            <p:nvPr/>
          </p:nvSpPr>
          <p:spPr>
            <a:xfrm>
              <a:off x="10929779" y="14265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65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8ECF6894-9FE2-4408-8496-B664FE773B73}"/>
                </a:ext>
              </a:extLst>
            </p:cNvPr>
            <p:cNvSpPr txBox="1"/>
            <p:nvPr/>
          </p:nvSpPr>
          <p:spPr>
            <a:xfrm>
              <a:off x="9253057" y="1660261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/>
                <a:t>Alpino 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D4100729-7993-4960-9059-8A5500E39132}"/>
                </a:ext>
              </a:extLst>
            </p:cNvPr>
            <p:cNvSpPr txBox="1"/>
            <p:nvPr/>
          </p:nvSpPr>
          <p:spPr>
            <a:xfrm>
              <a:off x="10929779" y="164487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35</a:t>
              </a:r>
            </a:p>
          </p:txBody>
        </p:sp>
      </p:grp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03477AC-EEE5-4DD5-B6F6-E12F8B062DA8}"/>
              </a:ext>
            </a:extLst>
          </p:cNvPr>
          <p:cNvCxnSpPr/>
          <p:nvPr/>
        </p:nvCxnSpPr>
        <p:spPr>
          <a:xfrm>
            <a:off x="9320169" y="3047576"/>
            <a:ext cx="2248249" cy="1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14CF33D-4EC9-4769-81F3-2DE47A34E9C5}"/>
              </a:ext>
            </a:extLst>
          </p:cNvPr>
          <p:cNvSpPr txBox="1"/>
          <p:nvPr/>
        </p:nvSpPr>
        <p:spPr>
          <a:xfrm>
            <a:off x="9213456" y="2716404"/>
            <a:ext cx="59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Razas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18B7C1A-0FCB-4079-978F-52C54DF7F690}"/>
              </a:ext>
            </a:extLst>
          </p:cNvPr>
          <p:cNvGrpSpPr/>
          <p:nvPr/>
        </p:nvGrpSpPr>
        <p:grpSpPr>
          <a:xfrm>
            <a:off x="9253057" y="3476457"/>
            <a:ext cx="2135502" cy="526134"/>
            <a:chOff x="9253057" y="1426514"/>
            <a:chExt cx="2135502" cy="526134"/>
          </a:xfrm>
        </p:grpSpPr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D5E3C93F-72B5-4B33-9222-4E6C25116B74}"/>
                </a:ext>
              </a:extLst>
            </p:cNvPr>
            <p:cNvSpPr txBox="1"/>
            <p:nvPr/>
          </p:nvSpPr>
          <p:spPr>
            <a:xfrm>
              <a:off x="9253057" y="1441904"/>
              <a:ext cx="11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 err="1"/>
                <a:t>Santandereado</a:t>
              </a:r>
              <a:r>
                <a:rPr lang="es-CO" sz="1200" dirty="0"/>
                <a:t> 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EB402C96-200F-489E-B182-E7DEFB487C51}"/>
                </a:ext>
              </a:extLst>
            </p:cNvPr>
            <p:cNvSpPr txBox="1"/>
            <p:nvPr/>
          </p:nvSpPr>
          <p:spPr>
            <a:xfrm>
              <a:off x="10929779" y="142651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150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278B9103-D487-44C6-BF0D-F195C8EFFC23}"/>
                </a:ext>
              </a:extLst>
            </p:cNvPr>
            <p:cNvSpPr txBox="1"/>
            <p:nvPr/>
          </p:nvSpPr>
          <p:spPr>
            <a:xfrm>
              <a:off x="9253057" y="1660261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 err="1"/>
                <a:t>Nubiana</a:t>
              </a:r>
              <a:r>
                <a:rPr lang="es-CO" sz="1200" dirty="0"/>
                <a:t> 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1A7E2455-263E-412F-8B81-6CDCC3C0111A}"/>
                </a:ext>
              </a:extLst>
            </p:cNvPr>
            <p:cNvSpPr txBox="1"/>
            <p:nvPr/>
          </p:nvSpPr>
          <p:spPr>
            <a:xfrm>
              <a:off x="10929779" y="1644871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300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A0925613-0A37-4E25-9A7E-2DB1D705FAFD}"/>
              </a:ext>
            </a:extLst>
          </p:cNvPr>
          <p:cNvGrpSpPr/>
          <p:nvPr/>
        </p:nvGrpSpPr>
        <p:grpSpPr>
          <a:xfrm>
            <a:off x="9253057" y="3905338"/>
            <a:ext cx="2044130" cy="526134"/>
            <a:chOff x="9253057" y="1426514"/>
            <a:chExt cx="2044130" cy="526134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6FE60373-DC64-4A82-9C8A-906621355D8D}"/>
                </a:ext>
              </a:extLst>
            </p:cNvPr>
            <p:cNvSpPr txBox="1"/>
            <p:nvPr/>
          </p:nvSpPr>
          <p:spPr>
            <a:xfrm>
              <a:off x="9253057" y="1441904"/>
              <a:ext cx="8846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 err="1"/>
                <a:t>Togenburn</a:t>
              </a:r>
              <a:r>
                <a:rPr lang="es-CO" sz="1200" dirty="0"/>
                <a:t> 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352C3403-3F03-4221-B26C-5E55B56443E1}"/>
                </a:ext>
              </a:extLst>
            </p:cNvPr>
            <p:cNvSpPr txBox="1"/>
            <p:nvPr/>
          </p:nvSpPr>
          <p:spPr>
            <a:xfrm>
              <a:off x="10929779" y="14265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52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747C2168-378A-432C-A063-2CDA275D2365}"/>
                </a:ext>
              </a:extLst>
            </p:cNvPr>
            <p:cNvSpPr txBox="1"/>
            <p:nvPr/>
          </p:nvSpPr>
          <p:spPr>
            <a:xfrm>
              <a:off x="9253057" y="1660261"/>
              <a:ext cx="71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/>
                <a:t>Mestizo 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F46A63D9-C2C3-421D-83AE-764E56189FA5}"/>
                </a:ext>
              </a:extLst>
            </p:cNvPr>
            <p:cNvSpPr txBox="1"/>
            <p:nvPr/>
          </p:nvSpPr>
          <p:spPr>
            <a:xfrm>
              <a:off x="10929779" y="164487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51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A6022F23-8E19-43F3-ADFD-1CB4A5DF4788}"/>
              </a:ext>
            </a:extLst>
          </p:cNvPr>
          <p:cNvGrpSpPr/>
          <p:nvPr/>
        </p:nvGrpSpPr>
        <p:grpSpPr>
          <a:xfrm>
            <a:off x="9253057" y="4380363"/>
            <a:ext cx="2044130" cy="526134"/>
            <a:chOff x="9253057" y="1426514"/>
            <a:chExt cx="2044130" cy="526134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6A3DCC32-011F-4E13-8692-BEB5018F3CA1}"/>
                </a:ext>
              </a:extLst>
            </p:cNvPr>
            <p:cNvSpPr txBox="1"/>
            <p:nvPr/>
          </p:nvSpPr>
          <p:spPr>
            <a:xfrm>
              <a:off x="9253057" y="1441904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 err="1"/>
                <a:t>Booer</a:t>
              </a:r>
              <a:r>
                <a:rPr lang="es-CO" sz="1200" dirty="0"/>
                <a:t> 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5773A98-DAF1-40BC-BCC9-661305409116}"/>
                </a:ext>
              </a:extLst>
            </p:cNvPr>
            <p:cNvSpPr txBox="1"/>
            <p:nvPr/>
          </p:nvSpPr>
          <p:spPr>
            <a:xfrm>
              <a:off x="10929779" y="14265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42</a:t>
              </a:r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34891A13-D8FC-4A81-99F9-ED4A977BD7D8}"/>
                </a:ext>
              </a:extLst>
            </p:cNvPr>
            <p:cNvSpPr txBox="1"/>
            <p:nvPr/>
          </p:nvSpPr>
          <p:spPr>
            <a:xfrm>
              <a:off x="9253057" y="1660261"/>
              <a:ext cx="505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00" dirty="0"/>
                <a:t>Otro 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E76CBDB5-0C87-4554-AC10-21F00D44BA47}"/>
                </a:ext>
              </a:extLst>
            </p:cNvPr>
            <p:cNvSpPr txBox="1"/>
            <p:nvPr/>
          </p:nvSpPr>
          <p:spPr>
            <a:xfrm>
              <a:off x="10929779" y="164487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400" b="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sp>
        <p:nvSpPr>
          <p:cNvPr id="76" name="Rectángulo 75">
            <a:extLst>
              <a:ext uri="{FF2B5EF4-FFF2-40B4-BE49-F238E27FC236}">
                <a16:creationId xmlns:a16="http://schemas.microsoft.com/office/drawing/2014/main" id="{EC3FF12D-3398-4E54-93CE-1DD64C828B20}"/>
              </a:ext>
            </a:extLst>
          </p:cNvPr>
          <p:cNvSpPr/>
          <p:nvPr/>
        </p:nvSpPr>
        <p:spPr>
          <a:xfrm>
            <a:off x="3575389" y="3376916"/>
            <a:ext cx="2042770" cy="135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090FD61-C267-47C4-89F6-CD8E1A998F10}"/>
              </a:ext>
            </a:extLst>
          </p:cNvPr>
          <p:cNvSpPr/>
          <p:nvPr/>
        </p:nvSpPr>
        <p:spPr>
          <a:xfrm>
            <a:off x="3567249" y="3599135"/>
            <a:ext cx="2042770" cy="135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D0A57114-D239-48C6-A467-A74D6D6F8B64}"/>
              </a:ext>
            </a:extLst>
          </p:cNvPr>
          <p:cNvSpPr/>
          <p:nvPr/>
        </p:nvSpPr>
        <p:spPr>
          <a:xfrm>
            <a:off x="3577035" y="3806612"/>
            <a:ext cx="2042770" cy="135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76A5351-E3E5-4870-9D66-C691A80976A6}"/>
              </a:ext>
            </a:extLst>
          </p:cNvPr>
          <p:cNvSpPr/>
          <p:nvPr/>
        </p:nvSpPr>
        <p:spPr>
          <a:xfrm>
            <a:off x="3573743" y="4015868"/>
            <a:ext cx="2042770" cy="135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7D7FC36E-4B08-4D87-9FD9-A4D600D41AB1}"/>
              </a:ext>
            </a:extLst>
          </p:cNvPr>
          <p:cNvSpPr/>
          <p:nvPr/>
        </p:nvSpPr>
        <p:spPr>
          <a:xfrm>
            <a:off x="3565603" y="4238087"/>
            <a:ext cx="2042770" cy="135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60FA0E3-3FBF-4D28-9FD5-756D418F0218}"/>
              </a:ext>
            </a:extLst>
          </p:cNvPr>
          <p:cNvSpPr txBox="1"/>
          <p:nvPr/>
        </p:nvSpPr>
        <p:spPr>
          <a:xfrm>
            <a:off x="6356393" y="2223922"/>
            <a:ext cx="2072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400" dirty="0">
                <a:solidFill>
                  <a:srgbClr val="FF0000"/>
                </a:solidFill>
              </a:rPr>
              <a:t>Los tratamientos se gestionan desde la aplicación ?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68AA33C-AE50-44FC-A5D2-5B2D36912E3C}"/>
              </a:ext>
            </a:extLst>
          </p:cNvPr>
          <p:cNvSpPr/>
          <p:nvPr/>
        </p:nvSpPr>
        <p:spPr>
          <a:xfrm>
            <a:off x="3254035" y="1927634"/>
            <a:ext cx="2585091" cy="174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 de producción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1EAD0A3-2ECD-41F3-9056-C10E02FD0FE6}"/>
              </a:ext>
            </a:extLst>
          </p:cNvPr>
          <p:cNvSpPr txBox="1"/>
          <p:nvPr/>
        </p:nvSpPr>
        <p:spPr>
          <a:xfrm>
            <a:off x="3813169" y="2116200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800" dirty="0"/>
              <a:t>Carne-leche-doble propósito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311149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8CCBA7F-F0A0-496B-8FAB-3E2D5DEEBA31}"/>
              </a:ext>
            </a:extLst>
          </p:cNvPr>
          <p:cNvSpPr/>
          <p:nvPr/>
        </p:nvSpPr>
        <p:spPr>
          <a:xfrm>
            <a:off x="268448" y="209725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F15CD2-0AE7-4244-A507-127B6033365B}"/>
              </a:ext>
            </a:extLst>
          </p:cNvPr>
          <p:cNvSpPr/>
          <p:nvPr/>
        </p:nvSpPr>
        <p:spPr>
          <a:xfrm>
            <a:off x="3172437" y="209724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D933065-3881-480D-8F34-DE74AF72FC88}"/>
              </a:ext>
            </a:extLst>
          </p:cNvPr>
          <p:cNvSpPr/>
          <p:nvPr/>
        </p:nvSpPr>
        <p:spPr>
          <a:xfrm>
            <a:off x="6124467" y="209723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D2A567-378C-449C-8B76-CC2DAB19C986}"/>
              </a:ext>
            </a:extLst>
          </p:cNvPr>
          <p:cNvSpPr/>
          <p:nvPr/>
        </p:nvSpPr>
        <p:spPr>
          <a:xfrm>
            <a:off x="8999989" y="224405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D55E61-DF9C-4FA2-9E90-B666050AE706}"/>
              </a:ext>
            </a:extLst>
          </p:cNvPr>
          <p:cNvSpPr txBox="1"/>
          <p:nvPr/>
        </p:nvSpPr>
        <p:spPr>
          <a:xfrm>
            <a:off x="1174459" y="239086"/>
            <a:ext cx="122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Caprinocultor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459F0E-D8D9-4E9A-982E-C64576E3128E}"/>
              </a:ext>
            </a:extLst>
          </p:cNvPr>
          <p:cNvSpPr txBox="1"/>
          <p:nvPr/>
        </p:nvSpPr>
        <p:spPr>
          <a:xfrm>
            <a:off x="3982729" y="239086"/>
            <a:ext cx="122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Caprinocultor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87D3AE-0C54-4509-BD53-AF49473B77CD}"/>
              </a:ext>
            </a:extLst>
          </p:cNvPr>
          <p:cNvSpPr txBox="1"/>
          <p:nvPr/>
        </p:nvSpPr>
        <p:spPr>
          <a:xfrm>
            <a:off x="6896505" y="239086"/>
            <a:ext cx="122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Caprinocultor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4411F5-F5E3-43A7-A08E-6D2D49D619D0}"/>
              </a:ext>
            </a:extLst>
          </p:cNvPr>
          <p:cNvSpPr txBox="1"/>
          <p:nvPr/>
        </p:nvSpPr>
        <p:spPr>
          <a:xfrm>
            <a:off x="9880189" y="239086"/>
            <a:ext cx="122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Caprinocultor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2C34FD-A913-4A52-BC08-7861F63A7D2A}"/>
              </a:ext>
            </a:extLst>
          </p:cNvPr>
          <p:cNvSpPr txBox="1"/>
          <p:nvPr/>
        </p:nvSpPr>
        <p:spPr>
          <a:xfrm>
            <a:off x="957124" y="576224"/>
            <a:ext cx="165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>
                <a:solidFill>
                  <a:srgbClr val="FF0000"/>
                </a:solidFill>
              </a:rPr>
              <a:t>Registro de caprines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3A1E6E-2C69-4197-A987-E77C00683FCB}"/>
              </a:ext>
            </a:extLst>
          </p:cNvPr>
          <p:cNvSpPr txBox="1"/>
          <p:nvPr/>
        </p:nvSpPr>
        <p:spPr>
          <a:xfrm>
            <a:off x="3426399" y="576223"/>
            <a:ext cx="2355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>
                <a:solidFill>
                  <a:srgbClr val="FF0000"/>
                </a:solidFill>
              </a:rPr>
              <a:t>Registro de control individual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B9310E-883A-4D62-86C0-28EAB9EF4EB1}"/>
              </a:ext>
            </a:extLst>
          </p:cNvPr>
          <p:cNvSpPr txBox="1"/>
          <p:nvPr/>
        </p:nvSpPr>
        <p:spPr>
          <a:xfrm>
            <a:off x="6497270" y="561543"/>
            <a:ext cx="2041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>
                <a:solidFill>
                  <a:srgbClr val="FF0000"/>
                </a:solidFill>
              </a:rPr>
              <a:t>Registro de Tratamientos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C93199D-C856-4E2D-93B9-E5D4A67EFAA3}"/>
              </a:ext>
            </a:extLst>
          </p:cNvPr>
          <p:cNvSpPr txBox="1"/>
          <p:nvPr/>
        </p:nvSpPr>
        <p:spPr>
          <a:xfrm>
            <a:off x="9622172" y="576492"/>
            <a:ext cx="1405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>
                <a:solidFill>
                  <a:srgbClr val="FF0000"/>
                </a:solidFill>
              </a:rPr>
              <a:t>Registrar salidas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FB79C60-C85C-4A9F-8D0A-E04DD6DF387B}"/>
              </a:ext>
            </a:extLst>
          </p:cNvPr>
          <p:cNvSpPr/>
          <p:nvPr/>
        </p:nvSpPr>
        <p:spPr>
          <a:xfrm>
            <a:off x="562062" y="1107347"/>
            <a:ext cx="838899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7277155-EC24-41C0-9CE6-59A9C58313F3}"/>
              </a:ext>
            </a:extLst>
          </p:cNvPr>
          <p:cNvSpPr/>
          <p:nvPr/>
        </p:nvSpPr>
        <p:spPr>
          <a:xfrm>
            <a:off x="1705761" y="1107347"/>
            <a:ext cx="838899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raza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C68D3FA-873D-4A94-BCC1-BD163A1BEC99}"/>
              </a:ext>
            </a:extLst>
          </p:cNvPr>
          <p:cNvSpPr/>
          <p:nvPr/>
        </p:nvSpPr>
        <p:spPr>
          <a:xfrm>
            <a:off x="537674" y="1627734"/>
            <a:ext cx="838899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nacimiento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739E58-3263-47F7-8EE3-F7A819BF20FA}"/>
              </a:ext>
            </a:extLst>
          </p:cNvPr>
          <p:cNvSpPr/>
          <p:nvPr/>
        </p:nvSpPr>
        <p:spPr>
          <a:xfrm>
            <a:off x="1716327" y="1638470"/>
            <a:ext cx="838899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origen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24B7CA1-344B-43AF-B11E-6D7BE8A927A7}"/>
              </a:ext>
            </a:extLst>
          </p:cNvPr>
          <p:cNvSpPr/>
          <p:nvPr/>
        </p:nvSpPr>
        <p:spPr>
          <a:xfrm>
            <a:off x="1539889" y="2141811"/>
            <a:ext cx="1045208" cy="3077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Adicionar 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97D32227-EABC-4F3A-ADD5-163ACD9227A6}"/>
              </a:ext>
            </a:extLst>
          </p:cNvPr>
          <p:cNvSpPr/>
          <p:nvPr/>
        </p:nvSpPr>
        <p:spPr>
          <a:xfrm>
            <a:off x="414984" y="3277209"/>
            <a:ext cx="2424419" cy="2785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062ED33-01AB-40DE-8D18-4F75634141E5}"/>
              </a:ext>
            </a:extLst>
          </p:cNvPr>
          <p:cNvSpPr txBox="1"/>
          <p:nvPr/>
        </p:nvSpPr>
        <p:spPr>
          <a:xfrm>
            <a:off x="778541" y="2940071"/>
            <a:ext cx="139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Listado caprines 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BA1444F-919F-43B4-97AF-16FAD1A89A22}"/>
              </a:ext>
            </a:extLst>
          </p:cNvPr>
          <p:cNvSpPr/>
          <p:nvPr/>
        </p:nvSpPr>
        <p:spPr>
          <a:xfrm>
            <a:off x="3514988" y="1174459"/>
            <a:ext cx="2197914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4EF874D-F252-4FB9-A772-B3D5DEBBEBB3}"/>
              </a:ext>
            </a:extLst>
          </p:cNvPr>
          <p:cNvSpPr/>
          <p:nvPr/>
        </p:nvSpPr>
        <p:spPr>
          <a:xfrm>
            <a:off x="3445974" y="1833550"/>
            <a:ext cx="2266928" cy="1270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708D07D-674A-4DAE-ADC0-5F5173A4D219}"/>
              </a:ext>
            </a:extLst>
          </p:cNvPr>
          <p:cNvSpPr/>
          <p:nvPr/>
        </p:nvSpPr>
        <p:spPr>
          <a:xfrm>
            <a:off x="3575615" y="1954565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65A005E-9E25-4E13-B537-3091C02CB3EA}"/>
              </a:ext>
            </a:extLst>
          </p:cNvPr>
          <p:cNvSpPr/>
          <p:nvPr/>
        </p:nvSpPr>
        <p:spPr>
          <a:xfrm>
            <a:off x="3567475" y="2176784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8E175BD-BF8F-4642-94BB-65DA71BEEEB5}"/>
              </a:ext>
            </a:extLst>
          </p:cNvPr>
          <p:cNvSpPr/>
          <p:nvPr/>
        </p:nvSpPr>
        <p:spPr>
          <a:xfrm>
            <a:off x="3577261" y="2384261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360A5A1-84E3-4CFB-865B-22C5C77ECD1F}"/>
              </a:ext>
            </a:extLst>
          </p:cNvPr>
          <p:cNvSpPr/>
          <p:nvPr/>
        </p:nvSpPr>
        <p:spPr>
          <a:xfrm>
            <a:off x="3573969" y="2593517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6BB8AD4-667B-4A25-9FBC-27B17C9146E7}"/>
              </a:ext>
            </a:extLst>
          </p:cNvPr>
          <p:cNvSpPr/>
          <p:nvPr/>
        </p:nvSpPr>
        <p:spPr>
          <a:xfrm>
            <a:off x="3565829" y="2815736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6521F62-127C-4123-9393-DEDFA718D764}"/>
              </a:ext>
            </a:extLst>
          </p:cNvPr>
          <p:cNvSpPr/>
          <p:nvPr/>
        </p:nvSpPr>
        <p:spPr>
          <a:xfrm>
            <a:off x="562062" y="3379020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F496624-E255-47AF-A8DC-D3BEDAD1CE77}"/>
              </a:ext>
            </a:extLst>
          </p:cNvPr>
          <p:cNvSpPr/>
          <p:nvPr/>
        </p:nvSpPr>
        <p:spPr>
          <a:xfrm>
            <a:off x="553922" y="3601239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BD394A2-45A7-43F9-BE44-4192EC3B6761}"/>
              </a:ext>
            </a:extLst>
          </p:cNvPr>
          <p:cNvSpPr/>
          <p:nvPr/>
        </p:nvSpPr>
        <p:spPr>
          <a:xfrm>
            <a:off x="563708" y="3808716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2B2A065-3B2E-4292-B3A6-B8C9AF318050}"/>
              </a:ext>
            </a:extLst>
          </p:cNvPr>
          <p:cNvSpPr/>
          <p:nvPr/>
        </p:nvSpPr>
        <p:spPr>
          <a:xfrm>
            <a:off x="570202" y="4048015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FC049D7-FBA5-400E-9D03-127AE97458DE}"/>
              </a:ext>
            </a:extLst>
          </p:cNvPr>
          <p:cNvSpPr/>
          <p:nvPr/>
        </p:nvSpPr>
        <p:spPr>
          <a:xfrm>
            <a:off x="562062" y="4270234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2D4F35C-8F1E-4650-8446-2EA804E9D214}"/>
              </a:ext>
            </a:extLst>
          </p:cNvPr>
          <p:cNvSpPr/>
          <p:nvPr/>
        </p:nvSpPr>
        <p:spPr>
          <a:xfrm>
            <a:off x="571848" y="4477711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0F08891-1741-4524-AEC2-AC95087FE72D}"/>
              </a:ext>
            </a:extLst>
          </p:cNvPr>
          <p:cNvSpPr/>
          <p:nvPr/>
        </p:nvSpPr>
        <p:spPr>
          <a:xfrm>
            <a:off x="578342" y="4711614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3DFDCCBE-947C-494D-90BE-21867A63DFD7}"/>
              </a:ext>
            </a:extLst>
          </p:cNvPr>
          <p:cNvSpPr/>
          <p:nvPr/>
        </p:nvSpPr>
        <p:spPr>
          <a:xfrm>
            <a:off x="570202" y="4933833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E9F65D9-0B15-48E9-9461-7751811E9491}"/>
              </a:ext>
            </a:extLst>
          </p:cNvPr>
          <p:cNvSpPr/>
          <p:nvPr/>
        </p:nvSpPr>
        <p:spPr>
          <a:xfrm>
            <a:off x="579988" y="5141310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9148CC0-3560-45B6-9738-F919CA977C16}"/>
              </a:ext>
            </a:extLst>
          </p:cNvPr>
          <p:cNvSpPr/>
          <p:nvPr/>
        </p:nvSpPr>
        <p:spPr>
          <a:xfrm>
            <a:off x="3342991" y="3377875"/>
            <a:ext cx="2499467" cy="32410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B061A8B-4628-4042-850E-021C6176A6C2}"/>
              </a:ext>
            </a:extLst>
          </p:cNvPr>
          <p:cNvSpPr/>
          <p:nvPr/>
        </p:nvSpPr>
        <p:spPr>
          <a:xfrm>
            <a:off x="3546086" y="3588462"/>
            <a:ext cx="1976264" cy="276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Peso (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kls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2E33389-2013-4BF2-B5C3-8BADBAE5BC96}"/>
              </a:ext>
            </a:extLst>
          </p:cNvPr>
          <p:cNvSpPr/>
          <p:nvPr/>
        </p:nvSpPr>
        <p:spPr>
          <a:xfrm>
            <a:off x="3535951" y="4065324"/>
            <a:ext cx="1976264" cy="276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Condición corporal (1-5) 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DB3A818-A64A-4A5C-ADF5-6963C5DA1F00}"/>
              </a:ext>
            </a:extLst>
          </p:cNvPr>
          <p:cNvSpPr/>
          <p:nvPr/>
        </p:nvSpPr>
        <p:spPr>
          <a:xfrm>
            <a:off x="3546086" y="4621869"/>
            <a:ext cx="123574" cy="14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EBDC5C04-DF8C-4697-A522-340B402DEAC5}"/>
              </a:ext>
            </a:extLst>
          </p:cNvPr>
          <p:cNvSpPr/>
          <p:nvPr/>
        </p:nvSpPr>
        <p:spPr>
          <a:xfrm>
            <a:off x="3538710" y="5191583"/>
            <a:ext cx="123574" cy="14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EC520BE-1B17-4CF2-ABB2-E781610DF244}"/>
              </a:ext>
            </a:extLst>
          </p:cNvPr>
          <p:cNvSpPr/>
          <p:nvPr/>
        </p:nvSpPr>
        <p:spPr>
          <a:xfrm>
            <a:off x="3553688" y="5702703"/>
            <a:ext cx="123574" cy="14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F8A5C8D-FD6F-46DA-875C-28B377F49ACF}"/>
              </a:ext>
            </a:extLst>
          </p:cNvPr>
          <p:cNvSpPr txBox="1"/>
          <p:nvPr/>
        </p:nvSpPr>
        <p:spPr>
          <a:xfrm>
            <a:off x="3694172" y="4576765"/>
            <a:ext cx="829630" cy="22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50" dirty="0"/>
              <a:t>E respiratoria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61256A6-DDC0-4720-8D44-860943367E2B}"/>
              </a:ext>
            </a:extLst>
          </p:cNvPr>
          <p:cNvSpPr txBox="1"/>
          <p:nvPr/>
        </p:nvSpPr>
        <p:spPr>
          <a:xfrm>
            <a:off x="3662285" y="5165771"/>
            <a:ext cx="1133188" cy="22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50" dirty="0"/>
              <a:t>E gastrointestinales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6E28B8E-9372-4B5A-9D77-F84F130ED560}"/>
              </a:ext>
            </a:extLst>
          </p:cNvPr>
          <p:cNvSpPr txBox="1"/>
          <p:nvPr/>
        </p:nvSpPr>
        <p:spPr>
          <a:xfrm>
            <a:off x="3655132" y="5636644"/>
            <a:ext cx="858678" cy="22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050" dirty="0"/>
              <a:t>E mordeduras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A57B84C-02E5-477A-920C-FE6213B12A4C}"/>
              </a:ext>
            </a:extLst>
          </p:cNvPr>
          <p:cNvSpPr/>
          <p:nvPr/>
        </p:nvSpPr>
        <p:spPr>
          <a:xfrm>
            <a:off x="3715400" y="4794938"/>
            <a:ext cx="1967523" cy="274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F3D6717F-6220-40DB-8E8D-AFA813199D8F}"/>
              </a:ext>
            </a:extLst>
          </p:cNvPr>
          <p:cNvSpPr/>
          <p:nvPr/>
        </p:nvSpPr>
        <p:spPr>
          <a:xfrm>
            <a:off x="3739996" y="5375666"/>
            <a:ext cx="1967523" cy="274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D8F6F14A-919C-4ACF-811D-4EA14B179AA9}"/>
              </a:ext>
            </a:extLst>
          </p:cNvPr>
          <p:cNvSpPr/>
          <p:nvPr/>
        </p:nvSpPr>
        <p:spPr>
          <a:xfrm>
            <a:off x="3715399" y="5891631"/>
            <a:ext cx="1967523" cy="274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Flecha: hacia abajo 63">
            <a:extLst>
              <a:ext uri="{FF2B5EF4-FFF2-40B4-BE49-F238E27FC236}">
                <a16:creationId xmlns:a16="http://schemas.microsoft.com/office/drawing/2014/main" id="{0A803A7D-AA46-492E-8618-F64985CAD8C9}"/>
              </a:ext>
            </a:extLst>
          </p:cNvPr>
          <p:cNvSpPr/>
          <p:nvPr/>
        </p:nvSpPr>
        <p:spPr>
          <a:xfrm>
            <a:off x="4452652" y="3128383"/>
            <a:ext cx="310393" cy="2404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484DB61-78EB-4C93-8992-E405243B9CD8}"/>
              </a:ext>
            </a:extLst>
          </p:cNvPr>
          <p:cNvSpPr txBox="1"/>
          <p:nvPr/>
        </p:nvSpPr>
        <p:spPr>
          <a:xfrm>
            <a:off x="5178022" y="3358000"/>
            <a:ext cx="72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800" dirty="0"/>
              <a:t>Fecha y hora 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FA0B02B-6D22-40CA-92C0-C0A12D1BD381}"/>
              </a:ext>
            </a:extLst>
          </p:cNvPr>
          <p:cNvSpPr/>
          <p:nvPr/>
        </p:nvSpPr>
        <p:spPr>
          <a:xfrm>
            <a:off x="5485149" y="6281777"/>
            <a:ext cx="285226" cy="2424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A11BDA7-B09B-4055-AF29-478B4501B0D5}"/>
              </a:ext>
            </a:extLst>
          </p:cNvPr>
          <p:cNvSpPr/>
          <p:nvPr/>
        </p:nvSpPr>
        <p:spPr>
          <a:xfrm>
            <a:off x="6261250" y="1558169"/>
            <a:ext cx="2570301" cy="962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E1C7936-C8EB-4B8C-8E7F-69DC28B2ADA3}"/>
              </a:ext>
            </a:extLst>
          </p:cNvPr>
          <p:cNvSpPr txBox="1"/>
          <p:nvPr/>
        </p:nvSpPr>
        <p:spPr>
          <a:xfrm>
            <a:off x="6124467" y="1260964"/>
            <a:ext cx="2252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Descripción del tratamiento 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8AF132F-4CE7-4336-9C0C-0104197E9372}"/>
              </a:ext>
            </a:extLst>
          </p:cNvPr>
          <p:cNvSpPr txBox="1"/>
          <p:nvPr/>
        </p:nvSpPr>
        <p:spPr>
          <a:xfrm>
            <a:off x="8213028" y="1568741"/>
            <a:ext cx="6511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700" dirty="0"/>
              <a:t>Fecha y hora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18FB983-E9C8-4B4B-ADD1-1D805D1CEB48}"/>
              </a:ext>
            </a:extLst>
          </p:cNvPr>
          <p:cNvSpPr/>
          <p:nvPr/>
        </p:nvSpPr>
        <p:spPr>
          <a:xfrm>
            <a:off x="6330340" y="3736984"/>
            <a:ext cx="2424419" cy="2154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EA62060-DF3F-43A0-A3F3-A209612D73D8}"/>
              </a:ext>
            </a:extLst>
          </p:cNvPr>
          <p:cNvSpPr txBox="1"/>
          <p:nvPr/>
        </p:nvSpPr>
        <p:spPr>
          <a:xfrm>
            <a:off x="6693897" y="3399846"/>
            <a:ext cx="139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Listado caprines 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256F4766-E451-49C1-A367-1D3B90DDDAA5}"/>
              </a:ext>
            </a:extLst>
          </p:cNvPr>
          <p:cNvSpPr/>
          <p:nvPr/>
        </p:nvSpPr>
        <p:spPr>
          <a:xfrm>
            <a:off x="6477418" y="3838795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B584094-93FC-493A-BD67-B209BE8CC668}"/>
              </a:ext>
            </a:extLst>
          </p:cNvPr>
          <p:cNvSpPr/>
          <p:nvPr/>
        </p:nvSpPr>
        <p:spPr>
          <a:xfrm>
            <a:off x="6469278" y="4061014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C170930B-3E96-4A01-9828-A36B8B9A17FB}"/>
              </a:ext>
            </a:extLst>
          </p:cNvPr>
          <p:cNvSpPr/>
          <p:nvPr/>
        </p:nvSpPr>
        <p:spPr>
          <a:xfrm>
            <a:off x="6479064" y="4268491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79386BE4-796E-4DCB-97D7-A9748EC74BD2}"/>
              </a:ext>
            </a:extLst>
          </p:cNvPr>
          <p:cNvSpPr/>
          <p:nvPr/>
        </p:nvSpPr>
        <p:spPr>
          <a:xfrm>
            <a:off x="6485558" y="4507790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820B149-E67B-4CB0-8420-B08E5DE84020}"/>
              </a:ext>
            </a:extLst>
          </p:cNvPr>
          <p:cNvSpPr/>
          <p:nvPr/>
        </p:nvSpPr>
        <p:spPr>
          <a:xfrm>
            <a:off x="6477418" y="4730009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8E9B27C9-8A09-4ABD-B44E-7E1AD903C45E}"/>
              </a:ext>
            </a:extLst>
          </p:cNvPr>
          <p:cNvSpPr/>
          <p:nvPr/>
        </p:nvSpPr>
        <p:spPr>
          <a:xfrm>
            <a:off x="6487204" y="4937486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A7BBFFC-7222-4C63-B52E-EBEDA2AD6AB3}"/>
              </a:ext>
            </a:extLst>
          </p:cNvPr>
          <p:cNvSpPr/>
          <p:nvPr/>
        </p:nvSpPr>
        <p:spPr>
          <a:xfrm>
            <a:off x="6493698" y="5171389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89A9FBED-34C6-4E3F-B891-F7A2D53FF799}"/>
              </a:ext>
            </a:extLst>
          </p:cNvPr>
          <p:cNvSpPr/>
          <p:nvPr/>
        </p:nvSpPr>
        <p:spPr>
          <a:xfrm>
            <a:off x="6485558" y="5393608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A3C6F1D-5DBF-483A-B859-4E56C873DD7D}"/>
              </a:ext>
            </a:extLst>
          </p:cNvPr>
          <p:cNvSpPr/>
          <p:nvPr/>
        </p:nvSpPr>
        <p:spPr>
          <a:xfrm>
            <a:off x="6495344" y="5601085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22E93F4B-083C-4E1B-8279-46E3A1675C3B}"/>
              </a:ext>
            </a:extLst>
          </p:cNvPr>
          <p:cNvSpPr/>
          <p:nvPr/>
        </p:nvSpPr>
        <p:spPr>
          <a:xfrm>
            <a:off x="6261250" y="2729813"/>
            <a:ext cx="2116078" cy="37377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Adicionar caprino al tratamiento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6FB3DCB1-664C-4A95-87FB-621623DB3576}"/>
              </a:ext>
            </a:extLst>
          </p:cNvPr>
          <p:cNvSpPr/>
          <p:nvPr/>
        </p:nvSpPr>
        <p:spPr>
          <a:xfrm>
            <a:off x="8469533" y="2757918"/>
            <a:ext cx="285226" cy="2424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3ED5FBB4-C578-4ECF-A80A-962EEBB27889}"/>
              </a:ext>
            </a:extLst>
          </p:cNvPr>
          <p:cNvSpPr/>
          <p:nvPr/>
        </p:nvSpPr>
        <p:spPr>
          <a:xfrm>
            <a:off x="7801761" y="6165906"/>
            <a:ext cx="1038692" cy="3422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guardar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ABE1D760-460D-4608-8031-2E7B96FC715C}"/>
              </a:ext>
            </a:extLst>
          </p:cNvPr>
          <p:cNvSpPr/>
          <p:nvPr/>
        </p:nvSpPr>
        <p:spPr>
          <a:xfrm>
            <a:off x="9345336" y="989901"/>
            <a:ext cx="1758137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DD9FD76D-CF73-46B3-A598-0037A87694D4}"/>
              </a:ext>
            </a:extLst>
          </p:cNvPr>
          <p:cNvSpPr/>
          <p:nvPr/>
        </p:nvSpPr>
        <p:spPr>
          <a:xfrm>
            <a:off x="9345336" y="1468191"/>
            <a:ext cx="1758137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Seleccione motivo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DE12BCDD-1241-426A-894C-D4E89B436942}"/>
              </a:ext>
            </a:extLst>
          </p:cNvPr>
          <p:cNvSpPr/>
          <p:nvPr/>
        </p:nvSpPr>
        <p:spPr>
          <a:xfrm>
            <a:off x="9705058" y="2161947"/>
            <a:ext cx="1038692" cy="3422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guardar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06476B5-A6D9-4CA8-A47C-F4860707D37C}"/>
              </a:ext>
            </a:extLst>
          </p:cNvPr>
          <p:cNvSpPr/>
          <p:nvPr/>
        </p:nvSpPr>
        <p:spPr>
          <a:xfrm>
            <a:off x="9255790" y="3693835"/>
            <a:ext cx="2424419" cy="2154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A1EA10D-0F2C-49E9-BFBF-75AC6A38D85B}"/>
              </a:ext>
            </a:extLst>
          </p:cNvPr>
          <p:cNvSpPr txBox="1"/>
          <p:nvPr/>
        </p:nvSpPr>
        <p:spPr>
          <a:xfrm>
            <a:off x="9619347" y="3356697"/>
            <a:ext cx="15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Listado de salidas 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EFD4083-106B-4FC1-836E-91FD7C9079ED}"/>
              </a:ext>
            </a:extLst>
          </p:cNvPr>
          <p:cNvSpPr/>
          <p:nvPr/>
        </p:nvSpPr>
        <p:spPr>
          <a:xfrm>
            <a:off x="9402868" y="3795646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7BB358C-97B0-4F09-BC58-E50E4CC229D8}"/>
              </a:ext>
            </a:extLst>
          </p:cNvPr>
          <p:cNvSpPr/>
          <p:nvPr/>
        </p:nvSpPr>
        <p:spPr>
          <a:xfrm>
            <a:off x="9394728" y="4017865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B5654273-C91D-4D9A-A705-FCA52C7EDA2E}"/>
              </a:ext>
            </a:extLst>
          </p:cNvPr>
          <p:cNvSpPr/>
          <p:nvPr/>
        </p:nvSpPr>
        <p:spPr>
          <a:xfrm>
            <a:off x="9404514" y="4225342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3A88FA8E-0B4C-404B-858D-10D694169AE1}"/>
              </a:ext>
            </a:extLst>
          </p:cNvPr>
          <p:cNvSpPr/>
          <p:nvPr/>
        </p:nvSpPr>
        <p:spPr>
          <a:xfrm>
            <a:off x="9411008" y="4464641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66634F9C-A08F-41E5-8DD3-4636BF0F26BA}"/>
              </a:ext>
            </a:extLst>
          </p:cNvPr>
          <p:cNvSpPr/>
          <p:nvPr/>
        </p:nvSpPr>
        <p:spPr>
          <a:xfrm>
            <a:off x="9402868" y="4686860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5EC8AE5-FB0D-4E14-B534-1F7A7741B207}"/>
              </a:ext>
            </a:extLst>
          </p:cNvPr>
          <p:cNvSpPr/>
          <p:nvPr/>
        </p:nvSpPr>
        <p:spPr>
          <a:xfrm>
            <a:off x="9412654" y="4894337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250002C5-C58D-4C6E-9FC9-CE4D70264C4C}"/>
              </a:ext>
            </a:extLst>
          </p:cNvPr>
          <p:cNvSpPr/>
          <p:nvPr/>
        </p:nvSpPr>
        <p:spPr>
          <a:xfrm>
            <a:off x="9419148" y="5128240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96C3B6E-B1B4-4089-AD3A-26E078612347}"/>
              </a:ext>
            </a:extLst>
          </p:cNvPr>
          <p:cNvSpPr/>
          <p:nvPr/>
        </p:nvSpPr>
        <p:spPr>
          <a:xfrm>
            <a:off x="9411008" y="5350459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D6380E41-2147-4EE2-9B04-D70D26922477}"/>
              </a:ext>
            </a:extLst>
          </p:cNvPr>
          <p:cNvSpPr/>
          <p:nvPr/>
        </p:nvSpPr>
        <p:spPr>
          <a:xfrm>
            <a:off x="9420794" y="5557936"/>
            <a:ext cx="2053793" cy="136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335298C-22BF-472B-9BEE-2B39A9251793}"/>
              </a:ext>
            </a:extLst>
          </p:cNvPr>
          <p:cNvSpPr txBox="1"/>
          <p:nvPr/>
        </p:nvSpPr>
        <p:spPr>
          <a:xfrm>
            <a:off x="9232786" y="1862232"/>
            <a:ext cx="19832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600" dirty="0"/>
              <a:t>SACRIFICIO- VENTA- MUERTE NATURAL- AUTOCONSUMO</a:t>
            </a:r>
            <a:endParaRPr lang="es-CO" sz="600" dirty="0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98A1952-714C-41E5-86F8-FA7BA981E825}"/>
              </a:ext>
            </a:extLst>
          </p:cNvPr>
          <p:cNvSpPr txBox="1"/>
          <p:nvPr/>
        </p:nvSpPr>
        <p:spPr>
          <a:xfrm>
            <a:off x="2561243" y="853227"/>
            <a:ext cx="74251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700" dirty="0" err="1"/>
              <a:t>Saanen</a:t>
            </a:r>
            <a:endParaRPr lang="es-CO" sz="700" dirty="0"/>
          </a:p>
          <a:p>
            <a:pPr algn="l"/>
            <a:r>
              <a:rPr lang="es-CO" sz="700" dirty="0"/>
              <a:t>Alpin</a:t>
            </a:r>
          </a:p>
          <a:p>
            <a:pPr algn="l"/>
            <a:r>
              <a:rPr lang="es-CO" sz="700" dirty="0"/>
              <a:t>Santandereano</a:t>
            </a:r>
          </a:p>
          <a:p>
            <a:pPr algn="l"/>
            <a:r>
              <a:rPr lang="es-CO" sz="700" dirty="0" err="1"/>
              <a:t>Nubiana</a:t>
            </a:r>
            <a:endParaRPr lang="es-CO" sz="700" dirty="0"/>
          </a:p>
          <a:p>
            <a:pPr algn="l"/>
            <a:r>
              <a:rPr lang="es-CO" sz="700" dirty="0" err="1"/>
              <a:t>Togenburg</a:t>
            </a:r>
            <a:endParaRPr lang="es-CO" sz="700" dirty="0"/>
          </a:p>
          <a:p>
            <a:pPr algn="l"/>
            <a:r>
              <a:rPr lang="es-CO" sz="700" dirty="0"/>
              <a:t>Mestizo</a:t>
            </a:r>
          </a:p>
          <a:p>
            <a:pPr algn="l"/>
            <a:r>
              <a:rPr lang="es-CO" sz="700" dirty="0" err="1"/>
              <a:t>booer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395946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A6B6EC-9D5D-4094-BD84-DD48446EE7D9}"/>
              </a:ext>
            </a:extLst>
          </p:cNvPr>
          <p:cNvSpPr/>
          <p:nvPr/>
        </p:nvSpPr>
        <p:spPr>
          <a:xfrm>
            <a:off x="328568" y="209724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14287D-8909-4EAD-9C26-C67242AAEFF4}"/>
              </a:ext>
            </a:extLst>
          </p:cNvPr>
          <p:cNvSpPr/>
          <p:nvPr/>
        </p:nvSpPr>
        <p:spPr>
          <a:xfrm>
            <a:off x="3252132" y="209724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429E610-4CC0-4FE9-81CE-1682656458FA}"/>
              </a:ext>
            </a:extLst>
          </p:cNvPr>
          <p:cNvSpPr/>
          <p:nvPr/>
        </p:nvSpPr>
        <p:spPr>
          <a:xfrm>
            <a:off x="6175696" y="209725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4CF98D1-C560-459E-B612-F22D560ECE55}"/>
              </a:ext>
            </a:extLst>
          </p:cNvPr>
          <p:cNvSpPr/>
          <p:nvPr/>
        </p:nvSpPr>
        <p:spPr>
          <a:xfrm>
            <a:off x="9159380" y="209724"/>
            <a:ext cx="2843868" cy="6409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7D3932C-B151-41F6-9416-33598FAAEFAD}"/>
              </a:ext>
            </a:extLst>
          </p:cNvPr>
          <p:cNvSpPr/>
          <p:nvPr/>
        </p:nvSpPr>
        <p:spPr>
          <a:xfrm>
            <a:off x="811583" y="1109661"/>
            <a:ext cx="2088647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7EDDD1-E577-4D78-ADDC-FDB2B4E4B83E}"/>
              </a:ext>
            </a:extLst>
          </p:cNvPr>
          <p:cNvSpPr/>
          <p:nvPr/>
        </p:nvSpPr>
        <p:spPr>
          <a:xfrm>
            <a:off x="649668" y="1638169"/>
            <a:ext cx="2441197" cy="14261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478ADF7-29C3-4681-9D0E-6A0408E14AA9}"/>
              </a:ext>
            </a:extLst>
          </p:cNvPr>
          <p:cNvSpPr/>
          <p:nvPr/>
        </p:nvSpPr>
        <p:spPr>
          <a:xfrm>
            <a:off x="767114" y="1908196"/>
            <a:ext cx="2206307" cy="268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Cantidad leche (litros)</a:t>
            </a:r>
            <a:endParaRPr lang="es-CO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790DC9-5A62-4A35-8C09-5A5425EC1A2F}"/>
              </a:ext>
            </a:extLst>
          </p:cNvPr>
          <p:cNvSpPr/>
          <p:nvPr/>
        </p:nvSpPr>
        <p:spPr>
          <a:xfrm>
            <a:off x="783892" y="2284121"/>
            <a:ext cx="2206306" cy="26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</a:t>
            </a:r>
            <a:endParaRPr lang="es-CO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480A787-B2F0-4BA8-BC5E-543363756E3D}"/>
              </a:ext>
            </a:extLst>
          </p:cNvPr>
          <p:cNvSpPr/>
          <p:nvPr/>
        </p:nvSpPr>
        <p:spPr>
          <a:xfrm>
            <a:off x="981463" y="2708798"/>
            <a:ext cx="1918767" cy="261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adicionar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50ACA9-D806-4ABB-B004-543ABB9D5EB2}"/>
              </a:ext>
            </a:extLst>
          </p:cNvPr>
          <p:cNvSpPr txBox="1"/>
          <p:nvPr/>
        </p:nvSpPr>
        <p:spPr>
          <a:xfrm>
            <a:off x="625221" y="3346607"/>
            <a:ext cx="1428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00" dirty="0"/>
              <a:t>Id</a:t>
            </a:r>
            <a:endParaRPr lang="es-CO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A83A35-0202-4FD4-8B00-CE07B0F9B62A}"/>
              </a:ext>
            </a:extLst>
          </p:cNvPr>
          <p:cNvSpPr txBox="1"/>
          <p:nvPr/>
        </p:nvSpPr>
        <p:spPr>
          <a:xfrm>
            <a:off x="575540" y="4234260"/>
            <a:ext cx="101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1400" dirty="0"/>
              <a:t>días* litros </a:t>
            </a:r>
            <a:endParaRPr lang="es-CO" sz="1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AB0C5B1-AFCE-4972-A9B1-89DE20172993}"/>
              </a:ext>
            </a:extLst>
          </p:cNvPr>
          <p:cNvSpPr/>
          <p:nvPr/>
        </p:nvSpPr>
        <p:spPr>
          <a:xfrm>
            <a:off x="500977" y="3854987"/>
            <a:ext cx="1166070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 1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C009234-F22A-4968-9355-75E6D0227BE8}"/>
              </a:ext>
            </a:extLst>
          </p:cNvPr>
          <p:cNvSpPr/>
          <p:nvPr/>
        </p:nvSpPr>
        <p:spPr>
          <a:xfrm>
            <a:off x="1836706" y="3851323"/>
            <a:ext cx="1166070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 2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Resultado de imagen para grafica xy">
            <a:extLst>
              <a:ext uri="{FF2B5EF4-FFF2-40B4-BE49-F238E27FC236}">
                <a16:creationId xmlns:a16="http://schemas.microsoft.com/office/drawing/2014/main" id="{1F8274E1-2241-4286-949D-A251F39E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8" y="4595299"/>
            <a:ext cx="1759376" cy="175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3DD1A861-7493-4C90-8614-49BB56F80C3E}"/>
              </a:ext>
            </a:extLst>
          </p:cNvPr>
          <p:cNvSpPr txBox="1"/>
          <p:nvPr/>
        </p:nvSpPr>
        <p:spPr>
          <a:xfrm>
            <a:off x="1234235" y="232692"/>
            <a:ext cx="122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/>
              <a:t>Caprinocultor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D7DC16E-886C-44D7-AD18-46F03B012437}"/>
              </a:ext>
            </a:extLst>
          </p:cNvPr>
          <p:cNvSpPr txBox="1"/>
          <p:nvPr/>
        </p:nvSpPr>
        <p:spPr>
          <a:xfrm>
            <a:off x="976218" y="570098"/>
            <a:ext cx="1692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dirty="0">
                <a:solidFill>
                  <a:srgbClr val="FF0000"/>
                </a:solidFill>
              </a:rPr>
              <a:t>Registrar producción</a:t>
            </a:r>
          </a:p>
        </p:txBody>
      </p:sp>
    </p:spTree>
    <p:extLst>
      <p:ext uri="{BB962C8B-B14F-4D97-AF65-F5344CB8AC3E}">
        <p14:creationId xmlns:p14="http://schemas.microsoft.com/office/powerpoint/2010/main" val="752929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180</Words>
  <Application>Microsoft Office PowerPoint</Application>
  <PresentationFormat>Panorámica</PresentationFormat>
  <Paragraphs>98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Vertel Holguin</dc:creator>
  <cp:lastModifiedBy>Juan David Vertel Holguin</cp:lastModifiedBy>
  <cp:revision>10</cp:revision>
  <dcterms:created xsi:type="dcterms:W3CDTF">2022-06-02T21:09:50Z</dcterms:created>
  <dcterms:modified xsi:type="dcterms:W3CDTF">2022-06-03T14:57:41Z</dcterms:modified>
</cp:coreProperties>
</file>