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9A8C9-F5A0-4CA0-B0C9-03DBEF66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8F5AA-EB5C-46CD-9A26-81F40DB7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4CDAD-07E8-4368-B565-1F04DDAA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3E324-6121-48B7-BAD1-B1DF12F0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AB62F-EADE-43F2-8267-568C348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A98E-9C45-46F3-9652-F6ACDDAD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DB06E0-F018-4D06-B4D3-61AD1C4B9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E40C0-380A-4619-ACCD-8EB054DB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195A1-051E-4DF0-8A91-3B1ACB4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C1719-C368-4749-AC7B-1B25C873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63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1CE40-9D51-469A-B67A-8D1B2A50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4E6F7C-EB28-4A81-8F8E-D3DBF72D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765FD-6C51-4695-A471-B977265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0088A-D3EB-412F-984A-0280841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EC32B-7B3B-4E93-9EFA-CC645A8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7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5357D-8F0D-4ED5-90BE-437BBAF9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F35F7-0A5A-44A4-86FD-1DD566E2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2AE99-AFE4-4B76-BBD3-3D07A24A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F4A16-EBA7-4F99-8FEE-0DFF85E1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F6479-D096-4E28-8350-209F08E3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3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B6BF-9026-433C-A6F3-004756B7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D525C9-7236-4F47-97B2-525135F3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B1C5C-5441-44DF-A86D-5C30D35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60D6E-DC74-4E4B-950B-2330B27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ADF82-C423-4C1D-800C-1356A7FA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7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5FC90-A1D0-4EF2-9F27-8FF32407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953E4-8248-47A9-8F71-A69C34CE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62500-0A53-41F2-AEA9-81B6E8C3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5FE9E-EB6F-498E-9111-85A26A9B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EB0CB2-63E2-4372-BF61-0E27396E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56059-807E-4A07-A271-33015693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7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1ED86-DFB1-4348-B98A-F056DC24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F2573-C3CF-4C2C-ACBE-98F58F1E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D762A-6121-4F21-A0D8-87D3D8840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A998C-FD54-4FAE-8036-3027EC836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A76D32-7E7B-4ABD-9F50-DE8EFDC42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59F17B-5A51-47DB-A76E-F25E052C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1042CD-EB77-4C7D-852C-1D261A23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327E73-A045-4BBA-8020-D1599E35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0B82D-C82A-4BBD-B033-84218F6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10CCC6-3F14-4F8A-8B15-46E5B096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9EA1-C02B-407C-B366-DDD16254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5B3832-1D61-4F22-84C8-BB0A81C4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897819-506D-4A38-9A9C-3BA24B16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84C898-D4B7-4ECE-8455-008523C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EA838-06B9-4805-8B13-195C7851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22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0406A-A472-438C-92FF-C576916C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08687-3205-4677-AEEB-676B783C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EFF948-546E-416C-AA93-24B1D66B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FE6C2-29EF-47A0-B73E-25B1372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672E4-31BF-40F6-8B08-CD6FE27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399104-76CF-4407-8B56-17DA4DE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4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10F4A-8C20-4107-87F6-2898DA18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20FDEE-069B-4681-86C1-2CA7392C9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1565D-7724-4337-A05C-E269551E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EDC5DD-4B1C-4279-BE6D-2CEFEE5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C6DD3B-8CF5-48AF-AE9E-B39CA32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3C070-CDD4-488D-AA74-70580C9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20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1A41AB-9FF0-4A79-B1F8-1D7FA1C8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D81BF-4283-46FB-ADA5-B104D155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F41BC-09B3-4FC7-9F62-BF500D91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7ADA-57BA-4745-A8D2-B0AC43C2FCFD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0841A-7412-4A11-8094-A043ECF6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B5DF6-D407-477E-878E-A5A71F32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025F-36CB-4173-8FD8-C7E170CD08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4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B31731-13CB-4914-8A4F-19BAEE021BC1}"/>
              </a:ext>
            </a:extLst>
          </p:cNvPr>
          <p:cNvSpPr/>
          <p:nvPr/>
        </p:nvSpPr>
        <p:spPr>
          <a:xfrm>
            <a:off x="1465276" y="738231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D33800-DBB9-46E8-A95A-3070BED5E5DC}"/>
              </a:ext>
            </a:extLst>
          </p:cNvPr>
          <p:cNvSpPr/>
          <p:nvPr/>
        </p:nvSpPr>
        <p:spPr>
          <a:xfrm>
            <a:off x="1868974" y="3819088"/>
            <a:ext cx="1971413" cy="285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Usuario</a:t>
            </a:r>
            <a:endParaRPr lang="es-CO" sz="1600" dirty="0">
              <a:solidFill>
                <a:srgbClr val="00206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C53B46-2D79-4CCC-BC68-F9910D842A9A}"/>
              </a:ext>
            </a:extLst>
          </p:cNvPr>
          <p:cNvSpPr/>
          <p:nvPr/>
        </p:nvSpPr>
        <p:spPr>
          <a:xfrm>
            <a:off x="1880528" y="4272147"/>
            <a:ext cx="1971413" cy="285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Contraseña</a:t>
            </a:r>
            <a:endParaRPr lang="es-CO" sz="1600" dirty="0">
              <a:solidFill>
                <a:srgbClr val="002060"/>
              </a:solidFill>
            </a:endParaRPr>
          </a:p>
        </p:txBody>
      </p:sp>
      <p:pic>
        <p:nvPicPr>
          <p:cNvPr id="1032" name="Picture 8" descr="Avatar del usuario">
            <a:extLst>
              <a:ext uri="{FF2B5EF4-FFF2-40B4-BE49-F238E27FC236}">
                <a16:creationId xmlns:a16="http://schemas.microsoft.com/office/drawing/2014/main" id="{9EF0B1D0-F557-4370-9471-B787329E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84" y="1152089"/>
            <a:ext cx="1989589" cy="19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D454BB6-AF70-4123-A19D-DCFB451011B0}"/>
              </a:ext>
            </a:extLst>
          </p:cNvPr>
          <p:cNvSpPr txBox="1"/>
          <p:nvPr/>
        </p:nvSpPr>
        <p:spPr>
          <a:xfrm>
            <a:off x="1862868" y="3392406"/>
            <a:ext cx="19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Sistema de Gestión  integral</a:t>
            </a:r>
            <a:endParaRPr lang="es-CO" sz="12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6AEC8B-89AB-4BE2-AC54-578BC6FD2372}"/>
              </a:ext>
            </a:extLst>
          </p:cNvPr>
          <p:cNvSpPr txBox="1"/>
          <p:nvPr/>
        </p:nvSpPr>
        <p:spPr>
          <a:xfrm>
            <a:off x="3529497" y="5104566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Acerca de…</a:t>
            </a:r>
            <a:endParaRPr lang="es-CO" sz="900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522619C-9F73-446A-ABAD-A0C1C45C7D73}"/>
              </a:ext>
            </a:extLst>
          </p:cNvPr>
          <p:cNvSpPr/>
          <p:nvPr/>
        </p:nvSpPr>
        <p:spPr>
          <a:xfrm>
            <a:off x="1880528" y="4731391"/>
            <a:ext cx="1971413" cy="2852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40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DF4AE0-35CF-4B15-8927-AD2174E5A701}"/>
              </a:ext>
            </a:extLst>
          </p:cNvPr>
          <p:cNvSpPr/>
          <p:nvPr/>
        </p:nvSpPr>
        <p:spPr>
          <a:xfrm>
            <a:off x="419450" y="805343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B7A54F-BD84-456B-B5B8-A2157F510F7D}"/>
              </a:ext>
            </a:extLst>
          </p:cNvPr>
          <p:cNvSpPr/>
          <p:nvPr/>
        </p:nvSpPr>
        <p:spPr>
          <a:xfrm>
            <a:off x="674549" y="1677798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382235-B3E7-4511-846C-B8A3A2C8954E}"/>
              </a:ext>
            </a:extLst>
          </p:cNvPr>
          <p:cNvSpPr/>
          <p:nvPr/>
        </p:nvSpPr>
        <p:spPr>
          <a:xfrm>
            <a:off x="674549" y="2123113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lotes  (1)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FFB719-D205-4CBA-BF7C-E1E093702A68}"/>
              </a:ext>
            </a:extLst>
          </p:cNvPr>
          <p:cNvSpPr/>
          <p:nvPr/>
        </p:nvSpPr>
        <p:spPr>
          <a:xfrm>
            <a:off x="674549" y="2568428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 de lotes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AF5FBC-FE7F-42BB-AAB7-3FEFB8DC82A9}"/>
              </a:ext>
            </a:extLst>
          </p:cNvPr>
          <p:cNvSpPr/>
          <p:nvPr/>
        </p:nvSpPr>
        <p:spPr>
          <a:xfrm>
            <a:off x="674548" y="3021432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Informes INVIMA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FB6F4A-7D4F-465F-9AA1-DE27E021FD1F}"/>
              </a:ext>
            </a:extLst>
          </p:cNvPr>
          <p:cNvSpPr/>
          <p:nvPr/>
        </p:nvSpPr>
        <p:spPr>
          <a:xfrm>
            <a:off x="653575" y="3466747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Informe de lotes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140A38-0600-4734-B0DB-15982907EC0C}"/>
              </a:ext>
            </a:extLst>
          </p:cNvPr>
          <p:cNvSpPr txBox="1"/>
          <p:nvPr/>
        </p:nvSpPr>
        <p:spPr>
          <a:xfrm>
            <a:off x="1089863" y="805127"/>
            <a:ext cx="1717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7030A0"/>
                </a:solidFill>
              </a:rPr>
              <a:t>Menú administrador</a:t>
            </a:r>
            <a:endParaRPr lang="es-CO" sz="1400" b="1" dirty="0">
              <a:solidFill>
                <a:srgbClr val="7030A0"/>
              </a:solidFill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1A676B8-D9D2-4B4F-BAA6-BCB34FEF79F0}"/>
              </a:ext>
            </a:extLst>
          </p:cNvPr>
          <p:cNvGrpSpPr/>
          <p:nvPr/>
        </p:nvGrpSpPr>
        <p:grpSpPr>
          <a:xfrm>
            <a:off x="6275846" y="382926"/>
            <a:ext cx="2885253" cy="5016523"/>
            <a:chOff x="3311421" y="385985"/>
            <a:chExt cx="2885253" cy="5016523"/>
          </a:xfrm>
        </p:grpSpPr>
        <p:sp>
          <p:nvSpPr>
            <p:cNvPr id="50" name="AutoShape 4" descr="Fire Brigade Keys | Same Day Despatch | Fast Key Services Ltd">
              <a:extLst>
                <a:ext uri="{FF2B5EF4-FFF2-40B4-BE49-F238E27FC236}">
                  <a16:creationId xmlns:a16="http://schemas.microsoft.com/office/drawing/2014/main" id="{E5B74070-8CD3-4321-A2D5-26543642E9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1874" y="339613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00327B8C-5FDB-4C65-BB85-14973EC2FBEB}"/>
                </a:ext>
              </a:extLst>
            </p:cNvPr>
            <p:cNvSpPr/>
            <p:nvPr/>
          </p:nvSpPr>
          <p:spPr>
            <a:xfrm>
              <a:off x="3311421" y="805341"/>
              <a:ext cx="2801923" cy="45971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DC2624-7734-4DEC-8398-9F3985BC6B56}"/>
                </a:ext>
              </a:extLst>
            </p:cNvPr>
            <p:cNvSpPr txBox="1"/>
            <p:nvPr/>
          </p:nvSpPr>
          <p:spPr>
            <a:xfrm>
              <a:off x="3559438" y="863902"/>
              <a:ext cx="1428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>
                  <a:solidFill>
                    <a:srgbClr val="7030A0"/>
                  </a:solidFill>
                </a:rPr>
                <a:t>(1) Gestión de lotes</a:t>
              </a:r>
              <a:endParaRPr lang="es-CO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D2FC4EF8-D587-4AFA-A79B-818AF2B159F2}"/>
                </a:ext>
              </a:extLst>
            </p:cNvPr>
            <p:cNvSpPr/>
            <p:nvPr/>
          </p:nvSpPr>
          <p:spPr>
            <a:xfrm>
              <a:off x="3392514" y="3208788"/>
              <a:ext cx="2639736" cy="198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1FE29442-A09B-438D-9D41-E54540A3A2C6}"/>
                </a:ext>
              </a:extLst>
            </p:cNvPr>
            <p:cNvSpPr/>
            <p:nvPr/>
          </p:nvSpPr>
          <p:spPr>
            <a:xfrm>
              <a:off x="3405097" y="3028424"/>
              <a:ext cx="639021" cy="180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1F</a:t>
              </a:r>
              <a:endParaRPr lang="es-CO" sz="1050" dirty="0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16187D6F-523C-400D-95F6-0FB4B699832E}"/>
                </a:ext>
              </a:extLst>
            </p:cNvPr>
            <p:cNvSpPr/>
            <p:nvPr/>
          </p:nvSpPr>
          <p:spPr>
            <a:xfrm>
              <a:off x="4743811" y="3028424"/>
              <a:ext cx="639021" cy="1803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>
                  <a:solidFill>
                    <a:srgbClr val="FF0000"/>
                  </a:solidFill>
                </a:rPr>
                <a:t>historial</a:t>
              </a:r>
              <a:endParaRPr lang="es-CO" sz="1050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B040F71D-816B-41C5-94C6-B97BA3F15C89}"/>
                </a:ext>
              </a:extLst>
            </p:cNvPr>
            <p:cNvSpPr/>
            <p:nvPr/>
          </p:nvSpPr>
          <p:spPr>
            <a:xfrm>
              <a:off x="5382833" y="889069"/>
              <a:ext cx="649418" cy="2462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+ nuevo</a:t>
              </a:r>
              <a:endParaRPr lang="es-CO" sz="900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C3C7E94-0B6B-444F-A19F-EDB9711DD041}"/>
                </a:ext>
              </a:extLst>
            </p:cNvPr>
            <p:cNvSpPr txBox="1"/>
            <p:nvPr/>
          </p:nvSpPr>
          <p:spPr>
            <a:xfrm>
              <a:off x="3423270" y="1269663"/>
              <a:ext cx="2578215" cy="138499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Materia ( SABOR)</a:t>
              </a:r>
            </a:p>
            <a:p>
              <a:r>
                <a:rPr lang="es-ES" sz="1200" dirty="0"/>
                <a:t>Fecha de inicio (fi)</a:t>
              </a:r>
            </a:p>
            <a:p>
              <a:r>
                <a:rPr lang="es-ES" sz="1200" dirty="0"/>
                <a:t>(pi) peso inicial de materia p</a:t>
              </a:r>
            </a:p>
            <a:p>
              <a:r>
                <a:rPr lang="es-ES" sz="1200" dirty="0"/>
                <a:t>(</a:t>
              </a:r>
              <a:r>
                <a:rPr lang="es-ES" sz="1200" dirty="0" err="1"/>
                <a:t>pn</a:t>
              </a:r>
              <a:r>
                <a:rPr lang="es-ES" sz="1200" dirty="0"/>
                <a:t>) peso neto </a:t>
              </a:r>
            </a:p>
            <a:p>
              <a:r>
                <a:rPr lang="es-ES" sz="1200" dirty="0"/>
                <a:t>(</a:t>
              </a:r>
              <a:r>
                <a:rPr lang="es-ES" sz="1200" dirty="0" err="1"/>
                <a:t>pd</a:t>
              </a:r>
              <a:r>
                <a:rPr lang="es-ES" sz="1200" dirty="0"/>
                <a:t>) p desperdicio </a:t>
              </a:r>
            </a:p>
            <a:p>
              <a:r>
                <a:rPr lang="es-ES" sz="1200" dirty="0"/>
                <a:t>Adición (agua , materia prima panela)</a:t>
              </a:r>
            </a:p>
            <a:p>
              <a:r>
                <a:rPr lang="es-ES" sz="1200" dirty="0"/>
                <a:t>Fermentación (1-2)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AFC015F6-E5BC-4E98-B935-89302351C1BC}"/>
                </a:ext>
              </a:extLst>
            </p:cNvPr>
            <p:cNvSpPr/>
            <p:nvPr/>
          </p:nvSpPr>
          <p:spPr>
            <a:xfrm>
              <a:off x="4073361" y="3032621"/>
              <a:ext cx="639021" cy="180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2F</a:t>
              </a:r>
              <a:endParaRPr lang="es-CO" sz="1050" dirty="0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9835E5C-2795-42EF-9167-901DE0226F80}"/>
                </a:ext>
              </a:extLst>
            </p:cNvPr>
            <p:cNvSpPr txBox="1"/>
            <p:nvPr/>
          </p:nvSpPr>
          <p:spPr>
            <a:xfrm>
              <a:off x="3444726" y="3325381"/>
              <a:ext cx="24872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dirty="0"/>
                <a:t>Id-materia-f inicio-registros</a:t>
              </a:r>
              <a:endParaRPr lang="es-CO" sz="1400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BE996CE1-1D2A-456E-97D8-1318A9638CF4}"/>
                </a:ext>
              </a:extLst>
            </p:cNvPr>
            <p:cNvSpPr txBox="1"/>
            <p:nvPr/>
          </p:nvSpPr>
          <p:spPr>
            <a:xfrm>
              <a:off x="3384173" y="3538737"/>
              <a:ext cx="2424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005- manzana- 01-04-2022- 32</a:t>
              </a:r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852032BE-AF22-4707-8D14-C25BA5C87A2E}"/>
                </a:ext>
              </a:extLst>
            </p:cNvPr>
            <p:cNvSpPr/>
            <p:nvPr/>
          </p:nvSpPr>
          <p:spPr>
            <a:xfrm>
              <a:off x="5738635" y="3535713"/>
              <a:ext cx="293615" cy="2852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600" dirty="0"/>
                <a:t>ver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FBDAFB1-89E6-49F7-990D-5D0AD25658ED}"/>
                </a:ext>
              </a:extLst>
            </p:cNvPr>
            <p:cNvSpPr txBox="1"/>
            <p:nvPr/>
          </p:nvSpPr>
          <p:spPr>
            <a:xfrm>
              <a:off x="3949636" y="385985"/>
              <a:ext cx="152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Administrador</a:t>
              </a:r>
            </a:p>
          </p:txBody>
        </p:sp>
      </p:grp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DD5DCFD-2B4F-4817-A42F-E51E58645273}"/>
              </a:ext>
            </a:extLst>
          </p:cNvPr>
          <p:cNvSpPr/>
          <p:nvPr/>
        </p:nvSpPr>
        <p:spPr>
          <a:xfrm>
            <a:off x="3341819" y="805127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948EA8B-27AE-43B5-9AE5-931B38DC179D}"/>
              </a:ext>
            </a:extLst>
          </p:cNvPr>
          <p:cNvSpPr txBox="1"/>
          <p:nvPr/>
        </p:nvSpPr>
        <p:spPr>
          <a:xfrm>
            <a:off x="4128754" y="924659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USUARIOS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6E1B886-D660-4F84-A896-2954BD693C6A}"/>
              </a:ext>
            </a:extLst>
          </p:cNvPr>
          <p:cNvSpPr/>
          <p:nvPr/>
        </p:nvSpPr>
        <p:spPr>
          <a:xfrm>
            <a:off x="3455908" y="1486722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nombre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219DA7A-AA68-42AB-8244-51ACEEF32BE4}"/>
              </a:ext>
            </a:extLst>
          </p:cNvPr>
          <p:cNvSpPr/>
          <p:nvPr/>
        </p:nvSpPr>
        <p:spPr>
          <a:xfrm>
            <a:off x="4279755" y="1486722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apellidos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7CDB66A-8595-41A9-9E26-C897AD00C484}"/>
              </a:ext>
            </a:extLst>
          </p:cNvPr>
          <p:cNvSpPr/>
          <p:nvPr/>
        </p:nvSpPr>
        <p:spPr>
          <a:xfrm>
            <a:off x="5203407" y="1478333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F </a:t>
            </a:r>
            <a:r>
              <a:rPr lang="es-CO" sz="600" dirty="0"/>
              <a:t>nacimiento</a:t>
            </a:r>
            <a:endParaRPr lang="es-CO" sz="105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F2A8A27-7009-4984-AB96-4FE0FFA6ABB8}"/>
              </a:ext>
            </a:extLst>
          </p:cNvPr>
          <p:cNvSpPr/>
          <p:nvPr/>
        </p:nvSpPr>
        <p:spPr>
          <a:xfrm>
            <a:off x="3455908" y="1872399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celular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1761837-F5DF-453B-A221-0828982C0981}"/>
              </a:ext>
            </a:extLst>
          </p:cNvPr>
          <p:cNvSpPr/>
          <p:nvPr/>
        </p:nvSpPr>
        <p:spPr>
          <a:xfrm>
            <a:off x="4279755" y="1872399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documento</a:t>
            </a:r>
            <a:endParaRPr lang="es-CO" sz="105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2722DBC-7449-455F-950E-9C40941C8B68}"/>
              </a:ext>
            </a:extLst>
          </p:cNvPr>
          <p:cNvSpPr/>
          <p:nvPr/>
        </p:nvSpPr>
        <p:spPr>
          <a:xfrm>
            <a:off x="5203407" y="2201537"/>
            <a:ext cx="672846" cy="192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+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FBB356B-6D45-45DD-B5AE-A26F5389BE21}"/>
              </a:ext>
            </a:extLst>
          </p:cNvPr>
          <p:cNvCxnSpPr/>
          <p:nvPr/>
        </p:nvCxnSpPr>
        <p:spPr>
          <a:xfrm>
            <a:off x="3439897" y="2770711"/>
            <a:ext cx="241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F9A5308-ABAC-4F17-A5F6-5E3FE5201164}"/>
              </a:ext>
            </a:extLst>
          </p:cNvPr>
          <p:cNvSpPr txBox="1"/>
          <p:nvPr/>
        </p:nvSpPr>
        <p:spPr>
          <a:xfrm>
            <a:off x="3341819" y="2549712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Usuarios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C0F683-3EF1-43A1-A025-E77120FDCD23}"/>
              </a:ext>
            </a:extLst>
          </p:cNvPr>
          <p:cNvSpPr txBox="1"/>
          <p:nvPr/>
        </p:nvSpPr>
        <p:spPr>
          <a:xfrm>
            <a:off x="3353593" y="2842101"/>
            <a:ext cx="1262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/>
              <a:t>Juan Vertel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5B63455-3FD9-498E-8357-6CB890C28A31}"/>
              </a:ext>
            </a:extLst>
          </p:cNvPr>
          <p:cNvSpPr/>
          <p:nvPr/>
        </p:nvSpPr>
        <p:spPr>
          <a:xfrm>
            <a:off x="3455908" y="2201552"/>
            <a:ext cx="1544127" cy="19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Contraseña</a:t>
            </a:r>
            <a:endParaRPr lang="es-CO" sz="105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D9D42B1-9A87-4D26-8E70-9EFA837B26BD}"/>
              </a:ext>
            </a:extLst>
          </p:cNvPr>
          <p:cNvSpPr/>
          <p:nvPr/>
        </p:nvSpPr>
        <p:spPr>
          <a:xfrm>
            <a:off x="5184039" y="1872399"/>
            <a:ext cx="672846" cy="19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Usuario</a:t>
            </a:r>
            <a:endParaRPr lang="es-CO" sz="1050" dirty="0"/>
          </a:p>
        </p:txBody>
      </p:sp>
      <p:pic>
        <p:nvPicPr>
          <p:cNvPr id="77" name="Picture 2" descr="Lock 2 Icon - Free Icons">
            <a:extLst>
              <a:ext uri="{FF2B5EF4-FFF2-40B4-BE49-F238E27FC236}">
                <a16:creationId xmlns:a16="http://schemas.microsoft.com/office/drawing/2014/main" id="{9D8393A3-C0FF-4CF2-BF88-81F7DAE3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21" y="2842101"/>
            <a:ext cx="174822" cy="1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Fire Brigade Keys | Same Day Despatch | Fast Key Services Ltd">
            <a:extLst>
              <a:ext uri="{FF2B5EF4-FFF2-40B4-BE49-F238E27FC236}">
                <a16:creationId xmlns:a16="http://schemas.microsoft.com/office/drawing/2014/main" id="{3ED1FCF3-BDE1-41F9-A83C-EFE08343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99" y="2848283"/>
            <a:ext cx="174822" cy="1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49EB2457-0939-46DF-9EF5-F20CC1013F7D}"/>
              </a:ext>
            </a:extLst>
          </p:cNvPr>
          <p:cNvSpPr txBox="1"/>
          <p:nvPr/>
        </p:nvSpPr>
        <p:spPr>
          <a:xfrm>
            <a:off x="4320041" y="2544364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Rol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E5B089C-1ACB-4291-894B-E424D0F6BF0C}"/>
              </a:ext>
            </a:extLst>
          </p:cNvPr>
          <p:cNvSpPr txBox="1"/>
          <p:nvPr/>
        </p:nvSpPr>
        <p:spPr>
          <a:xfrm>
            <a:off x="4308757" y="2817356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Empleado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ADF3089C-4A09-4ED4-9BE4-8EA0E7350E8B}"/>
              </a:ext>
            </a:extLst>
          </p:cNvPr>
          <p:cNvSpPr txBox="1"/>
          <p:nvPr/>
        </p:nvSpPr>
        <p:spPr>
          <a:xfrm>
            <a:off x="3954266" y="376029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Administrador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1B308F6-15ED-4C7E-A003-B047A2EDD08E}"/>
              </a:ext>
            </a:extLst>
          </p:cNvPr>
          <p:cNvSpPr/>
          <p:nvPr/>
        </p:nvSpPr>
        <p:spPr>
          <a:xfrm>
            <a:off x="9213208" y="802282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85" name="Tabla 84">
            <a:extLst>
              <a:ext uri="{FF2B5EF4-FFF2-40B4-BE49-F238E27FC236}">
                <a16:creationId xmlns:a16="http://schemas.microsoft.com/office/drawing/2014/main" id="{C5616676-5BFB-4F35-9517-BC8A95965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31308"/>
              </p:ext>
            </p:extLst>
          </p:nvPr>
        </p:nvGraphicFramePr>
        <p:xfrm>
          <a:off x="9244482" y="3572448"/>
          <a:ext cx="2641133" cy="96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33">
                  <a:extLst>
                    <a:ext uri="{9D8B030D-6E8A-4147-A177-3AD203B41FA5}">
                      <a16:colId xmlns:a16="http://schemas.microsoft.com/office/drawing/2014/main" val="3076075517"/>
                    </a:ext>
                  </a:extLst>
                </a:gridCol>
                <a:gridCol w="338060">
                  <a:extLst>
                    <a:ext uri="{9D8B030D-6E8A-4147-A177-3AD203B41FA5}">
                      <a16:colId xmlns:a16="http://schemas.microsoft.com/office/drawing/2014/main" val="3907413690"/>
                    </a:ext>
                  </a:extLst>
                </a:gridCol>
                <a:gridCol w="241470">
                  <a:extLst>
                    <a:ext uri="{9D8B030D-6E8A-4147-A177-3AD203B41FA5}">
                      <a16:colId xmlns:a16="http://schemas.microsoft.com/office/drawing/2014/main" val="1719243251"/>
                    </a:ext>
                  </a:extLst>
                </a:gridCol>
                <a:gridCol w="289766">
                  <a:extLst>
                    <a:ext uri="{9D8B030D-6E8A-4147-A177-3AD203B41FA5}">
                      <a16:colId xmlns:a16="http://schemas.microsoft.com/office/drawing/2014/main" val="41974520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043766971"/>
                    </a:ext>
                  </a:extLst>
                </a:gridCol>
                <a:gridCol w="511674">
                  <a:extLst>
                    <a:ext uri="{9D8B030D-6E8A-4147-A177-3AD203B41FA5}">
                      <a16:colId xmlns:a16="http://schemas.microsoft.com/office/drawing/2014/main" val="3171917375"/>
                    </a:ext>
                  </a:extLst>
                </a:gridCol>
                <a:gridCol w="703329">
                  <a:extLst>
                    <a:ext uri="{9D8B030D-6E8A-4147-A177-3AD203B41FA5}">
                      <a16:colId xmlns:a16="http://schemas.microsoft.com/office/drawing/2014/main" val="2270282994"/>
                    </a:ext>
                  </a:extLst>
                </a:gridCol>
              </a:tblGrid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Brix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Alcohol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PH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TDS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AC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Fecha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usuario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39560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45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10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2/02/2022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 err="1">
                          <a:effectLst/>
                        </a:rPr>
                        <a:t>kelly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4694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18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9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3/02/2022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 err="1">
                          <a:effectLst/>
                        </a:rPr>
                        <a:t>carlos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58620"/>
                  </a:ext>
                </a:extLst>
              </a:tr>
            </a:tbl>
          </a:graphicData>
        </a:graphic>
      </p:graphicFrame>
      <p:sp>
        <p:nvSpPr>
          <p:cNvPr id="86" name="CuadroTexto 85">
            <a:extLst>
              <a:ext uri="{FF2B5EF4-FFF2-40B4-BE49-F238E27FC236}">
                <a16:creationId xmlns:a16="http://schemas.microsoft.com/office/drawing/2014/main" id="{AAB41FFD-B045-43C3-9ED7-8A57C5A6A87A}"/>
              </a:ext>
            </a:extLst>
          </p:cNvPr>
          <p:cNvSpPr txBox="1"/>
          <p:nvPr/>
        </p:nvSpPr>
        <p:spPr>
          <a:xfrm>
            <a:off x="9697542" y="1172434"/>
            <a:ext cx="1697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7030A0"/>
                </a:solidFill>
              </a:rPr>
              <a:t>CONSULTA DE LOTES</a:t>
            </a:r>
            <a:endParaRPr lang="es-CO" sz="1400" b="1" dirty="0">
              <a:solidFill>
                <a:srgbClr val="7030A0"/>
              </a:solidFill>
            </a:endParaRPr>
          </a:p>
        </p:txBody>
      </p:sp>
      <p:pic>
        <p:nvPicPr>
          <p:cNvPr id="87" name="Picture 2" descr="Gráfica en dos partes. | Download Scientific Diagram">
            <a:extLst>
              <a:ext uri="{FF2B5EF4-FFF2-40B4-BE49-F238E27FC236}">
                <a16:creationId xmlns:a16="http://schemas.microsoft.com/office/drawing/2014/main" id="{02C49E88-B83D-4E18-99F8-32AD824A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90" y="2037367"/>
            <a:ext cx="1177196" cy="12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34D62B5D-A939-4737-817C-52887AE00AB8}"/>
              </a:ext>
            </a:extLst>
          </p:cNvPr>
          <p:cNvSpPr txBox="1"/>
          <p:nvPr/>
        </p:nvSpPr>
        <p:spPr>
          <a:xfrm>
            <a:off x="9573140" y="1696474"/>
            <a:ext cx="104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7030A0"/>
                </a:solidFill>
              </a:rPr>
              <a:t>Temperatura</a:t>
            </a:r>
            <a:endParaRPr lang="es-CO" sz="1050" b="1" dirty="0">
              <a:solidFill>
                <a:srgbClr val="7030A0"/>
              </a:solidFill>
            </a:endParaRPr>
          </a:p>
        </p:txBody>
      </p:sp>
      <p:pic>
        <p:nvPicPr>
          <p:cNvPr id="89" name="Picture 2" descr="Gráfica en dos partes. | Download Scientific Diagram">
            <a:extLst>
              <a:ext uri="{FF2B5EF4-FFF2-40B4-BE49-F238E27FC236}">
                <a16:creationId xmlns:a16="http://schemas.microsoft.com/office/drawing/2014/main" id="{B5DBD2DE-9453-4160-9CF9-6F8300C2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169" y="2017644"/>
            <a:ext cx="1177196" cy="12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AA2239DC-408B-4DFB-9C67-45F6D5C7AABE}"/>
              </a:ext>
            </a:extLst>
          </p:cNvPr>
          <p:cNvSpPr txBox="1"/>
          <p:nvPr/>
        </p:nvSpPr>
        <p:spPr>
          <a:xfrm>
            <a:off x="10718709" y="1691381"/>
            <a:ext cx="104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7030A0"/>
                </a:solidFill>
              </a:rPr>
              <a:t>humedad</a:t>
            </a:r>
            <a:endParaRPr lang="es-CO" sz="1050" b="1" dirty="0">
              <a:solidFill>
                <a:srgbClr val="7030A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AC48EE-B1D9-4D81-9706-08D1EC7D10FA}"/>
              </a:ext>
            </a:extLst>
          </p:cNvPr>
          <p:cNvSpPr/>
          <p:nvPr/>
        </p:nvSpPr>
        <p:spPr>
          <a:xfrm>
            <a:off x="9342548" y="4755182"/>
            <a:ext cx="2448817" cy="39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Pasa a 2da fermentación 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BE633D8-1703-4744-BDF3-CFFD73965FC8}"/>
              </a:ext>
            </a:extLst>
          </p:cNvPr>
          <p:cNvSpPr/>
          <p:nvPr/>
        </p:nvSpPr>
        <p:spPr>
          <a:xfrm>
            <a:off x="9342548" y="4755181"/>
            <a:ext cx="2448817" cy="396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Finalizar proceso (fecha de envasado)</a:t>
            </a:r>
          </a:p>
        </p:txBody>
      </p:sp>
    </p:spTree>
    <p:extLst>
      <p:ext uri="{BB962C8B-B14F-4D97-AF65-F5344CB8AC3E}">
        <p14:creationId xmlns:p14="http://schemas.microsoft.com/office/powerpoint/2010/main" val="195539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3643D3C5-D231-4856-8F5B-299AB7B4CD2C}"/>
              </a:ext>
            </a:extLst>
          </p:cNvPr>
          <p:cNvSpPr/>
          <p:nvPr/>
        </p:nvSpPr>
        <p:spPr>
          <a:xfrm>
            <a:off x="9311221" y="1020033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D23A50F-4731-4247-AD23-BF35B7A65A5B}"/>
              </a:ext>
            </a:extLst>
          </p:cNvPr>
          <p:cNvSpPr/>
          <p:nvPr/>
        </p:nvSpPr>
        <p:spPr>
          <a:xfrm>
            <a:off x="582399" y="1603369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 de variables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52416B2-CB70-4497-8C53-45EDDB9AEA7D}"/>
              </a:ext>
            </a:extLst>
          </p:cNvPr>
          <p:cNvSpPr txBox="1"/>
          <p:nvPr/>
        </p:nvSpPr>
        <p:spPr>
          <a:xfrm>
            <a:off x="1036281" y="95863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7030A0"/>
                </a:solidFill>
              </a:rPr>
              <a:t>Menú empleados</a:t>
            </a:r>
            <a:endParaRPr lang="es-CO" sz="1400" b="1" dirty="0">
              <a:solidFill>
                <a:srgbClr val="7030A0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EA938A7-F0A5-4A2F-9733-43B023A5C9BC}"/>
              </a:ext>
            </a:extLst>
          </p:cNvPr>
          <p:cNvSpPr/>
          <p:nvPr/>
        </p:nvSpPr>
        <p:spPr>
          <a:xfrm>
            <a:off x="582399" y="2040993"/>
            <a:ext cx="2390863" cy="28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 de Actividades</a:t>
            </a:r>
            <a:endParaRPr lang="es-CO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FE67830-AD30-44CE-A44A-88733D5B4CF0}"/>
              </a:ext>
            </a:extLst>
          </p:cNvPr>
          <p:cNvGrpSpPr/>
          <p:nvPr/>
        </p:nvGrpSpPr>
        <p:grpSpPr>
          <a:xfrm>
            <a:off x="3257619" y="575200"/>
            <a:ext cx="2903990" cy="5042000"/>
            <a:chOff x="6125361" y="360510"/>
            <a:chExt cx="2903990" cy="504200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7B74226A-95C0-4E7B-90E8-1B3258EF90AC}"/>
                </a:ext>
              </a:extLst>
            </p:cNvPr>
            <p:cNvSpPr txBox="1"/>
            <p:nvPr/>
          </p:nvSpPr>
          <p:spPr>
            <a:xfrm>
              <a:off x="6441345" y="2132538"/>
              <a:ext cx="24845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Variables de producto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D1BF31C6-4470-4566-8BFB-7C644237366A}"/>
                </a:ext>
              </a:extLst>
            </p:cNvPr>
            <p:cNvGrpSpPr/>
            <p:nvPr/>
          </p:nvGrpSpPr>
          <p:grpSpPr>
            <a:xfrm>
              <a:off x="6125361" y="360510"/>
              <a:ext cx="2903990" cy="5042000"/>
              <a:chOff x="6125361" y="360510"/>
              <a:chExt cx="2903990" cy="5042000"/>
            </a:xfrm>
          </p:grpSpPr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72BA9341-23DF-42B5-AEA5-E0AA1899F01F}"/>
                  </a:ext>
                </a:extLst>
              </p:cNvPr>
              <p:cNvSpPr/>
              <p:nvPr/>
            </p:nvSpPr>
            <p:spPr>
              <a:xfrm>
                <a:off x="6227428" y="805343"/>
                <a:ext cx="2801923" cy="45971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2403C8C-7C4F-4365-B8E6-347B0D245C30}"/>
                  </a:ext>
                </a:extLst>
              </p:cNvPr>
              <p:cNvSpPr txBox="1"/>
              <p:nvPr/>
            </p:nvSpPr>
            <p:spPr>
              <a:xfrm>
                <a:off x="6498802" y="920252"/>
                <a:ext cx="14814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100" b="1" dirty="0">
                    <a:solidFill>
                      <a:srgbClr val="7030A0"/>
                    </a:solidFill>
                  </a:rPr>
                  <a:t> Registro de variables</a:t>
                </a:r>
                <a:endParaRPr lang="es-CO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C5D3C1B6-8124-461B-905B-DB258C12AFDA}"/>
                  </a:ext>
                </a:extLst>
              </p:cNvPr>
              <p:cNvSpPr/>
              <p:nvPr/>
            </p:nvSpPr>
            <p:spPr>
              <a:xfrm>
                <a:off x="6498803" y="1367056"/>
                <a:ext cx="2316624" cy="28522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Seleccione Material</a:t>
                </a:r>
                <a:endParaRPr lang="es-CO" dirty="0"/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EAFA5D84-3D0F-4AB1-A72E-C2E012548339}"/>
                  </a:ext>
                </a:extLst>
              </p:cNvPr>
              <p:cNvSpPr/>
              <p:nvPr/>
            </p:nvSpPr>
            <p:spPr>
              <a:xfrm>
                <a:off x="6498802" y="1752322"/>
                <a:ext cx="2316625" cy="28522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Seleccione Lote</a:t>
                </a:r>
                <a:endParaRPr lang="es-CO" dirty="0"/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433FF872-4BF1-4323-8DCC-72F48D473D67}"/>
                  </a:ext>
                </a:extLst>
              </p:cNvPr>
              <p:cNvSpPr/>
              <p:nvPr/>
            </p:nvSpPr>
            <p:spPr>
              <a:xfrm>
                <a:off x="7919207" y="4949505"/>
                <a:ext cx="896220" cy="26472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Guardar</a:t>
                </a:r>
                <a:endParaRPr lang="es-CO" sz="1200" dirty="0"/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42962CD-B484-4C4E-B1D2-353CBE3B2D8C}"/>
                  </a:ext>
                </a:extLst>
              </p:cNvPr>
              <p:cNvSpPr txBox="1"/>
              <p:nvPr/>
            </p:nvSpPr>
            <p:spPr>
              <a:xfrm>
                <a:off x="6704866" y="360510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Empleado</a:t>
                </a: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2DAB8FD-6EB0-4B84-8D27-777FC31EA760}"/>
                  </a:ext>
                </a:extLst>
              </p:cNvPr>
              <p:cNvSpPr/>
              <p:nvPr/>
            </p:nvSpPr>
            <p:spPr>
              <a:xfrm>
                <a:off x="6416692" y="2528605"/>
                <a:ext cx="984932" cy="236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/>
                  <a:t>Brix</a:t>
                </a: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666A2279-5DFC-4C09-B47C-40FC84994036}"/>
                  </a:ext>
                </a:extLst>
              </p:cNvPr>
              <p:cNvSpPr/>
              <p:nvPr/>
            </p:nvSpPr>
            <p:spPr>
              <a:xfrm>
                <a:off x="7595548" y="2531241"/>
                <a:ext cx="984932" cy="236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/>
                  <a:t>Alcohol</a:t>
                </a:r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B50201D6-7E9C-450A-9147-D86F57CC3F4B}"/>
                  </a:ext>
                </a:extLst>
              </p:cNvPr>
              <p:cNvSpPr/>
              <p:nvPr/>
            </p:nvSpPr>
            <p:spPr>
              <a:xfrm>
                <a:off x="6441345" y="2860310"/>
                <a:ext cx="984932" cy="236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/>
                  <a:t>PH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FF17AAF-D90A-4427-93BC-20532FF14BAC}"/>
                  </a:ext>
                </a:extLst>
              </p:cNvPr>
              <p:cNvSpPr/>
              <p:nvPr/>
            </p:nvSpPr>
            <p:spPr>
              <a:xfrm>
                <a:off x="7585830" y="2853252"/>
                <a:ext cx="984932" cy="236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800" dirty="0"/>
                  <a:t>TDS</a:t>
                </a:r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9B1DDEA9-7B25-4F6E-A5BC-8950FE54A976}"/>
                  </a:ext>
                </a:extLst>
              </p:cNvPr>
              <p:cNvSpPr/>
              <p:nvPr/>
            </p:nvSpPr>
            <p:spPr>
              <a:xfrm>
                <a:off x="6441345" y="3213460"/>
                <a:ext cx="984932" cy="236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AC</a:t>
                </a:r>
                <a:endParaRPr lang="es-ES" sz="1800" dirty="0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DE23E780-8C6D-401C-AEDC-962EFFD3C22C}"/>
                  </a:ext>
                </a:extLst>
              </p:cNvPr>
              <p:cNvSpPr txBox="1"/>
              <p:nvPr/>
            </p:nvSpPr>
            <p:spPr>
              <a:xfrm>
                <a:off x="6125361" y="3497529"/>
                <a:ext cx="2484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/>
                  <a:t>Variables de INVIMA </a:t>
                </a:r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DD38696C-669C-4F56-B6A9-D2017E674A20}"/>
                  </a:ext>
                </a:extLst>
              </p:cNvPr>
              <p:cNvSpPr/>
              <p:nvPr/>
            </p:nvSpPr>
            <p:spPr>
              <a:xfrm>
                <a:off x="6441345" y="3886200"/>
                <a:ext cx="1144485" cy="293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/>
                  <a:t>TEMPERATURA</a:t>
                </a:r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E1B821F9-B5D4-42A5-BE0F-EB93EBB60253}"/>
                  </a:ext>
                </a:extLst>
              </p:cNvPr>
              <p:cNvSpPr/>
              <p:nvPr/>
            </p:nvSpPr>
            <p:spPr>
              <a:xfrm>
                <a:off x="6441345" y="4250355"/>
                <a:ext cx="1154203" cy="293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/>
                  <a:t>HUMEDAD</a:t>
                </a:r>
              </a:p>
            </p:txBody>
          </p:sp>
        </p:grp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4AC6476-0E60-4C6C-BE53-2D1C6179F419}"/>
              </a:ext>
            </a:extLst>
          </p:cNvPr>
          <p:cNvSpPr/>
          <p:nvPr/>
        </p:nvSpPr>
        <p:spPr>
          <a:xfrm>
            <a:off x="6398875" y="1020034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866EE46-E57B-4E5F-BA23-F4E1361701C0}"/>
              </a:ext>
            </a:extLst>
          </p:cNvPr>
          <p:cNvSpPr txBox="1"/>
          <p:nvPr/>
        </p:nvSpPr>
        <p:spPr>
          <a:xfrm>
            <a:off x="6493308" y="3643431"/>
            <a:ext cx="2424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005- manzana- 01-04-2022- 32</a:t>
            </a:r>
          </a:p>
        </p:txBody>
      </p:sp>
      <p:graphicFrame>
        <p:nvGraphicFramePr>
          <p:cNvPr id="58" name="Tabla 57">
            <a:extLst>
              <a:ext uri="{FF2B5EF4-FFF2-40B4-BE49-F238E27FC236}">
                <a16:creationId xmlns:a16="http://schemas.microsoft.com/office/drawing/2014/main" id="{1E860D6E-C7A1-467D-8D7E-0A2240C7E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36281"/>
              </p:ext>
            </p:extLst>
          </p:nvPr>
        </p:nvGraphicFramePr>
        <p:xfrm>
          <a:off x="6511454" y="4012227"/>
          <a:ext cx="2641133" cy="96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33">
                  <a:extLst>
                    <a:ext uri="{9D8B030D-6E8A-4147-A177-3AD203B41FA5}">
                      <a16:colId xmlns:a16="http://schemas.microsoft.com/office/drawing/2014/main" val="3076075517"/>
                    </a:ext>
                  </a:extLst>
                </a:gridCol>
                <a:gridCol w="338060">
                  <a:extLst>
                    <a:ext uri="{9D8B030D-6E8A-4147-A177-3AD203B41FA5}">
                      <a16:colId xmlns:a16="http://schemas.microsoft.com/office/drawing/2014/main" val="3907413690"/>
                    </a:ext>
                  </a:extLst>
                </a:gridCol>
                <a:gridCol w="241470">
                  <a:extLst>
                    <a:ext uri="{9D8B030D-6E8A-4147-A177-3AD203B41FA5}">
                      <a16:colId xmlns:a16="http://schemas.microsoft.com/office/drawing/2014/main" val="1719243251"/>
                    </a:ext>
                  </a:extLst>
                </a:gridCol>
                <a:gridCol w="289766">
                  <a:extLst>
                    <a:ext uri="{9D8B030D-6E8A-4147-A177-3AD203B41FA5}">
                      <a16:colId xmlns:a16="http://schemas.microsoft.com/office/drawing/2014/main" val="4197452069"/>
                    </a:ext>
                  </a:extLst>
                </a:gridCol>
                <a:gridCol w="339578">
                  <a:extLst>
                    <a:ext uri="{9D8B030D-6E8A-4147-A177-3AD203B41FA5}">
                      <a16:colId xmlns:a16="http://schemas.microsoft.com/office/drawing/2014/main" val="2043766971"/>
                    </a:ext>
                  </a:extLst>
                </a:gridCol>
                <a:gridCol w="493497">
                  <a:extLst>
                    <a:ext uri="{9D8B030D-6E8A-4147-A177-3AD203B41FA5}">
                      <a16:colId xmlns:a16="http://schemas.microsoft.com/office/drawing/2014/main" val="3171917375"/>
                    </a:ext>
                  </a:extLst>
                </a:gridCol>
                <a:gridCol w="703329">
                  <a:extLst>
                    <a:ext uri="{9D8B030D-6E8A-4147-A177-3AD203B41FA5}">
                      <a16:colId xmlns:a16="http://schemas.microsoft.com/office/drawing/2014/main" val="2270282994"/>
                    </a:ext>
                  </a:extLst>
                </a:gridCol>
              </a:tblGrid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Brix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Alcohol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PH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TDS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AC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Fecha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usuario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39560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45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10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2/02/2022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 err="1">
                          <a:effectLst/>
                        </a:rPr>
                        <a:t>kelly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4694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18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10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3/02/2022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 err="1">
                          <a:effectLst/>
                        </a:rPr>
                        <a:t>carlos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58620"/>
                  </a:ext>
                </a:extLst>
              </a:tr>
            </a:tbl>
          </a:graphicData>
        </a:graphic>
      </p:graphicFrame>
      <p:sp>
        <p:nvSpPr>
          <p:cNvPr id="59" name="CuadroTexto 58">
            <a:extLst>
              <a:ext uri="{FF2B5EF4-FFF2-40B4-BE49-F238E27FC236}">
                <a16:creationId xmlns:a16="http://schemas.microsoft.com/office/drawing/2014/main" id="{EEB4DFAC-8519-4047-87D4-A5238139D8C0}"/>
              </a:ext>
            </a:extLst>
          </p:cNvPr>
          <p:cNvSpPr txBox="1"/>
          <p:nvPr/>
        </p:nvSpPr>
        <p:spPr>
          <a:xfrm>
            <a:off x="7042016" y="66473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Empleado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C246197-EBC3-4E31-B45B-FAFB6BBE43FB}"/>
              </a:ext>
            </a:extLst>
          </p:cNvPr>
          <p:cNvSpPr/>
          <p:nvPr/>
        </p:nvSpPr>
        <p:spPr>
          <a:xfrm>
            <a:off x="6493308" y="1529049"/>
            <a:ext cx="2639736" cy="198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CF7EEDF-17A2-4082-B1F8-E0C0A7489FBA}"/>
              </a:ext>
            </a:extLst>
          </p:cNvPr>
          <p:cNvSpPr/>
          <p:nvPr/>
        </p:nvSpPr>
        <p:spPr>
          <a:xfrm>
            <a:off x="6493308" y="1315904"/>
            <a:ext cx="639021" cy="180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1F</a:t>
            </a:r>
            <a:endParaRPr lang="es-CO" sz="105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501E931-4073-4698-8020-8D251A875C57}"/>
              </a:ext>
            </a:extLst>
          </p:cNvPr>
          <p:cNvSpPr/>
          <p:nvPr/>
        </p:nvSpPr>
        <p:spPr>
          <a:xfrm>
            <a:off x="7832021" y="1324960"/>
            <a:ext cx="639021" cy="18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rgbClr val="FF0000"/>
                </a:solidFill>
              </a:rPr>
              <a:t>historial</a:t>
            </a:r>
            <a:endParaRPr lang="es-CO" sz="1050" dirty="0">
              <a:solidFill>
                <a:srgbClr val="FF0000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623007E-A9F9-4238-AA9E-5C9A210EBFCA}"/>
              </a:ext>
            </a:extLst>
          </p:cNvPr>
          <p:cNvSpPr/>
          <p:nvPr/>
        </p:nvSpPr>
        <p:spPr>
          <a:xfrm>
            <a:off x="7160815" y="1318521"/>
            <a:ext cx="639021" cy="180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2F</a:t>
            </a:r>
            <a:endParaRPr lang="es-CO" sz="105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B7E11E7-3AE1-4662-BFB1-7895DE829FF9}"/>
              </a:ext>
            </a:extLst>
          </p:cNvPr>
          <p:cNvSpPr/>
          <p:nvPr/>
        </p:nvSpPr>
        <p:spPr>
          <a:xfrm>
            <a:off x="8826846" y="1563496"/>
            <a:ext cx="293615" cy="285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ver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F9A28B8-C639-4A09-9E6E-521F7BB52E2D}"/>
              </a:ext>
            </a:extLst>
          </p:cNvPr>
          <p:cNvSpPr/>
          <p:nvPr/>
        </p:nvSpPr>
        <p:spPr>
          <a:xfrm>
            <a:off x="432288" y="1011052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3B2C074E-987C-427F-93EB-FBB6EA79D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74305"/>
              </p:ext>
            </p:extLst>
          </p:nvPr>
        </p:nvGraphicFramePr>
        <p:xfrm>
          <a:off x="9391615" y="1770138"/>
          <a:ext cx="2641133" cy="96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33">
                  <a:extLst>
                    <a:ext uri="{9D8B030D-6E8A-4147-A177-3AD203B41FA5}">
                      <a16:colId xmlns:a16="http://schemas.microsoft.com/office/drawing/2014/main" val="3076075517"/>
                    </a:ext>
                  </a:extLst>
                </a:gridCol>
                <a:gridCol w="338060">
                  <a:extLst>
                    <a:ext uri="{9D8B030D-6E8A-4147-A177-3AD203B41FA5}">
                      <a16:colId xmlns:a16="http://schemas.microsoft.com/office/drawing/2014/main" val="3907413690"/>
                    </a:ext>
                  </a:extLst>
                </a:gridCol>
                <a:gridCol w="241470">
                  <a:extLst>
                    <a:ext uri="{9D8B030D-6E8A-4147-A177-3AD203B41FA5}">
                      <a16:colId xmlns:a16="http://schemas.microsoft.com/office/drawing/2014/main" val="1719243251"/>
                    </a:ext>
                  </a:extLst>
                </a:gridCol>
                <a:gridCol w="289766">
                  <a:extLst>
                    <a:ext uri="{9D8B030D-6E8A-4147-A177-3AD203B41FA5}">
                      <a16:colId xmlns:a16="http://schemas.microsoft.com/office/drawing/2014/main" val="4197452069"/>
                    </a:ext>
                  </a:extLst>
                </a:gridCol>
                <a:gridCol w="339578">
                  <a:extLst>
                    <a:ext uri="{9D8B030D-6E8A-4147-A177-3AD203B41FA5}">
                      <a16:colId xmlns:a16="http://schemas.microsoft.com/office/drawing/2014/main" val="2043766971"/>
                    </a:ext>
                  </a:extLst>
                </a:gridCol>
                <a:gridCol w="493497">
                  <a:extLst>
                    <a:ext uri="{9D8B030D-6E8A-4147-A177-3AD203B41FA5}">
                      <a16:colId xmlns:a16="http://schemas.microsoft.com/office/drawing/2014/main" val="3171917375"/>
                    </a:ext>
                  </a:extLst>
                </a:gridCol>
                <a:gridCol w="703329">
                  <a:extLst>
                    <a:ext uri="{9D8B030D-6E8A-4147-A177-3AD203B41FA5}">
                      <a16:colId xmlns:a16="http://schemas.microsoft.com/office/drawing/2014/main" val="2270282994"/>
                    </a:ext>
                  </a:extLst>
                </a:gridCol>
              </a:tblGrid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Brix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Alcohol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PH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>
                          <a:effectLst/>
                        </a:rPr>
                        <a:t>TDS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AC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Fecha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u="none" strike="noStrike" dirty="0">
                          <a:effectLst/>
                        </a:rPr>
                        <a:t>usuario</a:t>
                      </a:r>
                      <a:endParaRPr lang="es-CO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39560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2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45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10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15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2/02/2022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 err="1">
                          <a:effectLst/>
                        </a:rPr>
                        <a:t>kelly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46948"/>
                  </a:ext>
                </a:extLst>
              </a:tr>
              <a:tr h="3214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3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18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46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9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10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3/02/2022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kelly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58620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DEE6F9CE-9167-4B8E-B697-E3CC8E622480}"/>
              </a:ext>
            </a:extLst>
          </p:cNvPr>
          <p:cNvSpPr txBox="1"/>
          <p:nvPr/>
        </p:nvSpPr>
        <p:spPr>
          <a:xfrm>
            <a:off x="9571839" y="1324960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Registro de empleado</a:t>
            </a:r>
          </a:p>
        </p:txBody>
      </p:sp>
    </p:spTree>
    <p:extLst>
      <p:ext uri="{BB962C8B-B14F-4D97-AF65-F5344CB8AC3E}">
        <p14:creationId xmlns:p14="http://schemas.microsoft.com/office/powerpoint/2010/main" val="3216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7AF376-6C8B-48AF-AE93-9043803D9B08}"/>
              </a:ext>
            </a:extLst>
          </p:cNvPr>
          <p:cNvSpPr/>
          <p:nvPr/>
        </p:nvSpPr>
        <p:spPr>
          <a:xfrm>
            <a:off x="419450" y="805343"/>
            <a:ext cx="2801923" cy="459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9CE7A3-F6DA-42FE-A0D2-DBACCAA8D171}"/>
              </a:ext>
            </a:extLst>
          </p:cNvPr>
          <p:cNvSpPr txBox="1"/>
          <p:nvPr/>
        </p:nvSpPr>
        <p:spPr>
          <a:xfrm>
            <a:off x="612397" y="939567"/>
            <a:ext cx="18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 etapa envasado</a:t>
            </a:r>
          </a:p>
          <a:p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5A86D9-DE37-42DB-B0F4-79263144D696}"/>
              </a:ext>
            </a:extLst>
          </p:cNvPr>
          <p:cNvSpPr/>
          <p:nvPr/>
        </p:nvSpPr>
        <p:spPr>
          <a:xfrm>
            <a:off x="650146" y="2634900"/>
            <a:ext cx="2340528" cy="4110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Cerrar etapa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318F5D-CA55-46CE-8F51-69D900B02657}"/>
              </a:ext>
            </a:extLst>
          </p:cNvPr>
          <p:cNvSpPr/>
          <p:nvPr/>
        </p:nvSpPr>
        <p:spPr>
          <a:xfrm>
            <a:off x="650146" y="1514591"/>
            <a:ext cx="2340528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Fecha de terminación </a:t>
            </a:r>
          </a:p>
        </p:txBody>
      </p:sp>
    </p:spTree>
    <p:extLst>
      <p:ext uri="{BB962C8B-B14F-4D97-AF65-F5344CB8AC3E}">
        <p14:creationId xmlns:p14="http://schemas.microsoft.com/office/powerpoint/2010/main" val="212519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232</Words>
  <Application>Microsoft Office PowerPoint</Application>
  <PresentationFormat>Panorámica</PresentationFormat>
  <Paragraphs>136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Vertel Holguin</dc:creator>
  <cp:lastModifiedBy>Juan David Vertel Holguin</cp:lastModifiedBy>
  <cp:revision>12</cp:revision>
  <dcterms:created xsi:type="dcterms:W3CDTF">2022-05-26T13:53:51Z</dcterms:created>
  <dcterms:modified xsi:type="dcterms:W3CDTF">2022-06-01T13:25:18Z</dcterms:modified>
</cp:coreProperties>
</file>