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401" r:id="rId5"/>
    <p:sldId id="399" r:id="rId6"/>
    <p:sldId id="397" r:id="rId7"/>
    <p:sldId id="380" r:id="rId8"/>
    <p:sldId id="369" r:id="rId9"/>
    <p:sldId id="391" r:id="rId10"/>
    <p:sldId id="309" r:id="rId11"/>
    <p:sldId id="392" r:id="rId12"/>
    <p:sldId id="398" r:id="rId13"/>
    <p:sldId id="381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B2F8D-98F2-4EA3-A1B4-11DD63CA80F4}" v="6" dt="2025-03-11T08:31:03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4700"/>
  </p:normalViewPr>
  <p:slideViewPr>
    <p:cSldViewPr snapToGrid="0" showGuides="1">
      <p:cViewPr>
        <p:scale>
          <a:sx n="95" d="100"/>
          <a:sy n="95" d="100"/>
        </p:scale>
        <p:origin x="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4/5/2025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4/5/2025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4/5/2025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itcbe.com/" TargetMode="Externa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F744-D62D-6610-6D10-83DAAF6A1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643" y="-240254"/>
            <a:ext cx="10475494" cy="2406316"/>
          </a:xfrm>
        </p:spPr>
        <p:txBody>
          <a:bodyPr/>
          <a:lstStyle/>
          <a:p>
            <a:br>
              <a:rPr lang="en-US" b="0" i="0" u="sng" dirty="0">
                <a:solidFill>
                  <a:srgbClr val="ED861F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3600" b="0" i="0" u="sng" dirty="0">
                <a:solidFill>
                  <a:srgbClr val="0070C0"/>
                </a:solidFill>
                <a:effectLst/>
                <a:latin typeface="Googl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KIT – </a:t>
            </a:r>
            <a:r>
              <a:rPr lang="en-US" sz="3600" b="0" i="0" u="sng" dirty="0" err="1">
                <a:solidFill>
                  <a:srgbClr val="0070C0"/>
                </a:solidFill>
                <a:effectLst/>
                <a:latin typeface="Googl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Kalaignar</a:t>
            </a:r>
            <a:r>
              <a:rPr lang="en-US" sz="3600" b="0" i="0" u="sng" dirty="0">
                <a:solidFill>
                  <a:srgbClr val="0070C0"/>
                </a:solidFill>
                <a:effectLst/>
                <a:latin typeface="Googl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Karunanidhi Institute of  Technology</a:t>
            </a:r>
            <a:br>
              <a:rPr lang="en-US" b="0" i="0" u="sng" dirty="0">
                <a:solidFill>
                  <a:srgbClr val="0070C0"/>
                </a:solidFill>
                <a:effectLst/>
                <a:latin typeface="Google Sans"/>
              </a:rPr>
            </a:br>
            <a:r>
              <a:rPr lang="en-US" b="0" i="0" u="sng" dirty="0">
                <a:solidFill>
                  <a:srgbClr val="0070C0"/>
                </a:solidFill>
                <a:effectLst/>
                <a:latin typeface="Google Sans"/>
              </a:rPr>
              <a:t>An Autonomous Institution, Coimbatore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DEE42-1B98-1341-1B60-3EB614524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643" y="2478693"/>
            <a:ext cx="9639701" cy="1274970"/>
          </a:xfrm>
        </p:spPr>
        <p:txBody>
          <a:bodyPr/>
          <a:lstStyle/>
          <a:p>
            <a:r>
              <a:rPr lang="en-IN" sz="4400" dirty="0">
                <a:solidFill>
                  <a:schemeClr val="accent2">
                    <a:lumMod val="50000"/>
                  </a:schemeClr>
                </a:solidFill>
              </a:rPr>
              <a:t>GEN  AI  INTERACTIVE  GAMES </a:t>
            </a:r>
          </a:p>
        </p:txBody>
      </p:sp>
      <p:pic>
        <p:nvPicPr>
          <p:cNvPr id="1026" name="Picture 2" descr="Kalaignar Karunanidhi Institute of ...">
            <a:extLst>
              <a:ext uri="{FF2B5EF4-FFF2-40B4-BE49-F238E27FC236}">
                <a16:creationId xmlns:a16="http://schemas.microsoft.com/office/drawing/2014/main" id="{10B0254F-6A39-9784-3A4F-935504FB1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" y="782053"/>
            <a:ext cx="1046747" cy="104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5FBB900-4958-D989-56B9-46A7EF6857A4}"/>
              </a:ext>
            </a:extLst>
          </p:cNvPr>
          <p:cNvSpPr txBox="1">
            <a:spLocks/>
          </p:cNvSpPr>
          <p:nvPr/>
        </p:nvSpPr>
        <p:spPr>
          <a:xfrm>
            <a:off x="3890211" y="4016166"/>
            <a:ext cx="7640444" cy="1351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noProof="1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D11573-A141-9465-4EDB-D13407FA120C}"/>
              </a:ext>
            </a:extLst>
          </p:cNvPr>
          <p:cNvSpPr txBox="1">
            <a:spLocks/>
          </p:cNvSpPr>
          <p:nvPr/>
        </p:nvSpPr>
        <p:spPr>
          <a:xfrm>
            <a:off x="9325099" y="4311317"/>
            <a:ext cx="2594185" cy="2257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noProof="1"/>
              <a:t>TEAM MEMBERS:</a:t>
            </a:r>
          </a:p>
          <a:p>
            <a:pPr marL="0" indent="0">
              <a:buNone/>
            </a:pPr>
            <a:r>
              <a:rPr lang="en-US" altLang="zh-CN" noProof="1"/>
              <a:t>HARISHWAR R </a:t>
            </a:r>
          </a:p>
          <a:p>
            <a:pPr marL="0" indent="0">
              <a:buNone/>
            </a:pPr>
            <a:r>
              <a:rPr lang="en-US" altLang="zh-CN" noProof="1"/>
              <a:t>MOHANRAJ S </a:t>
            </a:r>
          </a:p>
          <a:p>
            <a:pPr marL="0" indent="0">
              <a:buNone/>
            </a:pPr>
            <a:r>
              <a:rPr lang="en-US" altLang="zh-CN" noProof="1"/>
              <a:t>ALWARSAMY P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3300A47-9240-4D5F-FFEB-F9114EDEFF0A}"/>
              </a:ext>
            </a:extLst>
          </p:cNvPr>
          <p:cNvSpPr txBox="1">
            <a:spLocks/>
          </p:cNvSpPr>
          <p:nvPr/>
        </p:nvSpPr>
        <p:spPr>
          <a:xfrm>
            <a:off x="983204" y="4387136"/>
            <a:ext cx="2594185" cy="2257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noProof="1"/>
              <a:t>MENTOR:</a:t>
            </a:r>
          </a:p>
          <a:p>
            <a:pPr marL="0" indent="0">
              <a:buNone/>
            </a:pPr>
            <a:r>
              <a:rPr lang="en-US" altLang="zh-CN" noProof="1"/>
              <a:t>MRS.ANUPRIYA  A</a:t>
            </a:r>
          </a:p>
          <a:p>
            <a:pPr marL="0" indent="0">
              <a:buNone/>
            </a:pPr>
            <a:r>
              <a:rPr lang="en-US" altLang="zh-CN" b="1" noProof="1"/>
              <a:t>TEAM NAME:</a:t>
            </a:r>
          </a:p>
          <a:p>
            <a:pPr marL="0" indent="0">
              <a:buNone/>
            </a:pPr>
            <a:r>
              <a:rPr lang="en-US" altLang="zh-CN" noProof="1"/>
              <a:t>ACECODERS</a:t>
            </a:r>
          </a:p>
        </p:txBody>
      </p:sp>
    </p:spTree>
    <p:extLst>
      <p:ext uri="{BB962C8B-B14F-4D97-AF65-F5344CB8AC3E}">
        <p14:creationId xmlns:p14="http://schemas.microsoft.com/office/powerpoint/2010/main" val="67880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FB4AB-7EBB-ED7D-2267-A21053E4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001" y="1532081"/>
            <a:ext cx="5273221" cy="3793838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872E-D8F0-BF64-FC5F-317F5A47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34" y="0"/>
            <a:ext cx="8474004" cy="3987799"/>
          </a:xfrm>
        </p:spPr>
        <p:txBody>
          <a:bodyPr/>
          <a:lstStyle/>
          <a:p>
            <a:r>
              <a:rPr lang="en-US" altLang="zh-CN" dirty="0"/>
              <a:t>Gamified AI-Powered Educational </a:t>
            </a:r>
            <a:r>
              <a:rPr lang="en-US" altLang="zh-CN" dirty="0" err="1"/>
              <a:t>PlatformDesign</a:t>
            </a:r>
            <a:r>
              <a:rPr lang="en-US" altLang="zh-CN" dirty="0"/>
              <a:t> and Development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0B4-3B70-1D3F-43D1-F14B9904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627" y="4640704"/>
            <a:ext cx="7952635" cy="876323"/>
          </a:xfrm>
        </p:spPr>
        <p:txBody>
          <a:bodyPr/>
          <a:lstStyle/>
          <a:p>
            <a:r>
              <a:rPr lang="en-US" altLang="zh-CN" dirty="0"/>
              <a:t>Empowering Education through Generative AI and Game-Based Learning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9F7933-A06E-3762-71EF-16F57E0F544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7F69-41ED-30F5-166A-551B5D0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B9A5-654F-D10C-C72F-92F9B261CB6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42963" y="2483403"/>
            <a:ext cx="434758" cy="385763"/>
          </a:xfrm>
        </p:spPr>
        <p:txBody>
          <a:bodyPr/>
          <a:lstStyle/>
          <a:p>
            <a:r>
              <a:rPr lang="en-GB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31C9-771F-A407-D89F-280DF73B2FE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03918" y="2556816"/>
            <a:ext cx="2812863" cy="788962"/>
          </a:xfrm>
        </p:spPr>
        <p:txBody>
          <a:bodyPr/>
          <a:lstStyle/>
          <a:p>
            <a:r>
              <a:rPr lang="en-US" altLang="zh-CN" noProof="1"/>
              <a:t>Integration of game mechanics in learning environments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E7F64-B964-8C53-CF09-F8CC256DCB1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421805" y="2483403"/>
            <a:ext cx="434758" cy="385763"/>
          </a:xfrm>
        </p:spPr>
        <p:txBody>
          <a:bodyPr/>
          <a:lstStyle/>
          <a:p>
            <a:r>
              <a:rPr lang="en-GB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DD5AA2-64EC-A8B5-13D9-726874BEC8E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6" y="2556816"/>
            <a:ext cx="2812863" cy="788962"/>
          </a:xfrm>
        </p:spPr>
        <p:txBody>
          <a:bodyPr/>
          <a:lstStyle/>
          <a:p>
            <a:r>
              <a:rPr lang="en-US" altLang="zh-CN" noProof="1"/>
              <a:t>Enhances motivation, retention, and active participation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27838-9041-CCF7-2CBA-87E0F9E1AD2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94871" y="2483403"/>
            <a:ext cx="434758" cy="385763"/>
          </a:xfrm>
        </p:spPr>
        <p:txBody>
          <a:bodyPr/>
          <a:lstStyle/>
          <a:p>
            <a:r>
              <a:rPr lang="en-GB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926C95-B877-91A7-C35C-D42E894A71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556816"/>
            <a:ext cx="2812863" cy="788962"/>
          </a:xfrm>
        </p:spPr>
        <p:txBody>
          <a:bodyPr/>
          <a:lstStyle/>
          <a:p>
            <a:r>
              <a:rPr lang="en-US" altLang="zh-CN" noProof="1"/>
              <a:t>Combines fun with function — making education immersive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CCE4395-2732-DD6C-B289-143F90EC99F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2963" y="4344531"/>
            <a:ext cx="434758" cy="385763"/>
          </a:xfrm>
        </p:spPr>
        <p:txBody>
          <a:bodyPr/>
          <a:lstStyle/>
          <a:p>
            <a:r>
              <a:rPr lang="en-GB"/>
              <a:t>04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99EFA3-031E-E36A-8AD1-8C56185D1B2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03918" y="4444479"/>
            <a:ext cx="2812863" cy="788962"/>
          </a:xfrm>
        </p:spPr>
        <p:txBody>
          <a:bodyPr/>
          <a:lstStyle/>
          <a:p>
            <a:r>
              <a:rPr lang="en-US" noProof="1"/>
              <a:t>Game-like elements foster learner engagement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361CB3E-BCE0-431A-1F87-462AFBA8DD2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421805" y="4344531"/>
            <a:ext cx="434758" cy="385763"/>
          </a:xfrm>
        </p:spPr>
        <p:txBody>
          <a:bodyPr/>
          <a:lstStyle/>
          <a:p>
            <a:r>
              <a:rPr lang="en-GB"/>
              <a:t>05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48AD761-BA58-FB71-0C6C-B8A01131D7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/>
          <a:lstStyle/>
          <a:p>
            <a:r>
              <a:rPr lang="en-US" altLang="zh-CN" noProof="1"/>
              <a:t>Increases retention up to 60%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1893011-B4F2-675B-6ABD-AB8CFD0E521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94871" y="4344531"/>
            <a:ext cx="434758" cy="385763"/>
          </a:xfrm>
        </p:spPr>
        <p:txBody>
          <a:bodyPr/>
          <a:lstStyle/>
          <a:p>
            <a:r>
              <a:rPr lang="en-GB"/>
              <a:t>06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3AB34C-AC52-A4BF-66C8-5517AA5B148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64219" y="4444479"/>
            <a:ext cx="2812863" cy="788962"/>
          </a:xfrm>
        </p:spPr>
        <p:txBody>
          <a:bodyPr/>
          <a:lstStyle/>
          <a:p>
            <a:r>
              <a:rPr lang="en-US" altLang="zh-CN" noProof="1"/>
              <a:t> Promotes both knowledge and skill acquisition</a:t>
            </a:r>
          </a:p>
        </p:txBody>
      </p:sp>
    </p:spTree>
    <p:extLst>
      <p:ext uri="{BB962C8B-B14F-4D97-AF65-F5344CB8AC3E}">
        <p14:creationId xmlns:p14="http://schemas.microsoft.com/office/powerpoint/2010/main" val="365657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C65FA8-076F-597A-68FF-7BDFA2AE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94" y="946604"/>
            <a:ext cx="6735597" cy="3793838"/>
          </a:xfrm>
        </p:spPr>
        <p:txBody>
          <a:bodyPr/>
          <a:lstStyle/>
          <a:p>
            <a:r>
              <a:rPr lang="en-US" altLang="zh-CN" dirty="0"/>
              <a:t>Ideology Behind the </a:t>
            </a:r>
            <a:r>
              <a:rPr lang="en-US" altLang="zh-CN" dirty="0" err="1"/>
              <a:t>PlatformCore</a:t>
            </a:r>
            <a:r>
              <a:rPr lang="en-US" altLang="zh-CN" dirty="0"/>
              <a:t> Beliefs &amp; Goals:</a:t>
            </a:r>
            <a:endParaRPr lang="en-GB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7659592-4B74-0440-9D76-7A9416442C63}"/>
              </a:ext>
            </a:extLst>
          </p:cNvPr>
          <p:cNvSpPr txBox="1">
            <a:spLocks/>
          </p:cNvSpPr>
          <p:nvPr/>
        </p:nvSpPr>
        <p:spPr>
          <a:xfrm>
            <a:off x="598194" y="4054643"/>
            <a:ext cx="7603724" cy="2257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/>
              <a:t>Learning should be adaptive, engaging, and inclusiveAI can democratize education by providing personalized learning pathsGamification is not just entertainment—it’s a strategic motivator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2936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85" y="750426"/>
            <a:ext cx="9386350" cy="1132258"/>
          </a:xfrm>
        </p:spPr>
        <p:txBody>
          <a:bodyPr/>
          <a:lstStyle/>
          <a:p>
            <a:r>
              <a:rPr lang="en-US" dirty="0"/>
              <a:t>KEY PILLARS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9B94-B996-1CE7-AD33-7FA00099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520" y="2216769"/>
            <a:ext cx="4590099" cy="2957429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🔁 </a:t>
            </a:r>
            <a:r>
              <a:rPr lang="en-US" altLang="zh-CN" sz="2000" dirty="0"/>
              <a:t>Adaptability: AI adjusts content to learner needs</a:t>
            </a:r>
          </a:p>
          <a:p>
            <a:r>
              <a:rPr lang="zh-CN" altLang="en-US" sz="2000" dirty="0"/>
              <a:t>🧠 </a:t>
            </a:r>
            <a:r>
              <a:rPr lang="en-US" altLang="zh-CN" sz="2000" dirty="0"/>
              <a:t>Engagement: Game mechanics encourage continuous interaction</a:t>
            </a:r>
          </a:p>
          <a:p>
            <a:r>
              <a:rPr lang="zh-CN" altLang="en-US" sz="2000" dirty="0"/>
              <a:t>🧩 </a:t>
            </a:r>
            <a:r>
              <a:rPr lang="en-US" altLang="zh-CN" sz="2000" dirty="0"/>
              <a:t>Interactivity: Promotes curiosity and experimentation</a:t>
            </a:r>
          </a:p>
          <a:p>
            <a:r>
              <a:rPr lang="zh-CN" altLang="en-US" sz="2000" dirty="0"/>
              <a:t>🌐 </a:t>
            </a:r>
            <a:r>
              <a:rPr lang="en-US" altLang="zh-CN" sz="2000" dirty="0"/>
              <a:t>Accessibility: Learn anytime, anywhere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8239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49BD4-0FBE-5334-8A1C-D1B7D4FD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 The Role of Generative AI in Education Capabilities of Generative AI: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F5DAC4-DD52-DCB0-027D-890769EDB61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760066" y="2531995"/>
            <a:ext cx="2902797" cy="3066700"/>
          </a:xfrm>
        </p:spPr>
        <p:txBody>
          <a:bodyPr/>
          <a:lstStyle/>
          <a:p>
            <a:pPr algn="l"/>
            <a:r>
              <a:rPr lang="en-US" altLang="zh-CN" sz="2000" dirty="0"/>
              <a:t>Generates custom quizzes, problems, lesson plans</a:t>
            </a:r>
            <a:r>
              <a:rPr lang="zh-CN" altLang="en-US" sz="2000" dirty="0"/>
              <a:t>🧾 </a:t>
            </a:r>
            <a:r>
              <a:rPr lang="en-US" altLang="zh-CN" sz="2000" dirty="0"/>
              <a:t>Analyzes learning behavior and adjusts difficulty</a:t>
            </a:r>
            <a:r>
              <a:rPr lang="zh-CN" altLang="en-US" sz="2000" dirty="0"/>
              <a:t>💬 </a:t>
            </a:r>
            <a:r>
              <a:rPr lang="en-US" altLang="zh-CN" sz="2000" dirty="0"/>
              <a:t>Enables chatbot-based learning assistants</a:t>
            </a:r>
            <a:r>
              <a:rPr lang="zh-CN" altLang="en-US" sz="2000" dirty="0"/>
              <a:t>🧮 </a:t>
            </a:r>
            <a:r>
              <a:rPr lang="en-US" altLang="zh-CN" sz="2000" dirty="0"/>
              <a:t>Drives data analytics to improve content delivery</a:t>
            </a:r>
            <a:r>
              <a:rPr lang="en-US" altLang="zh-CN" dirty="0"/>
              <a:t>.</a:t>
            </a:r>
          </a:p>
        </p:txBody>
      </p:sp>
      <p:pic>
        <p:nvPicPr>
          <p:cNvPr id="2050" name="Picture 2" descr="Free AI Text Generator">
            <a:extLst>
              <a:ext uri="{FF2B5EF4-FFF2-40B4-BE49-F238E27FC236}">
                <a16:creationId xmlns:a16="http://schemas.microsoft.com/office/drawing/2014/main" id="{5201BEA4-383C-C84E-36C4-97DF49E62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63" y="2889884"/>
            <a:ext cx="2711116" cy="23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92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68D147-B183-8713-FBA0-D91A36BD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559" y="1548063"/>
            <a:ext cx="6088882" cy="3505200"/>
          </a:xfrm>
        </p:spPr>
        <p:txBody>
          <a:bodyPr/>
          <a:lstStyle/>
          <a:p>
            <a:r>
              <a:rPr lang="en-US" altLang="zh-CN" dirty="0"/>
              <a:t> Key Features of Our Platform✨ Main Features: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13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01A-2585-BE14-CDEA-C2C6982E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/>
              <a:t> Key Features of Our Platform✨ Main Features: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4515E-0286-13E0-AD84-9C03D11FD33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022129" y="3200394"/>
            <a:ext cx="3726334" cy="1371605"/>
          </a:xfrm>
        </p:spPr>
        <p:txBody>
          <a:bodyPr/>
          <a:lstStyle/>
          <a:p>
            <a:pPr algn="l"/>
            <a:r>
              <a:rPr lang="en-US" b="1" dirty="0"/>
              <a:t>🧠 Dynamic Content Generation📊 Adaptive Difficulty Engine💬 Natural Language Interface📈 Progress Tracker with AI Reports🕹 Multiplayer &amp; Peer Challenges</a:t>
            </a:r>
            <a:endParaRPr lang="en-US" altLang="zh-CN" b="1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3F5EDFE-3242-C1AD-0038-9487ABDC3F19}"/>
              </a:ext>
            </a:extLst>
          </p:cNvPr>
          <p:cNvSpPr txBox="1">
            <a:spLocks/>
          </p:cNvSpPr>
          <p:nvPr/>
        </p:nvSpPr>
        <p:spPr>
          <a:xfrm>
            <a:off x="5049370" y="2797442"/>
            <a:ext cx="2093260" cy="4029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noProof="1">
                <a:solidFill>
                  <a:schemeClr val="bg2">
                    <a:lumMod val="10000"/>
                  </a:schemeClr>
                </a:solidFill>
              </a:rPr>
              <a:t>Value Additions: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D7655F3-23DD-D237-DEC1-140E977919DA}"/>
              </a:ext>
            </a:extLst>
          </p:cNvPr>
          <p:cNvSpPr txBox="1">
            <a:spLocks/>
          </p:cNvSpPr>
          <p:nvPr/>
        </p:nvSpPr>
        <p:spPr>
          <a:xfrm>
            <a:off x="4748463" y="3292992"/>
            <a:ext cx="3726334" cy="1371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Real-time learning </a:t>
            </a:r>
            <a:r>
              <a:rPr lang="en-US" b="1" dirty="0" err="1"/>
              <a:t>adjustmentConversational</a:t>
            </a:r>
            <a:r>
              <a:rPr lang="en-US" b="1" dirty="0"/>
              <a:t> learning via AI </a:t>
            </a:r>
            <a:r>
              <a:rPr lang="en-US" b="1" dirty="0" err="1"/>
              <a:t>tutorGamified</a:t>
            </a:r>
            <a:r>
              <a:rPr lang="en-US" b="1" dirty="0"/>
              <a:t> assessments for continuous improvement</a:t>
            </a:r>
            <a:endParaRPr lang="en-US" altLang="zh-CN" b="1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C2F37A7-1C76-3BC4-F060-24EF98F3EEAF}"/>
              </a:ext>
            </a:extLst>
          </p:cNvPr>
          <p:cNvSpPr txBox="1">
            <a:spLocks/>
          </p:cNvSpPr>
          <p:nvPr/>
        </p:nvSpPr>
        <p:spPr>
          <a:xfrm>
            <a:off x="8513730" y="3429000"/>
            <a:ext cx="3726334" cy="13716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Feature-icon grid with </a:t>
            </a:r>
            <a:r>
              <a:rPr lang="en-US" b="1" dirty="0" err="1"/>
              <a:t>labelsUI</a:t>
            </a:r>
            <a:r>
              <a:rPr lang="en-US" b="1" dirty="0"/>
              <a:t> mockup/prototype screenshots</a:t>
            </a:r>
            <a:endParaRPr lang="en-US" altLang="zh-CN" b="1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4955790B-5778-7151-E671-CE28781E8427}"/>
              </a:ext>
            </a:extLst>
          </p:cNvPr>
          <p:cNvSpPr txBox="1">
            <a:spLocks/>
          </p:cNvSpPr>
          <p:nvPr/>
        </p:nvSpPr>
        <p:spPr>
          <a:xfrm>
            <a:off x="8493122" y="2781397"/>
            <a:ext cx="2093260" cy="4029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noProof="1">
                <a:solidFill>
                  <a:schemeClr val="bg2">
                    <a:lumMod val="10000"/>
                  </a:schemeClr>
                </a:solidFill>
              </a:rPr>
              <a:t>Visual:</a:t>
            </a:r>
          </a:p>
        </p:txBody>
      </p:sp>
    </p:spTree>
    <p:extLst>
      <p:ext uri="{BB962C8B-B14F-4D97-AF65-F5344CB8AC3E}">
        <p14:creationId xmlns:p14="http://schemas.microsoft.com/office/powerpoint/2010/main" val="148069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5989-D16D-49E3-0B23-EF6D950B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4" y="886783"/>
            <a:ext cx="9386351" cy="1132258"/>
          </a:xfrm>
        </p:spPr>
        <p:txBody>
          <a:bodyPr/>
          <a:lstStyle/>
          <a:p>
            <a:r>
              <a:rPr lang="en-US" noProof="0" dirty="0"/>
              <a:t>Personalization </a:t>
            </a:r>
            <a:r>
              <a:rPr lang="en-US" noProof="0" dirty="0" err="1"/>
              <a:t>BenefitsWhy</a:t>
            </a:r>
            <a:r>
              <a:rPr lang="en-US" noProof="0" dirty="0"/>
              <a:t> Personalization Matters: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83E-C6DE-280C-5CB1-CCFC8F4CD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0896" y="2401254"/>
            <a:ext cx="4451345" cy="1132258"/>
          </a:xfrm>
        </p:spPr>
        <p:txBody>
          <a:bodyPr>
            <a:normAutofit/>
          </a:bodyPr>
          <a:lstStyle/>
          <a:p>
            <a:r>
              <a:rPr lang="en-US" dirty="0"/>
              <a:t>🎯 Engages learner through relevant content🕒 Flexible pacing supports every learner💡 Encourages independent exploration📘 Boosts retention by 25%</a:t>
            </a:r>
            <a:endParaRPr lang="en-US" altLang="zh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D51C36-B0C5-02AE-D900-BB5B93E3A3B9}"/>
              </a:ext>
            </a:extLst>
          </p:cNvPr>
          <p:cNvSpPr txBox="1">
            <a:spLocks/>
          </p:cNvSpPr>
          <p:nvPr/>
        </p:nvSpPr>
        <p:spPr>
          <a:xfrm>
            <a:off x="2662989" y="3170440"/>
            <a:ext cx="4130843" cy="51712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Student Impact:</a:t>
            </a:r>
            <a:endParaRPr lang="en-GB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4D6483-C3AE-272C-47A1-33DA929C2207}"/>
              </a:ext>
            </a:extLst>
          </p:cNvPr>
          <p:cNvSpPr txBox="1">
            <a:spLocks/>
          </p:cNvSpPr>
          <p:nvPr/>
        </p:nvSpPr>
        <p:spPr>
          <a:xfrm>
            <a:off x="3780896" y="3736569"/>
            <a:ext cx="2852515" cy="720177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Improved test </a:t>
            </a:r>
            <a:r>
              <a:rPr lang="en-US" dirty="0" err="1"/>
              <a:t>performanceHigher</a:t>
            </a:r>
            <a:r>
              <a:rPr lang="en-US" dirty="0"/>
              <a:t> course completion </a:t>
            </a:r>
            <a:r>
              <a:rPr lang="en-US" dirty="0" err="1"/>
              <a:t>ratesSense</a:t>
            </a:r>
            <a:r>
              <a:rPr lang="en-US" dirty="0"/>
              <a:t> of ownership and empowerment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2DE12C-16D9-E54F-2AFB-53E96F283115}"/>
              </a:ext>
            </a:extLst>
          </p:cNvPr>
          <p:cNvSpPr txBox="1"/>
          <p:nvPr/>
        </p:nvSpPr>
        <p:spPr>
          <a:xfrm>
            <a:off x="3681663" y="45057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Visual: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A614D-8EBA-5D8A-DF7A-02A6643E98BB}"/>
              </a:ext>
            </a:extLst>
          </p:cNvPr>
          <p:cNvSpPr txBox="1"/>
          <p:nvPr/>
        </p:nvSpPr>
        <p:spPr>
          <a:xfrm>
            <a:off x="3681663" y="48882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Mind map: Central node "Personalized Learning" → branching benefits</a:t>
            </a:r>
          </a:p>
        </p:txBody>
      </p:sp>
    </p:spTree>
    <p:extLst>
      <p:ext uri="{BB962C8B-B14F-4D97-AF65-F5344CB8AC3E}">
        <p14:creationId xmlns:p14="http://schemas.microsoft.com/office/powerpoint/2010/main" val="3999775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333B44-FF7C-4DD4-AB3A-1FC68C05FF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3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325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Google Sans</vt:lpstr>
      <vt:lpstr>Segoe UI Black</vt:lpstr>
      <vt:lpstr>Custom</vt:lpstr>
      <vt:lpstr> KIT – Kalaignar Karunanidhi Institute of  Technology An Autonomous Institution, Coimbatore</vt:lpstr>
      <vt:lpstr>Gamified AI-Powered Educational PlatformDesign and Development</vt:lpstr>
      <vt:lpstr>Introduction</vt:lpstr>
      <vt:lpstr>Ideology Behind the PlatformCore Beliefs &amp; Goals:</vt:lpstr>
      <vt:lpstr>KEY PILLARS</vt:lpstr>
      <vt:lpstr> The Role of Generative AI in Education Capabilities of Generative AI:</vt:lpstr>
      <vt:lpstr> Key Features of Our Platform✨ Main Features:</vt:lpstr>
      <vt:lpstr> Key Features of Our Platform✨ Main Features:</vt:lpstr>
      <vt:lpstr>Personalization BenefitsWhy Personalization Matters: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alwar p</dc:creator>
  <cp:lastModifiedBy>alwar p</cp:lastModifiedBy>
  <cp:revision>1</cp:revision>
  <dcterms:modified xsi:type="dcterms:W3CDTF">2025-04-05T12:42:19Z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