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Dynapuff Condensed Bold" panose="020B0604020202020204" charset="0"/>
      <p:regular r:id="rId11"/>
    </p:embeddedFont>
    <p:embeddedFont>
      <p:font typeface="Dynapuff Condensed" panose="020B0604020202020204" charset="0"/>
      <p:regular r:id="rId12"/>
    </p:embeddedFont>
    <p:embeddedFont>
      <p:font typeface="Dynapuff SemiCondensed" panose="020B0604020202020204" charset="0"/>
      <p:regular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73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8.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Freeform 2"/>
          <p:cNvSpPr/>
          <p:nvPr/>
        </p:nvSpPr>
        <p:spPr>
          <a:xfrm>
            <a:off x="-664261" y="6677503"/>
            <a:ext cx="6103108" cy="4114800"/>
          </a:xfrm>
          <a:custGeom>
            <a:avLst/>
            <a:gdLst/>
            <a:ahLst/>
            <a:cxnLst/>
            <a:rect l="l" t="t" r="r" b="b"/>
            <a:pathLst>
              <a:path w="6103108" h="4114800">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flipV="1">
            <a:off x="12184892" y="-10287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4254823" y="-4550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572605" y="6043612"/>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2135099" y="5404787"/>
            <a:ext cx="14639924" cy="2115929"/>
          </a:xfrm>
          <a:prstGeom prst="rect">
            <a:avLst/>
          </a:prstGeom>
        </p:spPr>
        <p:txBody>
          <a:bodyPr lIns="0" tIns="0" rIns="0" bIns="0" rtlCol="0" anchor="t">
            <a:spAutoFit/>
          </a:bodyPr>
          <a:lstStyle/>
          <a:p>
            <a:pPr marL="0" lvl="0" indent="0" algn="ctr">
              <a:lnSpc>
                <a:spcPts val="16618"/>
              </a:lnSpc>
              <a:spcBef>
                <a:spcPct val="0"/>
              </a:spcBef>
            </a:pPr>
            <a:r>
              <a:rPr lang="en-US" sz="13848" spc="138">
                <a:solidFill>
                  <a:srgbClr val="000000"/>
                </a:solidFill>
                <a:latin typeface="Dynapuff Condensed"/>
                <a:ea typeface="Dynapuff Condensed"/>
                <a:cs typeface="Dynapuff Condensed"/>
                <a:sym typeface="Dynapuff Condensed"/>
              </a:rPr>
              <a:t>ROBOT</a:t>
            </a:r>
          </a:p>
        </p:txBody>
      </p:sp>
      <p:sp>
        <p:nvSpPr>
          <p:cNvPr id="7" name="TextBox 7"/>
          <p:cNvSpPr txBox="1"/>
          <p:nvPr/>
        </p:nvSpPr>
        <p:spPr>
          <a:xfrm>
            <a:off x="2942430" y="2839103"/>
            <a:ext cx="12531176" cy="2541869"/>
          </a:xfrm>
          <a:prstGeom prst="rect">
            <a:avLst/>
          </a:prstGeom>
        </p:spPr>
        <p:txBody>
          <a:bodyPr lIns="0" tIns="0" rIns="0" bIns="0" rtlCol="0" anchor="t">
            <a:spAutoFit/>
          </a:bodyPr>
          <a:lstStyle/>
          <a:p>
            <a:pPr marL="0" lvl="0" indent="0" algn="ctr">
              <a:lnSpc>
                <a:spcPts val="20009"/>
              </a:lnSpc>
              <a:spcBef>
                <a:spcPct val="0"/>
              </a:spcBef>
            </a:pPr>
            <a:r>
              <a:rPr lang="en-US" sz="16674" spc="500">
                <a:solidFill>
                  <a:srgbClr val="000000"/>
                </a:solidFill>
                <a:latin typeface="Dynapuff Condensed"/>
                <a:ea typeface="Dynapuff Condensed"/>
                <a:cs typeface="Dynapuff Condensed"/>
                <a:sym typeface="Dynapuff Condensed"/>
              </a:rPr>
              <a:t>FIRE FIGHTING</a:t>
            </a:r>
          </a:p>
        </p:txBody>
      </p:sp>
      <p:sp>
        <p:nvSpPr>
          <p:cNvPr id="8" name="Freeform 8"/>
          <p:cNvSpPr/>
          <p:nvPr/>
        </p:nvSpPr>
        <p:spPr>
          <a:xfrm flipV="1">
            <a:off x="0" y="0"/>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9" name="Freeform 9"/>
          <p:cNvSpPr/>
          <p:nvPr/>
        </p:nvSpPr>
        <p:spPr>
          <a:xfrm flipH="1">
            <a:off x="14418111" y="617220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grpSp>
        <p:nvGrpSpPr>
          <p:cNvPr id="7" name="Group 7"/>
          <p:cNvGrpSpPr>
            <a:grpSpLocks noChangeAspect="1"/>
          </p:cNvGrpSpPr>
          <p:nvPr/>
        </p:nvGrpSpPr>
        <p:grpSpPr>
          <a:xfrm>
            <a:off x="10382852" y="3819719"/>
            <a:ext cx="3333148" cy="3872151"/>
            <a:chOff x="0" y="0"/>
            <a:chExt cx="5466080" cy="6350000"/>
          </a:xfrm>
        </p:grpSpPr>
        <p:sp>
          <p:nvSpPr>
            <p:cNvPr id="8" name="Freeform 8"/>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9" name="Freeform 9"/>
            <p:cNvSpPr/>
            <p:nvPr/>
          </p:nvSpPr>
          <p:spPr>
            <a:xfrm>
              <a:off x="247650" y="294640"/>
              <a:ext cx="4889500" cy="4693920"/>
            </a:xfrm>
            <a:custGeom>
              <a:avLst/>
              <a:gdLst/>
              <a:ahLst/>
              <a:cxnLst/>
              <a:rect l="l" t="t" r="r" b="b"/>
              <a:pathLst>
                <a:path w="4889500" h="469392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2"/>
              <a:stretch>
                <a:fillRect l="-22045" r="-22045"/>
              </a:stretch>
            </a:blipFill>
          </p:spPr>
        </p:sp>
        <p:sp>
          <p:nvSpPr>
            <p:cNvPr id="10" name="Freeform 10"/>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11" name="Freeform 11"/>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id="12" name="Group 12"/>
          <p:cNvGrpSpPr>
            <a:grpSpLocks noChangeAspect="1"/>
          </p:cNvGrpSpPr>
          <p:nvPr/>
        </p:nvGrpSpPr>
        <p:grpSpPr>
          <a:xfrm>
            <a:off x="3677252" y="3771900"/>
            <a:ext cx="3333148" cy="3872151"/>
            <a:chOff x="0" y="0"/>
            <a:chExt cx="5466080" cy="6350000"/>
          </a:xfrm>
        </p:grpSpPr>
        <p:sp>
          <p:nvSpPr>
            <p:cNvPr id="13" name="Freeform 13"/>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14" name="Freeform 14"/>
            <p:cNvSpPr/>
            <p:nvPr/>
          </p:nvSpPr>
          <p:spPr>
            <a:xfrm>
              <a:off x="247650" y="294640"/>
              <a:ext cx="4889500" cy="4693920"/>
            </a:xfrm>
            <a:custGeom>
              <a:avLst/>
              <a:gdLst/>
              <a:ahLst/>
              <a:cxnLst/>
              <a:rect l="l" t="t" r="r" b="b"/>
              <a:pathLst>
                <a:path w="4889500" h="469392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3"/>
              <a:stretch>
                <a:fillRect l="-22045" r="-22045"/>
              </a:stretch>
            </a:blipFill>
          </p:spPr>
        </p:sp>
        <p:sp>
          <p:nvSpPr>
            <p:cNvPr id="15" name="Freeform 15"/>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16" name="Freeform 16"/>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id="17" name="TextBox 17"/>
          <p:cNvSpPr txBox="1"/>
          <p:nvPr/>
        </p:nvSpPr>
        <p:spPr>
          <a:xfrm>
            <a:off x="4676662" y="2107719"/>
            <a:ext cx="8934676" cy="1102746"/>
          </a:xfrm>
          <a:prstGeom prst="rect">
            <a:avLst/>
          </a:prstGeom>
        </p:spPr>
        <p:txBody>
          <a:bodyPr lIns="0" tIns="0" rIns="0" bIns="0" rtlCol="0" anchor="t">
            <a:spAutoFit/>
          </a:bodyPr>
          <a:lstStyle/>
          <a:p>
            <a:pPr marL="0" lvl="0" indent="0" algn="ctr">
              <a:lnSpc>
                <a:spcPts val="8526"/>
              </a:lnSpc>
            </a:pPr>
            <a:r>
              <a:rPr lang="en-US" sz="7681">
                <a:solidFill>
                  <a:srgbClr val="000000"/>
                </a:solidFill>
                <a:latin typeface="Dynapuff Condensed"/>
                <a:ea typeface="Dynapuff Condensed"/>
                <a:cs typeface="Dynapuff Condensed"/>
                <a:sym typeface="Dynapuff Condensed"/>
              </a:rPr>
              <a:t>GROUP MEMBERS</a:t>
            </a:r>
          </a:p>
        </p:txBody>
      </p:sp>
      <p:sp>
        <p:nvSpPr>
          <p:cNvPr id="19" name="TextBox 19"/>
          <p:cNvSpPr txBox="1"/>
          <p:nvPr/>
        </p:nvSpPr>
        <p:spPr>
          <a:xfrm>
            <a:off x="10248657" y="7034591"/>
            <a:ext cx="3585274" cy="552450"/>
          </a:xfrm>
          <a:prstGeom prst="rect">
            <a:avLst/>
          </a:prstGeom>
        </p:spPr>
        <p:txBody>
          <a:bodyPr lIns="0" tIns="0" rIns="0" bIns="0" rtlCol="0" anchor="t">
            <a:spAutoFit/>
          </a:bodyPr>
          <a:lstStyle/>
          <a:p>
            <a:pPr algn="ctr">
              <a:lnSpc>
                <a:spcPts val="4500"/>
              </a:lnSpc>
            </a:pPr>
            <a:r>
              <a:rPr lang="en-US" sz="3000" dirty="0">
                <a:solidFill>
                  <a:srgbClr val="000000"/>
                </a:solidFill>
                <a:latin typeface="Dynapuff SemiCondensed"/>
                <a:ea typeface="Dynapuff SemiCondensed"/>
                <a:cs typeface="Dynapuff SemiCondensed"/>
                <a:sym typeface="Dynapuff SemiCondensed"/>
              </a:rPr>
              <a:t>Wathila</a:t>
            </a:r>
          </a:p>
        </p:txBody>
      </p:sp>
      <p:sp>
        <p:nvSpPr>
          <p:cNvPr id="20" name="TextBox 20"/>
          <p:cNvSpPr txBox="1"/>
          <p:nvPr/>
        </p:nvSpPr>
        <p:spPr>
          <a:xfrm>
            <a:off x="3165988" y="6934943"/>
            <a:ext cx="4146495" cy="552450"/>
          </a:xfrm>
          <a:prstGeom prst="rect">
            <a:avLst/>
          </a:prstGeom>
        </p:spPr>
        <p:txBody>
          <a:bodyPr lIns="0" tIns="0" rIns="0" bIns="0" rtlCol="0" anchor="t">
            <a:spAutoFit/>
          </a:bodyPr>
          <a:lstStyle/>
          <a:p>
            <a:pPr algn="ctr">
              <a:lnSpc>
                <a:spcPts val="4500"/>
              </a:lnSpc>
            </a:pPr>
            <a:r>
              <a:rPr lang="en-US" sz="3000" dirty="0">
                <a:solidFill>
                  <a:srgbClr val="000000"/>
                </a:solidFill>
                <a:latin typeface="Dynapuff SemiCondensed"/>
                <a:ea typeface="Dynapuff SemiCondensed"/>
                <a:cs typeface="Dynapuff SemiCondensed"/>
                <a:sym typeface="Dynapuff SemiCondensed"/>
              </a:rPr>
              <a:t>Sithum </a:t>
            </a:r>
          </a:p>
        </p:txBody>
      </p:sp>
      <p:sp>
        <p:nvSpPr>
          <p:cNvPr id="21" name="Freeform 21"/>
          <p:cNvSpPr/>
          <p:nvPr/>
        </p:nvSpPr>
        <p:spPr>
          <a:xfrm>
            <a:off x="0" y="61722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xmlns="" r:embed="rId6"/>
                </a:ext>
              </a:extLst>
            </a:blip>
            <a:stretch>
              <a:fillRect/>
            </a:stretch>
          </a:blipFill>
        </p:spPr>
      </p:sp>
      <p:sp>
        <p:nvSpPr>
          <p:cNvPr id="22" name="Freeform 22"/>
          <p:cNvSpPr/>
          <p:nvPr/>
        </p:nvSpPr>
        <p:spPr>
          <a:xfrm flipH="1" flipV="1">
            <a:off x="14425139" y="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xmlns="" r:embed="rId6"/>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Freeform 2"/>
          <p:cNvSpPr/>
          <p:nvPr/>
        </p:nvSpPr>
        <p:spPr>
          <a:xfrm flipH="1" flipV="1">
            <a:off x="12337292" y="-8763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407223" y="-3026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826735" y="6747939"/>
            <a:ext cx="6103108" cy="4114800"/>
          </a:xfrm>
          <a:custGeom>
            <a:avLst/>
            <a:gdLst/>
            <a:ahLst/>
            <a:cxnLst/>
            <a:rect l="l" t="t" r="r" b="b"/>
            <a:pathLst>
              <a:path w="6103108" h="4114800">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410130" y="6114049"/>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2088210" y="738769"/>
            <a:ext cx="14111580" cy="8809462"/>
          </a:xfrm>
          <a:custGeom>
            <a:avLst/>
            <a:gdLst/>
            <a:ahLst/>
            <a:cxnLst/>
            <a:rect l="l" t="t" r="r" b="b"/>
            <a:pathLst>
              <a:path w="14111580" h="8809462">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TextBox 7"/>
          <p:cNvSpPr txBox="1"/>
          <p:nvPr/>
        </p:nvSpPr>
        <p:spPr>
          <a:xfrm>
            <a:off x="3597962" y="4068758"/>
            <a:ext cx="11092077" cy="3073401"/>
          </a:xfrm>
          <a:prstGeom prst="rect">
            <a:avLst/>
          </a:prstGeom>
        </p:spPr>
        <p:txBody>
          <a:bodyPr lIns="0" tIns="0" rIns="0" bIns="0" rtlCol="0" anchor="t">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Introducing the Fire fighting Robot. An intelligent automated system designed to detect and track flames using multi-directional sensors. Equipped with precise motor control and Arduino-based processing, this robot can navigate toward fire sources while maintaining safe operational parameters</a:t>
            </a:r>
          </a:p>
        </p:txBody>
      </p:sp>
      <p:sp>
        <p:nvSpPr>
          <p:cNvPr id="8" name="TextBox 8"/>
          <p:cNvSpPr txBox="1"/>
          <p:nvPr/>
        </p:nvSpPr>
        <p:spPr>
          <a:xfrm>
            <a:off x="4924696" y="2467693"/>
            <a:ext cx="8438608" cy="770785"/>
          </a:xfrm>
          <a:prstGeom prst="rect">
            <a:avLst/>
          </a:prstGeom>
        </p:spPr>
        <p:txBody>
          <a:bodyPr lIns="0" tIns="0" rIns="0" bIns="0" rtlCol="0" anchor="t">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Freeform 2"/>
          <p:cNvSpPr/>
          <p:nvPr/>
        </p:nvSpPr>
        <p:spPr>
          <a:xfrm rot="1175679">
            <a:off x="2682522" y="3039966"/>
            <a:ext cx="6516917" cy="6218334"/>
          </a:xfrm>
          <a:custGeom>
            <a:avLst/>
            <a:gdLst/>
            <a:ahLst/>
            <a:cxnLst/>
            <a:rect l="l" t="t" r="r" b="b"/>
            <a:pathLst>
              <a:path w="6516917" h="6218334">
                <a:moveTo>
                  <a:pt x="0" y="0"/>
                </a:moveTo>
                <a:lnTo>
                  <a:pt x="6516917" y="0"/>
                </a:lnTo>
                <a:lnTo>
                  <a:pt x="6516917" y="6218334"/>
                </a:lnTo>
                <a:lnTo>
                  <a:pt x="0" y="621833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175679">
            <a:off x="9998000" y="3039966"/>
            <a:ext cx="6516917" cy="6218334"/>
          </a:xfrm>
          <a:custGeom>
            <a:avLst/>
            <a:gdLst/>
            <a:ahLst/>
            <a:cxnLst/>
            <a:rect l="l" t="t" r="r" b="b"/>
            <a:pathLst>
              <a:path w="6516917" h="6218334">
                <a:moveTo>
                  <a:pt x="0" y="0"/>
                </a:moveTo>
                <a:lnTo>
                  <a:pt x="6516918" y="0"/>
                </a:lnTo>
                <a:lnTo>
                  <a:pt x="6516918" y="6218334"/>
                </a:lnTo>
                <a:lnTo>
                  <a:pt x="0" y="621833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3944461" y="1874136"/>
            <a:ext cx="10399079" cy="921592"/>
          </a:xfrm>
          <a:prstGeom prst="rect">
            <a:avLst/>
          </a:prstGeom>
        </p:spPr>
        <p:txBody>
          <a:bodyPr lIns="0" tIns="0" rIns="0" bIns="0" rtlCol="0" anchor="t">
            <a:spAutoFit/>
          </a:bodyPr>
          <a:lstStyle/>
          <a:p>
            <a:pPr marL="0" lvl="0" indent="0" algn="ctr">
              <a:lnSpc>
                <a:spcPts val="6694"/>
              </a:lnSpc>
              <a:spcBef>
                <a:spcPct val="0"/>
              </a:spcBef>
            </a:pPr>
            <a:r>
              <a:rPr lang="en-US" sz="7438" u="none" strike="noStrike">
                <a:solidFill>
                  <a:srgbClr val="000000"/>
                </a:solidFill>
                <a:latin typeface="Dynapuff Condensed"/>
                <a:ea typeface="Dynapuff Condensed"/>
                <a:cs typeface="Dynapuff Condensed"/>
                <a:sym typeface="Dynapuff Condensed"/>
              </a:rPr>
              <a:t>PROJECT GOALS</a:t>
            </a:r>
          </a:p>
        </p:txBody>
      </p:sp>
      <p:sp>
        <p:nvSpPr>
          <p:cNvPr id="5" name="TextBox 5"/>
          <p:cNvSpPr txBox="1"/>
          <p:nvPr/>
        </p:nvSpPr>
        <p:spPr>
          <a:xfrm>
            <a:off x="3676708" y="5214661"/>
            <a:ext cx="4528546" cy="2366645"/>
          </a:xfrm>
          <a:prstGeom prst="rect">
            <a:avLst/>
          </a:prstGeom>
        </p:spPr>
        <p:txBody>
          <a:bodyPr lIns="0" tIns="0" rIns="0" bIns="0" rtlCol="0" anchor="t">
            <a:spAutoFit/>
          </a:bodyPr>
          <a:lstStyle/>
          <a:p>
            <a:pPr marL="582933" lvl="1" indent="-291467" algn="l">
              <a:lnSpc>
                <a:spcPts val="3780"/>
              </a:lnSpc>
              <a:buFont typeface="Arial"/>
              <a:buChar char="•"/>
            </a:pPr>
            <a:r>
              <a:rPr lang="en-US" sz="2700">
                <a:solidFill>
                  <a:srgbClr val="000000"/>
                </a:solidFill>
                <a:latin typeface="Dynapuff SemiCondensed"/>
                <a:ea typeface="Dynapuff SemiCondensed"/>
                <a:cs typeface="Dynapuff SemiCondensed"/>
                <a:sym typeface="Dynapuff SemiCondensed"/>
              </a:rPr>
              <a:t>Develop a robot which can effectively find and resolve fires occuring through an automated system.</a:t>
            </a:r>
          </a:p>
        </p:txBody>
      </p:sp>
      <p:sp>
        <p:nvSpPr>
          <p:cNvPr id="6" name="TextBox 6"/>
          <p:cNvSpPr txBox="1"/>
          <p:nvPr/>
        </p:nvSpPr>
        <p:spPr>
          <a:xfrm>
            <a:off x="10992186" y="5452786"/>
            <a:ext cx="4528546" cy="1890395"/>
          </a:xfrm>
          <a:prstGeom prst="rect">
            <a:avLst/>
          </a:prstGeom>
        </p:spPr>
        <p:txBody>
          <a:bodyPr lIns="0" tIns="0" rIns="0" bIns="0" rtlCol="0" anchor="t">
            <a:spAutoFit/>
          </a:bodyPr>
          <a:lstStyle/>
          <a:p>
            <a:pPr marL="582933" lvl="1" indent="-291467" algn="l">
              <a:lnSpc>
                <a:spcPts val="3780"/>
              </a:lnSpc>
              <a:buFont typeface="Arial"/>
              <a:buChar char="•"/>
            </a:pPr>
            <a:r>
              <a:rPr lang="en-US" sz="2700">
                <a:solidFill>
                  <a:srgbClr val="000000"/>
                </a:solidFill>
                <a:latin typeface="Dynapuff SemiCondensed"/>
                <a:ea typeface="Dynapuff SemiCondensed"/>
                <a:cs typeface="Dynapuff SemiCondensed"/>
                <a:sym typeface="Dynapuff SemiCondensed"/>
              </a:rPr>
              <a:t>Future enhancements which could be used in solving real world fire related issues.</a:t>
            </a:r>
          </a:p>
        </p:txBody>
      </p:sp>
      <p:sp>
        <p:nvSpPr>
          <p:cNvPr id="7" name="Freeform 7"/>
          <p:cNvSpPr/>
          <p:nvPr/>
        </p:nvSpPr>
        <p:spPr>
          <a:xfrm>
            <a:off x="0" y="61722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Freeform 8"/>
          <p:cNvSpPr/>
          <p:nvPr/>
        </p:nvSpPr>
        <p:spPr>
          <a:xfrm flipH="1" flipV="1">
            <a:off x="14425139" y="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TextBox 2"/>
          <p:cNvSpPr txBox="1"/>
          <p:nvPr/>
        </p:nvSpPr>
        <p:spPr>
          <a:xfrm>
            <a:off x="5897574" y="75532"/>
            <a:ext cx="5926076" cy="953168"/>
          </a:xfrm>
          <a:prstGeom prst="rect">
            <a:avLst/>
          </a:prstGeom>
        </p:spPr>
        <p:txBody>
          <a:bodyPr lIns="0" tIns="0" rIns="0" bIns="0" rtlCol="0" anchor="t">
            <a:spAutoFit/>
          </a:bodyPr>
          <a:lstStyle/>
          <a:p>
            <a:pPr marL="0" lvl="0" indent="0" algn="ctr">
              <a:lnSpc>
                <a:spcPts val="7437"/>
              </a:lnSpc>
              <a:spcBef>
                <a:spcPct val="0"/>
              </a:spcBef>
            </a:pPr>
            <a:r>
              <a:rPr lang="en-US" sz="6197" b="1">
                <a:solidFill>
                  <a:srgbClr val="000000"/>
                </a:solidFill>
                <a:latin typeface="Dynapuff Condensed Bold"/>
                <a:ea typeface="Dynapuff Condensed Bold"/>
                <a:cs typeface="Dynapuff Condensed Bold"/>
                <a:sym typeface="Dynapuff Condensed Bold"/>
              </a:rPr>
              <a:t>COMPONENTS USED</a:t>
            </a:r>
          </a:p>
        </p:txBody>
      </p:sp>
      <p:sp>
        <p:nvSpPr>
          <p:cNvPr id="3" name="Freeform 3"/>
          <p:cNvSpPr/>
          <p:nvPr/>
        </p:nvSpPr>
        <p:spPr>
          <a:xfrm flipV="1">
            <a:off x="-250222" y="-103861"/>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flipH="1" flipV="1">
            <a:off x="14425139" y="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3301494" y="1213216"/>
            <a:ext cx="10888683" cy="4660168"/>
          </a:xfrm>
          <a:prstGeom prst="rect">
            <a:avLst/>
          </a:prstGeom>
        </p:spPr>
        <p:txBody>
          <a:bodyPr lIns="0" tIns="0" rIns="0" bIns="0" rtlCol="0" anchor="t">
            <a:spAutoFit/>
          </a:bodyPr>
          <a:lstStyle/>
          <a:p>
            <a:pPr marL="1083598" lvl="1" indent="-541799" algn="ctr">
              <a:lnSpc>
                <a:spcPts val="6022"/>
              </a:lnSpc>
              <a:spcBef>
                <a:spcPct val="0"/>
              </a:spcBef>
              <a:buFont typeface="Arial"/>
              <a:buChar char="•"/>
            </a:pPr>
            <a:r>
              <a:rPr lang="en-US" sz="5018" dirty="0">
                <a:solidFill>
                  <a:srgbClr val="000000"/>
                </a:solidFill>
                <a:latin typeface="Dynapuff Condensed"/>
                <a:ea typeface="Dynapuff Condensed"/>
                <a:cs typeface="Dynapuff Condensed"/>
                <a:sym typeface="Dynapuff Condensed"/>
              </a:rPr>
              <a:t>ARDUINO (MAIN CONTROLLER)</a:t>
            </a:r>
          </a:p>
          <a:p>
            <a:pPr marL="1083598" lvl="1" indent="-541799" algn="ctr">
              <a:lnSpc>
                <a:spcPts val="6022"/>
              </a:lnSpc>
              <a:spcBef>
                <a:spcPct val="0"/>
              </a:spcBef>
              <a:buFont typeface="Arial"/>
              <a:buChar char="•"/>
            </a:pPr>
            <a:r>
              <a:rPr lang="en-US" sz="5018" dirty="0">
                <a:solidFill>
                  <a:srgbClr val="000000"/>
                </a:solidFill>
                <a:latin typeface="Dynapuff Condensed"/>
                <a:ea typeface="Dynapuff Condensed"/>
                <a:cs typeface="Dynapuff Condensed"/>
                <a:sym typeface="Dynapuff Condensed"/>
              </a:rPr>
              <a:t>FLAME SENSORS (FRONT, LEFT, AND RIGHT)</a:t>
            </a:r>
          </a:p>
          <a:p>
            <a:pPr marL="1083598" lvl="1" indent="-541799" algn="ctr">
              <a:lnSpc>
                <a:spcPts val="6022"/>
              </a:lnSpc>
              <a:spcBef>
                <a:spcPct val="0"/>
              </a:spcBef>
              <a:buFont typeface="Arial"/>
              <a:buChar char="•"/>
            </a:pPr>
            <a:r>
              <a:rPr lang="en-US" sz="5018" dirty="0">
                <a:solidFill>
                  <a:srgbClr val="000000"/>
                </a:solidFill>
                <a:latin typeface="Dynapuff Condensed"/>
                <a:ea typeface="Dynapuff Condensed"/>
                <a:cs typeface="Dynapuff Condensed"/>
                <a:sym typeface="Dynapuff Condensed"/>
              </a:rPr>
              <a:t>MOTOR DRIVER</a:t>
            </a:r>
          </a:p>
          <a:p>
            <a:pPr marL="1083598" lvl="1" indent="-541799" algn="ctr">
              <a:lnSpc>
                <a:spcPts val="6022"/>
              </a:lnSpc>
              <a:spcBef>
                <a:spcPct val="0"/>
              </a:spcBef>
              <a:buFont typeface="Arial"/>
              <a:buChar char="•"/>
            </a:pPr>
            <a:r>
              <a:rPr lang="en-US" sz="5018" dirty="0">
                <a:solidFill>
                  <a:srgbClr val="000000"/>
                </a:solidFill>
                <a:latin typeface="Dynapuff Condensed"/>
                <a:ea typeface="Dynapuff Condensed"/>
                <a:cs typeface="Dynapuff Condensed"/>
                <a:sym typeface="Dynapuff Condensed"/>
              </a:rPr>
              <a:t>TWO DC MOTORS</a:t>
            </a:r>
          </a:p>
          <a:p>
            <a:pPr marL="1083598" lvl="1" indent="-541799" algn="ctr">
              <a:lnSpc>
                <a:spcPts val="6022"/>
              </a:lnSpc>
              <a:spcBef>
                <a:spcPct val="0"/>
              </a:spcBef>
              <a:buFont typeface="Arial"/>
              <a:buChar char="•"/>
            </a:pPr>
            <a:r>
              <a:rPr lang="en-US" sz="5018" dirty="0">
                <a:solidFill>
                  <a:srgbClr val="000000"/>
                </a:solidFill>
                <a:latin typeface="Dynapuff Condensed"/>
                <a:ea typeface="Dynapuff Condensed"/>
                <a:cs typeface="Dynapuff Condensed"/>
                <a:sym typeface="Dynapuff Condensed"/>
              </a:rPr>
              <a:t>SERVO MOTOR</a:t>
            </a:r>
          </a:p>
          <a:p>
            <a:pPr algn="ctr">
              <a:lnSpc>
                <a:spcPts val="6022"/>
              </a:lnSpc>
              <a:spcBef>
                <a:spcPct val="0"/>
              </a:spcBef>
            </a:pPr>
            <a:endParaRPr lang="en-US" sz="5018" dirty="0">
              <a:solidFill>
                <a:srgbClr val="000000"/>
              </a:solidFill>
              <a:latin typeface="Dynapuff Condensed"/>
              <a:ea typeface="Dynapuff Condensed"/>
              <a:cs typeface="Dynapuff Condensed"/>
              <a:sym typeface="Dynapuff Condensed"/>
            </a:endParaRPr>
          </a:p>
        </p:txBody>
      </p:sp>
      <p:sp>
        <p:nvSpPr>
          <p:cNvPr id="6" name="TextBox 6"/>
          <p:cNvSpPr txBox="1"/>
          <p:nvPr/>
        </p:nvSpPr>
        <p:spPr>
          <a:xfrm>
            <a:off x="3772211" y="5653679"/>
            <a:ext cx="10535447" cy="4633321"/>
          </a:xfrm>
          <a:prstGeom prst="rect">
            <a:avLst/>
          </a:prstGeom>
        </p:spPr>
        <p:txBody>
          <a:bodyPr lIns="0" tIns="0" rIns="0" bIns="0" rtlCol="0" anchor="t">
            <a:spAutoFit/>
          </a:bodyPr>
          <a:lstStyle/>
          <a:p>
            <a:pPr marL="1085096" lvl="1" indent="-542548" algn="ctr">
              <a:lnSpc>
                <a:spcPts val="6031"/>
              </a:lnSpc>
              <a:spcBef>
                <a:spcPct val="0"/>
              </a:spcBef>
              <a:buFont typeface="Arial"/>
              <a:buChar char="•"/>
            </a:pPr>
            <a:r>
              <a:rPr lang="en-US" sz="5025" dirty="0">
                <a:solidFill>
                  <a:srgbClr val="000000"/>
                </a:solidFill>
                <a:latin typeface="Dynapuff Condensed"/>
                <a:ea typeface="Dynapuff Condensed"/>
                <a:cs typeface="Dynapuff Condensed"/>
                <a:sym typeface="Dynapuff Condensed"/>
              </a:rPr>
              <a:t>WATER PUMP</a:t>
            </a:r>
          </a:p>
          <a:p>
            <a:pPr marL="1085096" lvl="1" indent="-542548" algn="ctr">
              <a:lnSpc>
                <a:spcPts val="6031"/>
              </a:lnSpc>
              <a:spcBef>
                <a:spcPct val="0"/>
              </a:spcBef>
              <a:buFont typeface="Arial"/>
              <a:buChar char="•"/>
            </a:pPr>
            <a:r>
              <a:rPr lang="en-US" sz="5025" dirty="0">
                <a:solidFill>
                  <a:srgbClr val="000000"/>
                </a:solidFill>
                <a:latin typeface="Dynapuff Condensed"/>
                <a:ea typeface="Dynapuff Condensed"/>
                <a:cs typeface="Dynapuff Condensed"/>
                <a:sym typeface="Dynapuff Condensed"/>
              </a:rPr>
              <a:t>RELAY (TO CONTROL THE PUMP)</a:t>
            </a:r>
          </a:p>
          <a:p>
            <a:pPr marL="1085096" lvl="1" indent="-542548" algn="ctr">
              <a:lnSpc>
                <a:spcPts val="6031"/>
              </a:lnSpc>
              <a:spcBef>
                <a:spcPct val="0"/>
              </a:spcBef>
              <a:buFont typeface="Arial"/>
              <a:buChar char="•"/>
            </a:pPr>
            <a:r>
              <a:rPr lang="en-US" sz="5025" dirty="0">
                <a:solidFill>
                  <a:srgbClr val="000000"/>
                </a:solidFill>
                <a:latin typeface="Dynapuff Condensed"/>
                <a:ea typeface="Dynapuff Condensed"/>
                <a:cs typeface="Dynapuff Condensed"/>
                <a:sym typeface="Dynapuff Condensed"/>
              </a:rPr>
              <a:t>BATTERY (BA)</a:t>
            </a:r>
          </a:p>
          <a:p>
            <a:pPr marL="1085096" lvl="1" indent="-542548" algn="ctr">
              <a:lnSpc>
                <a:spcPts val="6031"/>
              </a:lnSpc>
              <a:spcBef>
                <a:spcPct val="0"/>
              </a:spcBef>
              <a:buFont typeface="Arial"/>
              <a:buChar char="•"/>
            </a:pPr>
            <a:r>
              <a:rPr lang="en-US" sz="5025" dirty="0">
                <a:solidFill>
                  <a:srgbClr val="000000"/>
                </a:solidFill>
                <a:latin typeface="Dynapuff Condensed"/>
                <a:ea typeface="Dynapuff Condensed"/>
                <a:cs typeface="Dynapuff Condensed"/>
                <a:sym typeface="Dynapuff Condensed"/>
              </a:rPr>
              <a:t>BUCK CONVERTER (VOLTAGE REGULATOR)</a:t>
            </a:r>
          </a:p>
          <a:p>
            <a:pPr marL="1085096" lvl="1" indent="-542548" algn="ctr">
              <a:lnSpc>
                <a:spcPts val="6031"/>
              </a:lnSpc>
              <a:spcBef>
                <a:spcPct val="0"/>
              </a:spcBef>
              <a:buFont typeface="Arial"/>
              <a:buChar char="•"/>
            </a:pPr>
            <a:r>
              <a:rPr lang="en-US" sz="5025" dirty="0">
                <a:solidFill>
                  <a:srgbClr val="000000"/>
                </a:solidFill>
                <a:latin typeface="Dynapuff Condensed"/>
                <a:ea typeface="Dynapuff Condensed"/>
                <a:cs typeface="Dynapuff Condensed"/>
                <a:sym typeface="Dynapuff Condensed"/>
              </a:rPr>
              <a:t>SECONDARY BATTERY (BM)</a:t>
            </a:r>
          </a:p>
          <a:p>
            <a:pPr algn="ctr">
              <a:lnSpc>
                <a:spcPts val="6031"/>
              </a:lnSpc>
              <a:spcBef>
                <a:spcPct val="0"/>
              </a:spcBef>
            </a:pPr>
            <a:endParaRPr lang="en-US" sz="5025" dirty="0">
              <a:solidFill>
                <a:srgbClr val="000000"/>
              </a:solidFill>
              <a:latin typeface="Dynapuff Condensed"/>
              <a:ea typeface="Dynapuff Condensed"/>
              <a:cs typeface="Dynapuff Condensed"/>
              <a:sym typeface="Dynapuff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Freeform 2"/>
          <p:cNvSpPr/>
          <p:nvPr/>
        </p:nvSpPr>
        <p:spPr>
          <a:xfrm>
            <a:off x="0" y="61722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flipV="1">
            <a:off x="14425139" y="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0" y="1525741"/>
            <a:ext cx="18539939" cy="8761259"/>
          </a:xfrm>
          <a:custGeom>
            <a:avLst/>
            <a:gdLst/>
            <a:ahLst/>
            <a:cxnLst/>
            <a:rect l="l" t="t" r="r" b="b"/>
            <a:pathLst>
              <a:path w="19453336" h="8890955">
                <a:moveTo>
                  <a:pt x="0" y="0"/>
                </a:moveTo>
                <a:lnTo>
                  <a:pt x="19453336" y="0"/>
                </a:lnTo>
                <a:lnTo>
                  <a:pt x="19453336" y="8890954"/>
                </a:lnTo>
                <a:lnTo>
                  <a:pt x="0" y="8890954"/>
                </a:lnTo>
                <a:lnTo>
                  <a:pt x="0" y="0"/>
                </a:lnTo>
                <a:close/>
              </a:path>
            </a:pathLst>
          </a:custGeom>
          <a:blipFill>
            <a:blip r:embed="rId4"/>
            <a:stretch>
              <a:fillRect t="-32914" b="-14166"/>
            </a:stretch>
          </a:blipFill>
        </p:spPr>
      </p:sp>
      <p:sp>
        <p:nvSpPr>
          <p:cNvPr id="5" name="TextBox 5"/>
          <p:cNvSpPr txBox="1"/>
          <p:nvPr/>
        </p:nvSpPr>
        <p:spPr>
          <a:xfrm>
            <a:off x="4945407" y="282365"/>
            <a:ext cx="8799600" cy="1000125"/>
          </a:xfrm>
          <a:prstGeom prst="rect">
            <a:avLst/>
          </a:prstGeom>
        </p:spPr>
        <p:txBody>
          <a:bodyPr lIns="0" tIns="0" rIns="0" bIns="0" rtlCol="0" anchor="t">
            <a:spAutoFit/>
          </a:bodyPr>
          <a:lstStyle/>
          <a:p>
            <a:pPr marL="0" lvl="0" indent="0" algn="ctr">
              <a:lnSpc>
                <a:spcPts val="7800"/>
              </a:lnSpc>
            </a:pPr>
            <a:r>
              <a:rPr lang="en-US" sz="6500">
                <a:solidFill>
                  <a:srgbClr val="000000"/>
                </a:solidFill>
                <a:latin typeface="Dynapuff Condensed"/>
                <a:ea typeface="Dynapuff Condensed"/>
                <a:cs typeface="Dynapuff Condensed"/>
                <a:sym typeface="Dynapuff Condensed"/>
              </a:rPr>
              <a:t>CIRCUIT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TextBox 2"/>
          <p:cNvSpPr txBox="1"/>
          <p:nvPr/>
        </p:nvSpPr>
        <p:spPr>
          <a:xfrm>
            <a:off x="5025272" y="329649"/>
            <a:ext cx="8799600" cy="1000125"/>
          </a:xfrm>
          <a:prstGeom prst="rect">
            <a:avLst/>
          </a:prstGeom>
        </p:spPr>
        <p:txBody>
          <a:bodyPr lIns="0" tIns="0" rIns="0" bIns="0" rtlCol="0" anchor="t">
            <a:spAutoFit/>
          </a:bodyPr>
          <a:lstStyle/>
          <a:p>
            <a:pPr marL="0" lvl="0" indent="0" algn="ctr">
              <a:lnSpc>
                <a:spcPts val="7800"/>
              </a:lnSpc>
            </a:pPr>
            <a:r>
              <a:rPr lang="en-US" sz="6500">
                <a:solidFill>
                  <a:srgbClr val="000000"/>
                </a:solidFill>
                <a:latin typeface="Dynapuff Condensed"/>
                <a:ea typeface="Dynapuff Condensed"/>
                <a:cs typeface="Dynapuff Condensed"/>
                <a:sym typeface="Dynapuff Condensed"/>
              </a:rPr>
              <a:t>FINAL RESULT OF ROBOT</a:t>
            </a:r>
          </a:p>
        </p:txBody>
      </p:sp>
      <p:sp>
        <p:nvSpPr>
          <p:cNvPr id="3" name="Freeform 3"/>
          <p:cNvSpPr/>
          <p:nvPr/>
        </p:nvSpPr>
        <p:spPr>
          <a:xfrm>
            <a:off x="0" y="61722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flipH="1" flipV="1">
            <a:off x="14425139" y="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0" y="2284111"/>
            <a:ext cx="18288000" cy="6136645"/>
          </a:xfrm>
          <a:prstGeom prst="rect">
            <a:avLst/>
          </a:prstGeom>
        </p:spPr>
        <p:txBody>
          <a:bodyPr lIns="0" tIns="0" rIns="0" bIns="0" rtlCol="0" anchor="t">
            <a:spAutoFit/>
          </a:bodyPr>
          <a:lstStyle/>
          <a:p>
            <a:pPr marL="862448" lvl="1" indent="-431224" algn="ctr">
              <a:lnSpc>
                <a:spcPts val="4793"/>
              </a:lnSpc>
              <a:buFont typeface="Arial"/>
              <a:buChar char="•"/>
            </a:pPr>
            <a:r>
              <a:rPr lang="en-US" sz="3994">
                <a:solidFill>
                  <a:srgbClr val="000000"/>
                </a:solidFill>
                <a:latin typeface="Dynapuff Condensed"/>
                <a:ea typeface="Dynapuff Condensed"/>
                <a:cs typeface="Dynapuff Condensed"/>
                <a:sym typeface="Dynapuff Condensed"/>
              </a:rPr>
              <a:t>THE ROBOT SUCCESSFULLY DETECTS FLAMES USING ITS MULTI-DIRECTIONAL SENSOR ARRAY.</a:t>
            </a:r>
          </a:p>
          <a:p>
            <a:pPr marL="862448" lvl="1" indent="-431224" algn="ctr">
              <a:lnSpc>
                <a:spcPts val="4793"/>
              </a:lnSpc>
              <a:buFont typeface="Arial"/>
              <a:buChar char="•"/>
            </a:pPr>
            <a:r>
              <a:rPr lang="en-US" sz="3994">
                <a:solidFill>
                  <a:srgbClr val="000000"/>
                </a:solidFill>
                <a:latin typeface="Dynapuff Condensed"/>
                <a:ea typeface="Dynapuff Condensed"/>
                <a:cs typeface="Dynapuff Condensed"/>
                <a:sym typeface="Dynapuff Condensed"/>
              </a:rPr>
              <a:t>Arduino control system effectively processes sensor data and coordinates responses.</a:t>
            </a:r>
          </a:p>
          <a:p>
            <a:pPr marL="862448" lvl="1" indent="-431224" algn="ctr">
              <a:lnSpc>
                <a:spcPts val="4793"/>
              </a:lnSpc>
              <a:spcBef>
                <a:spcPct val="0"/>
              </a:spcBef>
              <a:buFont typeface="Arial"/>
              <a:buChar char="•"/>
            </a:pPr>
            <a:r>
              <a:rPr lang="en-US" sz="3994">
                <a:solidFill>
                  <a:srgbClr val="000000"/>
                </a:solidFill>
                <a:latin typeface="Dynapuff Condensed"/>
                <a:ea typeface="Dynapuff Condensed"/>
                <a:cs typeface="Dynapuff Condensed"/>
                <a:sym typeface="Dynapuff Condensed"/>
              </a:rPr>
              <a:t>Navigation system works but shows inconsistent reliability when changing surfaces or encOUNTERING COMPLEX OBSTACLES.</a:t>
            </a:r>
          </a:p>
          <a:p>
            <a:pPr marL="862448" lvl="1" indent="-431224" algn="ctr">
              <a:lnSpc>
                <a:spcPts val="4793"/>
              </a:lnSpc>
              <a:spcBef>
                <a:spcPct val="0"/>
              </a:spcBef>
              <a:buFont typeface="Arial"/>
              <a:buChar char="•"/>
            </a:pPr>
            <a:r>
              <a:rPr lang="en-US" sz="3994">
                <a:solidFill>
                  <a:srgbClr val="000000"/>
                </a:solidFill>
                <a:latin typeface="Dynapuff Condensed"/>
                <a:ea typeface="Dynapuff Condensed"/>
                <a:cs typeface="Dynapuff Condensed"/>
                <a:sym typeface="Dynapuff Condensed"/>
              </a:rPr>
              <a:t>WATER PUMP FUNCTIONS PROPERLY BUT OCCASIONALLY FAILS TO DEACTIVATE, CONTINUING TO EXPEND WATER UNNECESSARILY.</a:t>
            </a:r>
          </a:p>
          <a:p>
            <a:pPr marL="862448" lvl="1" indent="-431224" algn="ctr">
              <a:lnSpc>
                <a:spcPts val="4793"/>
              </a:lnSpc>
              <a:spcBef>
                <a:spcPct val="0"/>
              </a:spcBef>
              <a:buFont typeface="Arial"/>
              <a:buChar char="•"/>
            </a:pPr>
            <a:r>
              <a:rPr lang="en-US" sz="3994">
                <a:solidFill>
                  <a:srgbClr val="000000"/>
                </a:solidFill>
                <a:latin typeface="Dynapuff Condensed"/>
                <a:ea typeface="Dynapuff Condensed"/>
                <a:cs typeface="Dynapuff Condensed"/>
                <a:sym typeface="Dynapuff Condensed"/>
              </a:rPr>
              <a:t>CORE FUNCTIONALITY REMAINS INTACT DESPITE THESE ISSUES, PROVIDING A FOUNDATION FOR FUTURE IMPROVEMENTS.</a:t>
            </a:r>
          </a:p>
          <a:p>
            <a:pPr algn="ctr">
              <a:lnSpc>
                <a:spcPts val="4793"/>
              </a:lnSpc>
              <a:spcBef>
                <a:spcPct val="0"/>
              </a:spcBef>
            </a:pPr>
            <a:endParaRPr lang="en-US" sz="3994">
              <a:solidFill>
                <a:srgbClr val="000000"/>
              </a:solidFill>
              <a:latin typeface="Dynapuff Condensed"/>
              <a:ea typeface="Dynapuff Condensed"/>
              <a:cs typeface="Dynapuff Condensed"/>
              <a:sym typeface="Dynapuff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Freeform 2"/>
          <p:cNvSpPr/>
          <p:nvPr/>
        </p:nvSpPr>
        <p:spPr>
          <a:xfrm flipH="1" flipV="1">
            <a:off x="12337292" y="-8763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407223" y="-3026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826735" y="6747939"/>
            <a:ext cx="6103108" cy="4114800"/>
          </a:xfrm>
          <a:custGeom>
            <a:avLst/>
            <a:gdLst/>
            <a:ahLst/>
            <a:cxnLst/>
            <a:rect l="l" t="t" r="r" b="b"/>
            <a:pathLst>
              <a:path w="6103108" h="4114800">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410130" y="6114049"/>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2088210" y="738769"/>
            <a:ext cx="14111580" cy="8809462"/>
          </a:xfrm>
          <a:custGeom>
            <a:avLst/>
            <a:gdLst/>
            <a:ahLst/>
            <a:cxnLst/>
            <a:rect l="l" t="t" r="r" b="b"/>
            <a:pathLst>
              <a:path w="14111580" h="8809462">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7" name="TextBox 7"/>
          <p:cNvSpPr txBox="1"/>
          <p:nvPr/>
        </p:nvSpPr>
        <p:spPr>
          <a:xfrm>
            <a:off x="4709691" y="2381885"/>
            <a:ext cx="8868618" cy="856615"/>
          </a:xfrm>
          <a:prstGeom prst="rect">
            <a:avLst/>
          </a:prstGeom>
        </p:spPr>
        <p:txBody>
          <a:bodyPr lIns="0" tIns="0" rIns="0" bIns="0" rtlCol="0" anchor="t">
            <a:spAutoFit/>
          </a:bodyPr>
          <a:lstStyle/>
          <a:p>
            <a:pPr marL="0" lvl="0" indent="0" algn="ctr">
              <a:lnSpc>
                <a:spcPts val="6305"/>
              </a:lnSpc>
              <a:spcBef>
                <a:spcPct val="0"/>
              </a:spcBef>
            </a:pPr>
            <a:r>
              <a:rPr lang="en-US" sz="6500">
                <a:solidFill>
                  <a:srgbClr val="000000"/>
                </a:solidFill>
                <a:latin typeface="Dynapuff Condensed"/>
                <a:ea typeface="Dynapuff Condensed"/>
                <a:cs typeface="Dynapuff Condensed"/>
                <a:sym typeface="Dynapuff Condensed"/>
              </a:rPr>
              <a:t>CONCLUSION</a:t>
            </a:r>
          </a:p>
        </p:txBody>
      </p:sp>
      <p:sp>
        <p:nvSpPr>
          <p:cNvPr id="8" name="TextBox 8"/>
          <p:cNvSpPr txBox="1"/>
          <p:nvPr/>
        </p:nvSpPr>
        <p:spPr>
          <a:xfrm>
            <a:off x="2963710" y="3812177"/>
            <a:ext cx="12360580" cy="4686720"/>
          </a:xfrm>
          <a:prstGeom prst="rect">
            <a:avLst/>
          </a:prstGeom>
        </p:spPr>
        <p:txBody>
          <a:bodyPr lIns="0" tIns="0" rIns="0" bIns="0" rtlCol="0" anchor="t">
            <a:spAutoFit/>
          </a:bodyPr>
          <a:lstStyle/>
          <a:p>
            <a:pPr algn="ctr">
              <a:lnSpc>
                <a:spcPts val="5271"/>
              </a:lnSpc>
              <a:spcBef>
                <a:spcPct val="0"/>
              </a:spcBef>
            </a:pPr>
            <a:r>
              <a:rPr lang="en-US" sz="4393">
                <a:solidFill>
                  <a:srgbClr val="000000"/>
                </a:solidFill>
                <a:latin typeface="Dynapuff Condensed"/>
                <a:ea typeface="Dynapuff Condensed"/>
                <a:cs typeface="Dynapuff Condensed"/>
                <a:sym typeface="Dynapuff Condensed"/>
              </a:rPr>
              <a:t>IN CONCLUSION, THE ROBOT DEMONSTRATES FUNDAMENTAL FIRE DETECTION AND RESPONSE CAPABILITIES DESPITE MINOR RELIABILITY ISSUES. WITH TARGETED IMPROVEMENTS TO THE PUMP CONTROL SYSTEM AND NAVIGATION ALGORITHMS, THIS PROTOTYPE SHOWS PROMISING POTENTIAL FOR REAL-WORLD FIRE DETECTION APPLICATIONS.</a:t>
            </a:r>
          </a:p>
          <a:p>
            <a:pPr algn="ctr">
              <a:lnSpc>
                <a:spcPts val="5271"/>
              </a:lnSpc>
              <a:spcBef>
                <a:spcPct val="0"/>
              </a:spcBef>
            </a:pPr>
            <a:endParaRPr lang="en-US" sz="4393">
              <a:solidFill>
                <a:srgbClr val="000000"/>
              </a:solidFill>
              <a:latin typeface="Dynapuff Condensed"/>
              <a:ea typeface="Dynapuff Condensed"/>
              <a:cs typeface="Dynapuff Condensed"/>
              <a:sym typeface="Dynapuff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FDA"/>
        </a:solidFill>
        <a:effectLst/>
      </p:bgPr>
    </p:bg>
    <p:spTree>
      <p:nvGrpSpPr>
        <p:cNvPr id="1" name=""/>
        <p:cNvGrpSpPr/>
        <p:nvPr/>
      </p:nvGrpSpPr>
      <p:grpSpPr>
        <a:xfrm>
          <a:off x="0" y="0"/>
          <a:ext cx="0" cy="0"/>
          <a:chOff x="0" y="0"/>
          <a:chExt cx="0" cy="0"/>
        </a:xfrm>
      </p:grpSpPr>
      <p:sp>
        <p:nvSpPr>
          <p:cNvPr id="2" name="TextBox 2"/>
          <p:cNvSpPr txBox="1"/>
          <p:nvPr/>
        </p:nvSpPr>
        <p:spPr>
          <a:xfrm>
            <a:off x="5073816" y="3975664"/>
            <a:ext cx="8688208" cy="3601917"/>
          </a:xfrm>
          <a:prstGeom prst="rect">
            <a:avLst/>
          </a:prstGeom>
        </p:spPr>
        <p:txBody>
          <a:bodyPr lIns="0" tIns="0" rIns="0" bIns="0" rtlCol="0" anchor="t">
            <a:spAutoFit/>
          </a:bodyPr>
          <a:lstStyle/>
          <a:p>
            <a:pPr marL="0" lvl="0" indent="0" algn="ctr">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id="3" name="Freeform 3"/>
          <p:cNvSpPr/>
          <p:nvPr/>
        </p:nvSpPr>
        <p:spPr>
          <a:xfrm>
            <a:off x="-664261" y="6677503"/>
            <a:ext cx="6103108" cy="4114800"/>
          </a:xfrm>
          <a:custGeom>
            <a:avLst/>
            <a:gdLst/>
            <a:ahLst/>
            <a:cxnLst/>
            <a:rect l="l" t="t" r="r" b="b"/>
            <a:pathLst>
              <a:path w="6103108" h="4114800">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flipH="1" flipV="1">
            <a:off x="12184892" y="-10287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4254823" y="-4550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572605" y="6043612"/>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flipV="1">
            <a:off x="0" y="0"/>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8" name="Freeform 8"/>
          <p:cNvSpPr/>
          <p:nvPr/>
        </p:nvSpPr>
        <p:spPr>
          <a:xfrm flipH="1">
            <a:off x="14173200" y="6287097"/>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xmlns="" r:embed="rId9"/>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246</Words>
  <Application>Microsoft Office PowerPoint</Application>
  <PresentationFormat>Custom</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Dynapuff Condensed Bold</vt:lpstr>
      <vt:lpstr>Dynapuff Condensed</vt:lpstr>
      <vt:lpstr>Dynapuff SemiCondensed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fighting robot</dc:title>
  <dc:creator>sihum</dc:creator>
  <cp:lastModifiedBy>sihum</cp:lastModifiedBy>
  <cp:revision>2</cp:revision>
  <dcterms:created xsi:type="dcterms:W3CDTF">2006-08-16T00:00:00Z</dcterms:created>
  <dcterms:modified xsi:type="dcterms:W3CDTF">2025-04-28T09:02:43Z</dcterms:modified>
  <dc:identifier>DAGlbxCt1V0</dc:identifier>
</cp:coreProperties>
</file>