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3.xml" ContentType="application/vnd.openxmlformats-officedocument.presentationml.notes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19.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3"/>
  </p:handoutMasterIdLst>
  <p:sldIdLst>
    <p:sldId id="257" r:id="rId3"/>
    <p:sldId id="258" r:id="rId4"/>
    <p:sldId id="260" r:id="rId5"/>
    <p:sldId id="276" r:id="rId6"/>
    <p:sldId id="270" r:id="rId8"/>
    <p:sldId id="269" r:id="rId9"/>
    <p:sldId id="261" r:id="rId10"/>
    <p:sldId id="320" r:id="rId11"/>
    <p:sldId id="301" r:id="rId12"/>
    <p:sldId id="302" r:id="rId13"/>
    <p:sldId id="266" r:id="rId14"/>
    <p:sldId id="263" r:id="rId15"/>
    <p:sldId id="264" r:id="rId16"/>
    <p:sldId id="265" r:id="rId17"/>
    <p:sldId id="271" r:id="rId18"/>
    <p:sldId id="272" r:id="rId19"/>
    <p:sldId id="267" r:id="rId20"/>
    <p:sldId id="319" r:id="rId21"/>
    <p:sldId id="278" r:id="rId22"/>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656" userDrawn="1">
          <p15:clr>
            <a:srgbClr val="A4A3A4"/>
          </p15:clr>
        </p15:guide>
        <p15:guide id="2" pos="27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FF"/>
    <a:srgbClr val="D09E00"/>
    <a:srgbClr val="111E35"/>
    <a:srgbClr val="D5E0EF"/>
    <a:srgbClr val="D3DEEE"/>
    <a:srgbClr val="0D181C"/>
    <a:srgbClr val="CDCDCD"/>
    <a:srgbClr val="D2D2D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656"/>
        <p:guide pos="273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26" Type="http://schemas.openxmlformats.org/officeDocument/2006/relationships/tableStyles" Target="tableStyles.xml"/><Relationship Id="rId18" Type="http://schemas.openxmlformats.org/officeDocument/2006/relationships/slide" Target="slides/slide15.xml"/><Relationship Id="rId13" Type="http://schemas.openxmlformats.org/officeDocument/2006/relationships/slide" Target="slides/slide10.xml"/><Relationship Id="rId3" Type="http://schemas.openxmlformats.org/officeDocument/2006/relationships/slide" Target="slides/slide1.xml"/><Relationship Id="rId21" Type="http://schemas.openxmlformats.org/officeDocument/2006/relationships/slide" Target="slides/slide18.xml"/><Relationship Id="rId7" Type="http://schemas.openxmlformats.org/officeDocument/2006/relationships/notesMaster" Target="notesMasters/notesMaster1.xml"/><Relationship Id="rId25" Type="http://schemas.openxmlformats.org/officeDocument/2006/relationships/viewProps" Target="viewProps.xml"/><Relationship Id="rId17" Type="http://schemas.openxmlformats.org/officeDocument/2006/relationships/slide" Target="slides/slide14.xml"/><Relationship Id="rId12" Type="http://schemas.openxmlformats.org/officeDocument/2006/relationships/slide" Target="slides/slide9.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29" Type="http://schemas.openxmlformats.org/officeDocument/2006/relationships/customXml" Target="../customXml/item3.xml"/><Relationship Id="rId6" Type="http://schemas.openxmlformats.org/officeDocument/2006/relationships/slide" Target="slides/slide4.xml"/><Relationship Id="rId24" Type="http://schemas.openxmlformats.org/officeDocument/2006/relationships/presProps" Target="presProps.xml"/><Relationship Id="rId11" Type="http://schemas.openxmlformats.org/officeDocument/2006/relationships/slide" Target="slides/slide8.xml"/><Relationship Id="rId1" Type="http://schemas.openxmlformats.org/officeDocument/2006/relationships/slideMaster" Target="slideMasters/slideMaster1.xml"/><Relationship Id="rId5" Type="http://schemas.openxmlformats.org/officeDocument/2006/relationships/slide" Target="slides/slide3.xml"/><Relationship Id="rId23" Type="http://schemas.openxmlformats.org/officeDocument/2006/relationships/handoutMaster" Target="handoutMasters/handoutMaster1.xml"/><Relationship Id="rId15" Type="http://schemas.openxmlformats.org/officeDocument/2006/relationships/slide" Target="slides/slide12.xml"/><Relationship Id="rId28" Type="http://schemas.openxmlformats.org/officeDocument/2006/relationships/customXml" Target="../customXml/item2.xml"/><Relationship Id="rId19" Type="http://schemas.openxmlformats.org/officeDocument/2006/relationships/slide" Target="slides/slide16.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slide" Target="slides/slide2.xml"/><Relationship Id="rId22" Type="http://schemas.openxmlformats.org/officeDocument/2006/relationships/slide" Target="slides/slide19.xml"/><Relationship Id="rId14" Type="http://schemas.openxmlformats.org/officeDocument/2006/relationships/slide" Target="slides/slide11.xml"/><Relationship Id="rId27"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1" qsCatId="simple" csTypeId="urn:microsoft.com/office/officeart/2005/8/colors/accent1_2" csCatId="accent1" phldr="0"/>
      <dgm:spPr/>
      <dgm:t>
        <a:bodyPr/>
        <a:p>
          <a:endParaRPr lang="en-US"/>
        </a:p>
      </dgm:t>
    </dgm:pt>
    <dgm:pt modelId="{90DDC401-903F-495B-A387-FFA8A45891F6}">
      <dgm:prSet phldrT="[Text]" phldr="0" custT="0"/>
      <dgm:spPr/>
      <dgm:t>
        <a:bodyPr vert="horz" wrap="square"/>
        <a:p>
          <a:pPr>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In-Place Sorting</a:t>
          </a:r>
          <a:r>
            <a:rPr lang="en-US" b="1">
              <a:solidFill>
                <a:schemeClr val="tx1"/>
              </a:solidFill>
              <a:latin typeface="Microsoft YaHei UI Light" panose="020B0502040204020203" charset="-122"/>
              <a:ea typeface="Microsoft YaHei UI Light" panose="020B0502040204020203" charset="-122"/>
            </a:rPr>
            <a:t/>
          </a:r>
          <a:endParaRPr lang="en-US" b="1">
            <a:solidFill>
              <a:schemeClr val="tx1"/>
            </a:solidFill>
            <a:latin typeface="Microsoft YaHei UI Light" panose="020B0502040204020203" charset="-122"/>
            <a:ea typeface="Microsoft YaHei UI Light" panose="020B0502040204020203" charset="-122"/>
          </a:endParaRPr>
        </a:p>
      </dgm:t>
    </dgm:pt>
    <dgm:pt modelId="{C8BB0B8A-C63A-4F83-B8DD-3A7CE259E4EE}" cxnId="{9988E0EF-F9E1-43A7-9AAB-EE04B5DD579B}" type="parTrans">
      <dgm:prSet/>
      <dgm:spPr/>
      <dgm:t>
        <a:bodyPr/>
        <a:p>
          <a:endParaRPr lang="en-US"/>
        </a:p>
      </dgm:t>
    </dgm:pt>
    <dgm:pt modelId="{35E5E878-0907-4014-9CFA-56AEFE6C22E5}" cxnId="{9988E0EF-F9E1-43A7-9AAB-EE04B5DD579B}" type="sibTrans">
      <dgm:prSet/>
      <dgm:spPr/>
      <dgm:t>
        <a:bodyPr/>
        <a:p>
          <a:endParaRPr lang="en-US"/>
        </a:p>
      </dgm:t>
    </dgm:pt>
    <dgm:pt modelId="{E08CEB0C-E37F-4DCA-A8EA-4B2CD3AD7754}">
      <dgm:prSet phldrT="[Text]" phldr="0" custT="0"/>
      <dgm:spPr/>
      <dgm:t>
        <a:bodyPr vert="horz" wrap="square"/>
        <a:p>
          <a:pPr>
            <a:lnSpc>
              <a:spcPct val="100000"/>
            </a:lnSpc>
            <a:spcBef>
              <a:spcPct val="0"/>
            </a:spcBef>
            <a:spcAft>
              <a:spcPct val="15000"/>
            </a:spcAft>
          </a:pPr>
          <a:r>
            <a:rPr lang="en-US"/>
            <a:t>The algorithm sorts the elements within the data structure.</a:t>
          </a:r>
          <a:endParaRPr lang="en-US"/>
        </a:p>
      </dgm:t>
    </dgm:pt>
    <dgm:pt modelId="{FB4BCC77-44E9-4065-8A2F-90CD32DE34E3}" cxnId="{6E04FE75-C4FE-46D1-942E-B639ED1837D7}" type="parTrans">
      <dgm:prSet/>
      <dgm:spPr/>
      <dgm:t>
        <a:bodyPr/>
        <a:p>
          <a:endParaRPr lang="en-US"/>
        </a:p>
      </dgm:t>
    </dgm:pt>
    <dgm:pt modelId="{41FED480-3E2E-47A2-B997-02D527BC8082}" cxnId="{6E04FE75-C4FE-46D1-942E-B639ED1837D7}" type="sibTrans">
      <dgm:prSet/>
      <dgm:spPr/>
      <dgm:t>
        <a:bodyPr/>
        <a:p>
          <a:endParaRPr lang="en-US"/>
        </a:p>
      </dgm:t>
    </dgm:pt>
    <dgm:pt modelId="{0899A017-01FF-410E-A0BB-78890A629F19}">
      <dgm:prSet phldr="0" custT="0"/>
      <dgm:spPr/>
      <dgm:t>
        <a:bodyPr vert="horz" wrap="square"/>
        <a:p>
          <a:pPr>
            <a:lnSpc>
              <a:spcPct val="100000"/>
            </a:lnSpc>
            <a:spcBef>
              <a:spcPct val="0"/>
            </a:spcBef>
            <a:spcAft>
              <a:spcPct val="15000"/>
            </a:spcAft>
          </a:pPr>
          <a:r>
            <a:rPr lang="en-US"/>
            <a:t>Does not require extra storage to perfom operations. E.g Selection Sort, Bubble Sort.</a:t>
          </a:r>
          <a:endParaRPr lang="en-US"/>
        </a:p>
      </dgm:t>
    </dgm:pt>
    <dgm:pt modelId="{8889C3AF-0891-4098-B5E9-F5551E3ADBDC}" cxnId="{25D4EB7A-B69D-4E7D-8A4F-9DA16026622D}" type="parTrans">
      <dgm:prSet/>
      <dgm:spPr/>
    </dgm:pt>
    <dgm:pt modelId="{6E4173CE-BA95-42B4-AA5F-086068F12D9B}" cxnId="{25D4EB7A-B69D-4E7D-8A4F-9DA16026622D}" type="sibTrans">
      <dgm:prSet/>
      <dgm:spPr/>
    </dgm:pt>
    <dgm:pt modelId="{A6685E83-BEEC-49B3-B40A-539E2C0D7A1A}">
      <dgm:prSet phldrT="[Text]" phldr="0" custT="0"/>
      <dgm:spPr/>
      <dgm:t>
        <a:bodyPr vert="horz" wrap="square"/>
        <a:p>
          <a:pPr>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Internal Sorting</a:t>
          </a:r>
          <a:r>
            <a:rPr lang="en-US" b="1">
              <a:solidFill>
                <a:schemeClr val="tx1"/>
              </a:solidFill>
              <a:latin typeface="Microsoft YaHei UI Light" panose="020B0502040204020203" charset="-122"/>
              <a:ea typeface="Microsoft YaHei UI Light" panose="020B0502040204020203" charset="-122"/>
            </a:rPr>
            <a:t/>
          </a:r>
          <a:endParaRPr lang="en-US" b="1">
            <a:solidFill>
              <a:schemeClr val="tx1"/>
            </a:solidFill>
            <a:latin typeface="Microsoft YaHei UI Light" panose="020B0502040204020203" charset="-122"/>
            <a:ea typeface="Microsoft YaHei UI Light" panose="020B0502040204020203" charset="-122"/>
          </a:endParaRPr>
        </a:p>
      </dgm:t>
    </dgm:pt>
    <dgm:pt modelId="{FECC43A3-D59E-4EE1-9557-8FBB90D5B362}" cxnId="{FFC5A055-3B8B-4DF0-A72B-8477C716C78C}" type="parTrans">
      <dgm:prSet/>
      <dgm:spPr/>
      <dgm:t>
        <a:bodyPr/>
        <a:p>
          <a:endParaRPr lang="en-US"/>
        </a:p>
      </dgm:t>
    </dgm:pt>
    <dgm:pt modelId="{68BB6C9A-B7F0-43A0-955B-FC8C4D4009BF}" cxnId="{FFC5A055-3B8B-4DF0-A72B-8477C716C78C}" type="sibTrans">
      <dgm:prSet/>
      <dgm:spPr/>
      <dgm:t>
        <a:bodyPr/>
        <a:p>
          <a:endParaRPr lang="en-US"/>
        </a:p>
      </dgm:t>
    </dgm:pt>
    <dgm:pt modelId="{CBA50553-63FA-4B5A-9888-EDDBA06CA593}">
      <dgm:prSet phldrT="[Text]" phldr="0" custT="0"/>
      <dgm:spPr/>
      <dgm:t>
        <a:bodyPr vert="horz" wrap="square"/>
        <a:p>
          <a:pPr>
            <a:lnSpc>
              <a:spcPct val="100000"/>
            </a:lnSpc>
            <a:spcBef>
              <a:spcPct val="0"/>
            </a:spcBef>
            <a:spcAft>
              <a:spcPct val="15000"/>
            </a:spcAft>
          </a:pPr>
          <a:r>
            <a:rPr lang="en-US"/>
            <a:t>All the data is placed in the internal memory.</a:t>
          </a:r>
          <a:r>
            <a:rPr lang="en-US"/>
            <a:t/>
          </a:r>
          <a:endParaRPr lang="en-US"/>
        </a:p>
      </dgm:t>
    </dgm:pt>
    <dgm:pt modelId="{73E2772F-165D-4B56-ACC2-969CBF53B0A8}" cxnId="{18644BCB-AD27-4ADF-A5D1-46FD7CB3AF1D}" type="parTrans">
      <dgm:prSet/>
      <dgm:spPr/>
      <dgm:t>
        <a:bodyPr/>
        <a:p>
          <a:endParaRPr lang="en-US"/>
        </a:p>
      </dgm:t>
    </dgm:pt>
    <dgm:pt modelId="{7BFD1607-7356-4D3D-A829-75D002A3A4B0}" cxnId="{18644BCB-AD27-4ADF-A5D1-46FD7CB3AF1D}" type="sibTrans">
      <dgm:prSet/>
      <dgm:spPr/>
      <dgm:t>
        <a:bodyPr/>
        <a:p>
          <a:endParaRPr lang="en-US"/>
        </a:p>
      </dgm:t>
    </dgm:pt>
    <dgm:pt modelId="{917702A3-449F-49DB-BD41-C254FA1BC38C}">
      <dgm:prSet phldr="0" custT="0"/>
      <dgm:spPr/>
      <dgm:t>
        <a:bodyPr vert="horz" wrap="square"/>
        <a:p>
          <a:pPr>
            <a:lnSpc>
              <a:spcPct val="100000"/>
            </a:lnSpc>
            <a:spcBef>
              <a:spcPct val="0"/>
            </a:spcBef>
            <a:spcAft>
              <a:spcPct val="15000"/>
            </a:spcAft>
          </a:pPr>
          <a:r>
            <a:rPr lang="en-US">
              <a:sym typeface="+mn-ea"/>
            </a:rPr>
            <a:t> The problem can’t take input beyond it’s size. E.g Insertion Sort, Quick Sort.</a:t>
          </a:r>
          <a:r>
            <a:rPr lang="en-US"/>
            <a:t/>
          </a:r>
          <a:endParaRPr lang="en-US"/>
        </a:p>
      </dgm:t>
    </dgm:pt>
    <dgm:pt modelId="{1A12BBE8-D893-4F84-A78C-966C7B7D9CC9}" cxnId="{3DCD3E97-A2F6-482D-B788-25CBEDDA2BD2}" type="parTrans">
      <dgm:prSet/>
      <dgm:spPr/>
    </dgm:pt>
    <dgm:pt modelId="{41330BAA-9F59-4808-BD60-B451CBF2582A}" cxnId="{3DCD3E97-A2F6-482D-B788-25CBEDDA2BD2}" type="sibTrans">
      <dgm:prSet/>
      <dgm:spPr/>
    </dgm:pt>
    <dgm:pt modelId="{C8DDDFA1-AF37-4444-AAEB-D51CEE212719}">
      <dgm:prSet phldrT="[Text]" phldr="0" custT="0"/>
      <dgm:spPr/>
      <dgm:t>
        <a:bodyPr vert="horz" wrap="square"/>
        <a:p>
          <a:pPr>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External Sorting</a:t>
          </a:r>
          <a:r>
            <a:rPr lang="en-US" b="1">
              <a:solidFill>
                <a:schemeClr val="tx1"/>
              </a:solidFill>
              <a:latin typeface="Microsoft YaHei UI Light" panose="020B0502040204020203" charset="-122"/>
              <a:ea typeface="Microsoft YaHei UI Light" panose="020B0502040204020203" charset="-122"/>
            </a:rPr>
            <a:t/>
          </a:r>
          <a:endParaRPr lang="en-US" b="1">
            <a:solidFill>
              <a:schemeClr val="tx1"/>
            </a:solidFill>
            <a:latin typeface="Microsoft YaHei UI Light" panose="020B0502040204020203" charset="-122"/>
            <a:ea typeface="Microsoft YaHei UI Light" panose="020B0502040204020203" charset="-122"/>
          </a:endParaRPr>
        </a:p>
      </dgm:t>
    </dgm:pt>
    <dgm:pt modelId="{26EA520A-5891-4EBA-B2AD-1840663D8C07}" cxnId="{AF956991-707D-46FB-9B37-F3C89F0F0577}" type="parTrans">
      <dgm:prSet/>
      <dgm:spPr/>
      <dgm:t>
        <a:bodyPr/>
        <a:p>
          <a:endParaRPr lang="en-US"/>
        </a:p>
      </dgm:t>
    </dgm:pt>
    <dgm:pt modelId="{CE2287C8-6424-4771-88FD-4DADE15C5A04}" cxnId="{AF956991-707D-46FB-9B37-F3C89F0F0577}" type="sibTrans">
      <dgm:prSet/>
      <dgm:spPr/>
      <dgm:t>
        <a:bodyPr/>
        <a:p>
          <a:endParaRPr lang="en-US"/>
        </a:p>
      </dgm:t>
    </dgm:pt>
    <dgm:pt modelId="{5AA02751-379E-46DB-884A-F23ACBC498EE}">
      <dgm:prSet phldrT="[Text]" phldr="0" custT="0"/>
      <dgm:spPr/>
      <dgm:t>
        <a:bodyPr vert="horz" wrap="square"/>
        <a:p>
          <a:pPr>
            <a:lnSpc>
              <a:spcPct val="100000"/>
            </a:lnSpc>
            <a:spcBef>
              <a:spcPct val="0"/>
            </a:spcBef>
            <a:spcAft>
              <a:spcPct val="15000"/>
            </a:spcAft>
          </a:pPr>
          <a:r>
            <a:rPr lang="en-US"/>
            <a:t>The data needs an external memory to perform operations.</a:t>
          </a:r>
          <a:endParaRPr lang="en-US"/>
        </a:p>
      </dgm:t>
    </dgm:pt>
    <dgm:pt modelId="{D0D77647-95BE-4607-B2F0-006D9CAB8F0E}" cxnId="{AE7723C2-1F93-4DCD-AC62-CD0A6D084956}" type="parTrans">
      <dgm:prSet/>
      <dgm:spPr/>
      <dgm:t>
        <a:bodyPr/>
        <a:p>
          <a:endParaRPr lang="en-US"/>
        </a:p>
      </dgm:t>
    </dgm:pt>
    <dgm:pt modelId="{3DBF6B9F-A188-4D67-ABE8-0633561FA9E5}" cxnId="{AE7723C2-1F93-4DCD-AC62-CD0A6D084956}" type="sibTrans">
      <dgm:prSet/>
      <dgm:spPr/>
      <dgm:t>
        <a:bodyPr/>
        <a:p>
          <a:endParaRPr lang="en-US"/>
        </a:p>
      </dgm:t>
    </dgm:pt>
    <dgm:pt modelId="{0976AD80-C231-43C7-BF78-AB940C7970E9}">
      <dgm:prSet phldr="0" custT="0"/>
      <dgm:spPr/>
      <dgm:t>
        <a:bodyPr vert="horz" wrap="square"/>
        <a:p>
          <a:pPr>
            <a:lnSpc>
              <a:spcPct val="100000"/>
            </a:lnSpc>
            <a:spcBef>
              <a:spcPct val="0"/>
            </a:spcBef>
            <a:spcAft>
              <a:spcPct val="15000"/>
            </a:spcAft>
          </a:pPr>
          <a:r>
            <a:rPr lang="en-US"/>
            <a:t>This is used for large amount of data. E.g Merge Sort.</a:t>
          </a:r>
          <a:endParaRPr lang="en-US"/>
        </a:p>
      </dgm:t>
    </dgm:pt>
    <dgm:pt modelId="{BEB8BE7E-7469-4D4C-AE73-9DCBB25DD003}" cxnId="{AE746BC3-6C5E-44C7-BC56-33822042E895}" type="parTrans">
      <dgm:prSet/>
      <dgm:spPr/>
    </dgm:pt>
    <dgm:pt modelId="{E66F2E42-30CE-4AD3-9165-A52FE19A8E82}" cxnId="{AE746BC3-6C5E-44C7-BC56-33822042E895}" type="sibTrans">
      <dgm:prSet/>
      <dgm:spPr/>
    </dgm:pt>
    <dgm:pt modelId="{95726819-C84D-4D37-BA70-6B24D50E3E66}">
      <dgm:prSet phldr="0" custT="0"/>
      <dgm:spPr/>
      <dgm:t>
        <a:bodyPr vert="horz" wrap="square"/>
        <a:p>
          <a:pPr>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Stable Sorting</a:t>
          </a:r>
          <a:r>
            <a:rPr lang="en-US" b="1">
              <a:solidFill>
                <a:schemeClr val="tx1"/>
              </a:solidFill>
              <a:latin typeface="Microsoft YaHei UI Light" panose="020B0502040204020203" charset="-122"/>
              <a:ea typeface="Microsoft YaHei UI Light" panose="020B0502040204020203" charset="-122"/>
            </a:rPr>
            <a:t/>
          </a:r>
          <a:endParaRPr lang="en-US" b="1">
            <a:solidFill>
              <a:schemeClr val="tx1"/>
            </a:solidFill>
            <a:latin typeface="Microsoft YaHei UI Light" panose="020B0502040204020203" charset="-122"/>
            <a:ea typeface="Microsoft YaHei UI Light" panose="020B0502040204020203" charset="-122"/>
          </a:endParaRPr>
        </a:p>
      </dgm:t>
    </dgm:pt>
    <dgm:pt modelId="{90CC2C6E-F8B9-4B92-8700-FCB5BBD6B288}" cxnId="{F2554317-3BDF-430C-9EFB-91FA03A9398C}" type="parTrans">
      <dgm:prSet/>
      <dgm:spPr/>
    </dgm:pt>
    <dgm:pt modelId="{6502AE4F-13EA-4109-9951-08720E7F2C2C}" cxnId="{F2554317-3BDF-430C-9EFB-91FA03A9398C}" type="sibTrans">
      <dgm:prSet/>
      <dgm:spPr/>
    </dgm:pt>
    <dgm:pt modelId="{578E1C79-8715-4777-B4B2-C0EE1366F974}">
      <dgm:prSet phldr="0" custT="0"/>
      <dgm:spPr/>
      <dgm:t>
        <a:bodyPr vert="horz" wrap="square"/>
        <a:p>
          <a:pPr>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Unstable Sorting</a:t>
          </a:r>
          <a:endParaRPr lang="en-US" b="1">
            <a:solidFill>
              <a:schemeClr val="tx1"/>
            </a:solidFill>
            <a:latin typeface="Microsoft YaHei UI Light" panose="020B0502040204020203" charset="-122"/>
            <a:ea typeface="Microsoft YaHei UI Light" panose="020B0502040204020203" charset="-122"/>
          </a:endParaRPr>
        </a:p>
      </dgm:t>
    </dgm:pt>
    <dgm:pt modelId="{26257896-818A-470D-BD72-D0583C91DC7B}" cxnId="{E83B6776-C1E7-4CA4-8722-5404C5CDBFC9}" type="parTrans">
      <dgm:prSet/>
      <dgm:spPr/>
    </dgm:pt>
    <dgm:pt modelId="{593786AA-4D64-4F2D-90D6-27CB35300491}" cxnId="{E83B6776-C1E7-4CA4-8722-5404C5CDBFC9}"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5" custScaleY="25495">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custScaleY="30671">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5" custScaleY="26501" custLinFactNeighborX="-184" custLinFactNeighborY="-587">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custScaleY="31637">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5" custScaleY="27955" custLinFactNeighborY="1096">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custScaleY="33221" custLinFactNeighborX="-326" custLinFactNeighborY="2044">
        <dgm:presLayoutVars>
          <dgm:bulletEnabled val="1"/>
        </dgm:presLayoutVars>
      </dgm:prSet>
      <dgm:spPr/>
    </dgm:pt>
    <dgm:pt modelId="{D936D4D0-74C6-4A62-A312-E4E9B1FDD329}" type="pres">
      <dgm:prSet presAssocID="{CE2287C8-6424-4771-88FD-4DADE15C5A04}" presName="sp" presStyleCnt="0"/>
      <dgm:spPr/>
    </dgm:pt>
    <dgm:pt modelId="{DC0482E0-9D4A-4DC2-A0E9-5057648A7A4E}" type="pres">
      <dgm:prSet presAssocID="{95726819-C84D-4D37-BA70-6B24D50E3E66}" presName="linNode" presStyleCnt="0"/>
      <dgm:spPr/>
    </dgm:pt>
    <dgm:pt modelId="{D7FA578D-FE9E-4384-BF35-4997618EBB14}" type="pres">
      <dgm:prSet presAssocID="{95726819-C84D-4D37-BA70-6B24D50E3E66}" presName="parentText" presStyleLbl="node1" presStyleIdx="3" presStyleCnt="5" custScaleX="99998" custScaleY="28418" custLinFactNeighborY="-365">
        <dgm:presLayoutVars>
          <dgm:chMax val="1"/>
          <dgm:bulletEnabled val="1"/>
        </dgm:presLayoutVars>
      </dgm:prSet>
      <dgm:spPr/>
    </dgm:pt>
    <dgm:pt modelId="{13569BB1-4C73-4C0A-9713-CA902D992F34}" type="pres">
      <dgm:prSet presAssocID="{6502AE4F-13EA-4109-9951-08720E7F2C2C}" presName="sp" presStyleCnt="0"/>
      <dgm:spPr/>
    </dgm:pt>
    <dgm:pt modelId="{127AD273-F95C-47A2-9537-15422B3DADD7}" type="pres">
      <dgm:prSet presAssocID="{578E1C79-8715-4777-B4B2-C0EE1366F974}" presName="linNode" presStyleCnt="0"/>
      <dgm:spPr/>
    </dgm:pt>
    <dgm:pt modelId="{B6515D19-E28F-4F2C-9493-6D3294BF17E0}" type="pres">
      <dgm:prSet presAssocID="{578E1C79-8715-4777-B4B2-C0EE1366F974}" presName="parentText" presStyleLbl="node1" presStyleIdx="4" presStyleCnt="5" custScaleY="26849" custLinFactNeighborX="-1">
        <dgm:presLayoutVars>
          <dgm:chMax val="1"/>
          <dgm:bulletEnabled val="1"/>
        </dgm:presLayoutVars>
      </dgm:prSet>
      <dgm:spPr/>
    </dgm:pt>
  </dgm:ptLst>
  <dgm:cxnLst>
    <dgm:cxn modelId="{9988E0EF-F9E1-43A7-9AAB-EE04B5DD579B}" srcId="{2E15931E-1654-4B73-89B2-8E333D9C42E0}" destId="{90DDC401-903F-495B-A387-FFA8A45891F6}" srcOrd="0" destOrd="0" parTransId="{C8BB0B8A-C63A-4F83-B8DD-3A7CE259E4EE}" sibTransId="{35E5E878-0907-4014-9CFA-56AEFE6C22E5}"/>
    <dgm:cxn modelId="{6E04FE75-C4FE-46D1-942E-B639ED1837D7}" srcId="{90DDC401-903F-495B-A387-FFA8A45891F6}" destId="{E08CEB0C-E37F-4DCA-A8EA-4B2CD3AD7754}" srcOrd="0" destOrd="0" parTransId="{FB4BCC77-44E9-4065-8A2F-90CD32DE34E3}" sibTransId="{41FED480-3E2E-47A2-B997-02D527BC8082}"/>
    <dgm:cxn modelId="{25D4EB7A-B69D-4E7D-8A4F-9DA16026622D}" srcId="{90DDC401-903F-495B-A387-FFA8A45891F6}" destId="{0899A017-01FF-410E-A0BB-78890A629F19}" srcOrd="1" destOrd="0" parTransId="{8889C3AF-0891-4098-B5E9-F5551E3ADBDC}" sibTransId="{6E4173CE-BA95-42B4-AA5F-086068F12D9B}"/>
    <dgm:cxn modelId="{FFC5A055-3B8B-4DF0-A72B-8477C716C78C}" srcId="{2E15931E-1654-4B73-89B2-8E333D9C42E0}" destId="{A6685E83-BEEC-49B3-B40A-539E2C0D7A1A}" srcOrd="1" destOrd="0" parTransId="{FECC43A3-D59E-4EE1-9557-8FBB90D5B362}" sibTransId="{68BB6C9A-B7F0-43A0-955B-FC8C4D4009BF}"/>
    <dgm:cxn modelId="{18644BCB-AD27-4ADF-A5D1-46FD7CB3AF1D}" srcId="{A6685E83-BEEC-49B3-B40A-539E2C0D7A1A}" destId="{CBA50553-63FA-4B5A-9888-EDDBA06CA593}" srcOrd="0" destOrd="1" parTransId="{73E2772F-165D-4B56-ACC2-969CBF53B0A8}" sibTransId="{7BFD1607-7356-4D3D-A829-75D002A3A4B0}"/>
    <dgm:cxn modelId="{3DCD3E97-A2F6-482D-B788-25CBEDDA2BD2}" srcId="{A6685E83-BEEC-49B3-B40A-539E2C0D7A1A}" destId="{917702A3-449F-49DB-BD41-C254FA1BC38C}" srcOrd="1" destOrd="1" parTransId="{1A12BBE8-D893-4F84-A78C-966C7B7D9CC9}" sibTransId="{41330BAA-9F59-4808-BD60-B451CBF2582A}"/>
    <dgm:cxn modelId="{AF956991-707D-46FB-9B37-F3C89F0F0577}" srcId="{2E15931E-1654-4B73-89B2-8E333D9C42E0}" destId="{C8DDDFA1-AF37-4444-AAEB-D51CEE212719}" srcOrd="2" destOrd="0" parTransId="{26EA520A-5891-4EBA-B2AD-1840663D8C07}" sibTransId="{CE2287C8-6424-4771-88FD-4DADE15C5A04}"/>
    <dgm:cxn modelId="{AE7723C2-1F93-4DCD-AC62-CD0A6D084956}" srcId="{C8DDDFA1-AF37-4444-AAEB-D51CEE212719}" destId="{5AA02751-379E-46DB-884A-F23ACBC498EE}" srcOrd="0" destOrd="2" parTransId="{D0D77647-95BE-4607-B2F0-006D9CAB8F0E}" sibTransId="{3DBF6B9F-A188-4D67-ABE8-0633561FA9E5}"/>
    <dgm:cxn modelId="{AE746BC3-6C5E-44C7-BC56-33822042E895}" srcId="{C8DDDFA1-AF37-4444-AAEB-D51CEE212719}" destId="{0976AD80-C231-43C7-BF78-AB940C7970E9}" srcOrd="1" destOrd="2" parTransId="{BEB8BE7E-7469-4D4C-AE73-9DCBB25DD003}" sibTransId="{E66F2E42-30CE-4AD3-9165-A52FE19A8E82}"/>
    <dgm:cxn modelId="{F2554317-3BDF-430C-9EFB-91FA03A9398C}" srcId="{2E15931E-1654-4B73-89B2-8E333D9C42E0}" destId="{95726819-C84D-4D37-BA70-6B24D50E3E66}" srcOrd="3" destOrd="0" parTransId="{90CC2C6E-F8B9-4B92-8700-FCB5BBD6B288}" sibTransId="{6502AE4F-13EA-4109-9951-08720E7F2C2C}"/>
    <dgm:cxn modelId="{E83B6776-C1E7-4CA4-8722-5404C5CDBFC9}" srcId="{2E15931E-1654-4B73-89B2-8E333D9C42E0}" destId="{578E1C79-8715-4777-B4B2-C0EE1366F974}" srcOrd="4" destOrd="0" parTransId="{26257896-818A-470D-BD72-D0583C91DC7B}" sibTransId="{593786AA-4D64-4F2D-90D6-27CB35300491}"/>
    <dgm:cxn modelId="{CF91D00E-6818-441B-B704-D9E6E4B98237}" type="presOf" srcId="{2E15931E-1654-4B73-89B2-8E333D9C42E0}" destId="{D5935282-3C7C-4F88-A1AE-C27DB8591514}" srcOrd="0" destOrd="0" presId="urn:microsoft.com/office/officeart/2005/8/layout/vList5"/>
    <dgm:cxn modelId="{5D1B0960-9649-48FD-B11A-13B3EA761CCF}" type="presParOf" srcId="{D5935282-3C7C-4F88-A1AE-C27DB8591514}" destId="{E61486FD-113E-4C87-8ADF-B1A8E2A84801}" srcOrd="0" destOrd="0" presId="urn:microsoft.com/office/officeart/2005/8/layout/vList5"/>
    <dgm:cxn modelId="{8A17A588-0ED7-4F8D-9DC5-76F6C7CD61F0}" type="presParOf" srcId="{E61486FD-113E-4C87-8ADF-B1A8E2A84801}" destId="{96BE2B31-D87C-43E1-BE64-4C27B13F4AA4}" srcOrd="0" destOrd="0" presId="urn:microsoft.com/office/officeart/2005/8/layout/vList5"/>
    <dgm:cxn modelId="{B6CFEC3D-A64D-45DF-8B7C-80E9F2BF1AB2}" type="presOf" srcId="{90DDC401-903F-495B-A387-FFA8A45891F6}" destId="{96BE2B31-D87C-43E1-BE64-4C27B13F4AA4}" srcOrd="0" destOrd="0" presId="urn:microsoft.com/office/officeart/2005/8/layout/vList5"/>
    <dgm:cxn modelId="{73678F04-76A4-4F6C-8E12-AB55362AE9EF}" type="presParOf" srcId="{E61486FD-113E-4C87-8ADF-B1A8E2A84801}" destId="{DD9406C3-FC80-4468-A55B-122D744D43F0}" srcOrd="1" destOrd="0" presId="urn:microsoft.com/office/officeart/2005/8/layout/vList5"/>
    <dgm:cxn modelId="{B722CAFA-FF63-4F3E-A0D7-7CBA076B4032}" type="presOf" srcId="{E08CEB0C-E37F-4DCA-A8EA-4B2CD3AD7754}" destId="{DD9406C3-FC80-4468-A55B-122D744D43F0}" srcOrd="0" destOrd="0" presId="urn:microsoft.com/office/officeart/2005/8/layout/vList5"/>
    <dgm:cxn modelId="{548A7A67-8FBD-4B3C-9AA9-BFDAA546B352}" type="presOf" srcId="{0899A017-01FF-410E-A0BB-78890A629F19}" destId="{DD9406C3-FC80-4468-A55B-122D744D43F0}" srcOrd="0" destOrd="1" presId="urn:microsoft.com/office/officeart/2005/8/layout/vList5"/>
    <dgm:cxn modelId="{E4D3B4C3-A48E-4B39-A1BC-A6E8A6BBCB3C}" type="presParOf" srcId="{D5935282-3C7C-4F88-A1AE-C27DB8591514}" destId="{F1941F29-E51C-4282-956D-50CFAFAEB9B8}" srcOrd="1" destOrd="0" presId="urn:microsoft.com/office/officeart/2005/8/layout/vList5"/>
    <dgm:cxn modelId="{3EE4ACE9-0F2F-42B3-86C6-3BD84E26A59D}" type="presParOf" srcId="{D5935282-3C7C-4F88-A1AE-C27DB8591514}" destId="{B589D1EC-5156-4FB2-BB1C-8E1290A868B9}" srcOrd="2" destOrd="0" presId="urn:microsoft.com/office/officeart/2005/8/layout/vList5"/>
    <dgm:cxn modelId="{2531EBDC-C9A1-4F35-A1D4-A0587D08BA55}" type="presParOf" srcId="{B589D1EC-5156-4FB2-BB1C-8E1290A868B9}" destId="{EBD335B5-8308-49CB-9630-99D852747B1F}" srcOrd="0" destOrd="2" presId="urn:microsoft.com/office/officeart/2005/8/layout/vList5"/>
    <dgm:cxn modelId="{CBC4DBBD-05D9-4FAC-96CE-73447A62B0D7}" type="presOf" srcId="{A6685E83-BEEC-49B3-B40A-539E2C0D7A1A}" destId="{EBD335B5-8308-49CB-9630-99D852747B1F}" srcOrd="0" destOrd="0" presId="urn:microsoft.com/office/officeart/2005/8/layout/vList5"/>
    <dgm:cxn modelId="{776FB312-C230-483E-AB36-7E84CA9554A3}" type="presParOf" srcId="{B589D1EC-5156-4FB2-BB1C-8E1290A868B9}" destId="{6EB2A58E-CA03-4F76-94B6-D8FE50231963}" srcOrd="1" destOrd="2" presId="urn:microsoft.com/office/officeart/2005/8/layout/vList5"/>
    <dgm:cxn modelId="{14C1A19D-B38C-4EDD-99E3-6D62776F8A7D}" type="presOf" srcId="{CBA50553-63FA-4B5A-9888-EDDBA06CA593}" destId="{6EB2A58E-CA03-4F76-94B6-D8FE50231963}" srcOrd="0" destOrd="0" presId="urn:microsoft.com/office/officeart/2005/8/layout/vList5"/>
    <dgm:cxn modelId="{96CA5A1F-21AA-47E6-B92C-51906917DC15}" type="presOf" srcId="{917702A3-449F-49DB-BD41-C254FA1BC38C}" destId="{6EB2A58E-CA03-4F76-94B6-D8FE50231963}" srcOrd="0" destOrd="1" presId="urn:microsoft.com/office/officeart/2005/8/layout/vList5"/>
    <dgm:cxn modelId="{6BA2F842-BA08-4AC3-8B79-24A8E9EA948F}" type="presParOf" srcId="{D5935282-3C7C-4F88-A1AE-C27DB8591514}" destId="{A76EE5BB-CBA4-4DD9-BFB7-3F3F246C9BF0}" srcOrd="3" destOrd="0" presId="urn:microsoft.com/office/officeart/2005/8/layout/vList5"/>
    <dgm:cxn modelId="{C46D0255-9773-4A2B-9E99-1C5E03DFD912}" type="presParOf" srcId="{D5935282-3C7C-4F88-A1AE-C27DB8591514}" destId="{2BB2A428-FB05-47E5-AC5F-C6A7936A9AC0}" srcOrd="4" destOrd="0" presId="urn:microsoft.com/office/officeart/2005/8/layout/vList5"/>
    <dgm:cxn modelId="{5DEA54D9-1CC3-4681-916C-CC544807991D}" type="presParOf" srcId="{2BB2A428-FB05-47E5-AC5F-C6A7936A9AC0}" destId="{B093CE78-670B-40EB-95CF-315E334D550F}" srcOrd="0" destOrd="4" presId="urn:microsoft.com/office/officeart/2005/8/layout/vList5"/>
    <dgm:cxn modelId="{FB170FA7-92B4-4EAA-8B21-D5945A5616E5}" type="presOf" srcId="{C8DDDFA1-AF37-4444-AAEB-D51CEE212719}" destId="{B093CE78-670B-40EB-95CF-315E334D550F}" srcOrd="0" destOrd="0" presId="urn:microsoft.com/office/officeart/2005/8/layout/vList5"/>
    <dgm:cxn modelId="{C84FEDF6-CDF2-4DA4-8C96-81E3ECA6F842}" type="presParOf" srcId="{2BB2A428-FB05-47E5-AC5F-C6A7936A9AC0}" destId="{64028F0D-BE57-4642-92F7-303D4E45C524}" srcOrd="1" destOrd="4" presId="urn:microsoft.com/office/officeart/2005/8/layout/vList5"/>
    <dgm:cxn modelId="{1683E5BC-32A1-4AD3-BD39-548E8E7FF690}" type="presOf" srcId="{5AA02751-379E-46DB-884A-F23ACBC498EE}" destId="{64028F0D-BE57-4642-92F7-303D4E45C524}" srcOrd="0" destOrd="0" presId="urn:microsoft.com/office/officeart/2005/8/layout/vList5"/>
    <dgm:cxn modelId="{4E242ACD-CEAB-4079-A40F-A9CBADE8D7D1}" type="presOf" srcId="{0976AD80-C231-43C7-BF78-AB940C7970E9}" destId="{64028F0D-BE57-4642-92F7-303D4E45C524}" srcOrd="0" destOrd="1" presId="urn:microsoft.com/office/officeart/2005/8/layout/vList5"/>
    <dgm:cxn modelId="{A7724A5D-0B88-44C8-A4E9-B79443166167}" type="presParOf" srcId="{D5935282-3C7C-4F88-A1AE-C27DB8591514}" destId="{D936D4D0-74C6-4A62-A312-E4E9B1FDD329}" srcOrd="5" destOrd="0" presId="urn:microsoft.com/office/officeart/2005/8/layout/vList5"/>
    <dgm:cxn modelId="{63D52CD6-B1B3-4C6A-9887-307E4D09A919}" type="presParOf" srcId="{D5935282-3C7C-4F88-A1AE-C27DB8591514}" destId="{DC0482E0-9D4A-4DC2-A0E9-5057648A7A4E}" srcOrd="6" destOrd="0" presId="urn:microsoft.com/office/officeart/2005/8/layout/vList5"/>
    <dgm:cxn modelId="{4152F30E-B10C-488E-B451-EC024035EFF5}" type="presParOf" srcId="{DC0482E0-9D4A-4DC2-A0E9-5057648A7A4E}" destId="{D7FA578D-FE9E-4384-BF35-4997618EBB14}" srcOrd="0" destOrd="6" presId="urn:microsoft.com/office/officeart/2005/8/layout/vList5"/>
    <dgm:cxn modelId="{E3AB708E-9E9D-4CF2-9966-0FB911BAA946}" type="presOf" srcId="{95726819-C84D-4D37-BA70-6B24D50E3E66}" destId="{D7FA578D-FE9E-4384-BF35-4997618EBB14}" srcOrd="0" destOrd="0" presId="urn:microsoft.com/office/officeart/2005/8/layout/vList5"/>
    <dgm:cxn modelId="{9FC47518-6031-4982-8B10-63A1971E81D2}" type="presParOf" srcId="{D5935282-3C7C-4F88-A1AE-C27DB8591514}" destId="{13569BB1-4C73-4C0A-9713-CA902D992F34}" srcOrd="7" destOrd="0" presId="urn:microsoft.com/office/officeart/2005/8/layout/vList5"/>
    <dgm:cxn modelId="{829E084B-3A28-42D4-B196-80C4DB73C87A}" type="presParOf" srcId="{D5935282-3C7C-4F88-A1AE-C27DB8591514}" destId="{127AD273-F95C-47A2-9537-15422B3DADD7}" srcOrd="8" destOrd="0" presId="urn:microsoft.com/office/officeart/2005/8/layout/vList5"/>
    <dgm:cxn modelId="{A9552E1C-A88B-41BA-9714-5FA262A67773}" type="presParOf" srcId="{127AD273-F95C-47A2-9537-15422B3DADD7}" destId="{B6515D19-E28F-4F2C-9493-6D3294BF17E0}" srcOrd="0" destOrd="8" presId="urn:microsoft.com/office/officeart/2005/8/layout/vList5"/>
    <dgm:cxn modelId="{D0D41EAC-EFE7-4500-8DDE-B23B1745A974}" type="presOf" srcId="{578E1C79-8715-4777-B4B2-C0EE1366F974}" destId="{B6515D19-E28F-4F2C-9493-6D3294BF17E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3213100"/>
        <a:chOff x="0" y="0"/>
        <a:chExt cx="8128000" cy="3213100"/>
      </a:xfrm>
    </dsp:grpSpPr>
    <dsp:sp modelId="{DD9406C3-FC80-4468-A55B-122D744D43F0}">
      <dsp:nvSpPr>
        <dsp:cNvPr id="4" name="Round Same Side Corner Rectangle 3"/>
        <dsp:cNvSpPr/>
      </dsp:nvSpPr>
      <dsp:spPr bwMode="white">
        <a:xfrm rot="5400000">
          <a:off x="5273077" y="-2337080"/>
          <a:ext cx="507926" cy="520192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en-US">
              <a:solidFill>
                <a:schemeClr val="dk1"/>
              </a:solidFill>
            </a:rPr>
            <a:t>The algorithm sorts the elements within the data structure.</a:t>
          </a:r>
          <a:endParaRPr lang="en-US">
            <a:solidFill>
              <a:schemeClr val="dk1"/>
            </a:solidFill>
          </a:endParaRPr>
        </a:p>
        <a:p>
          <a:pPr lvl="1">
            <a:lnSpc>
              <a:spcPct val="100000"/>
            </a:lnSpc>
            <a:spcBef>
              <a:spcPct val="0"/>
            </a:spcBef>
            <a:spcAft>
              <a:spcPct val="15000"/>
            </a:spcAft>
            <a:buChar char="•"/>
          </a:pPr>
          <a:r>
            <a:rPr lang="en-US">
              <a:solidFill>
                <a:schemeClr val="dk1"/>
              </a:solidFill>
            </a:rPr>
            <a:t>Does not require extra storage to perfom operations. E.g Selection Sort, Bubble Sort.</a:t>
          </a:r>
          <a:endParaRPr lang="en-US">
            <a:solidFill>
              <a:schemeClr val="dk1"/>
            </a:solidFill>
          </a:endParaRPr>
        </a:p>
      </dsp:txBody>
      <dsp:txXfrm rot="5400000">
        <a:off x="5273077" y="-2337080"/>
        <a:ext cx="507926" cy="5201920"/>
      </dsp:txXfrm>
    </dsp:sp>
    <dsp:sp modelId="{96BE2B31-D87C-43E1-BE64-4C27B13F4AA4}">
      <dsp:nvSpPr>
        <dsp:cNvPr id="3" name="Rounded Rectangle 2"/>
        <dsp:cNvSpPr/>
      </dsp:nvSpPr>
      <dsp:spPr bwMode="white">
        <a:xfrm>
          <a:off x="0" y="0"/>
          <a:ext cx="2926080" cy="52776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87630" tIns="43815" rIns="87630" bIns="4381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In-Place Sorting</a:t>
          </a:r>
          <a:endParaRPr lang="en-US" b="1">
            <a:solidFill>
              <a:schemeClr val="tx1"/>
            </a:solidFill>
            <a:latin typeface="Microsoft YaHei UI Light" panose="020B0502040204020203" charset="-122"/>
            <a:ea typeface="Microsoft YaHei UI Light" panose="020B0502040204020203" charset="-122"/>
          </a:endParaRPr>
        </a:p>
      </dsp:txBody>
      <dsp:txXfrm>
        <a:off x="0" y="0"/>
        <a:ext cx="2926080" cy="527761"/>
      </dsp:txXfrm>
    </dsp:sp>
    <dsp:sp modelId="{6EB2A58E-CA03-4F76-94B6-D8FE50231963}">
      <dsp:nvSpPr>
        <dsp:cNvPr id="6" name="Round Same Side Corner Rectangle 5"/>
        <dsp:cNvSpPr/>
      </dsp:nvSpPr>
      <dsp:spPr bwMode="white">
        <a:xfrm rot="5400000">
          <a:off x="5265079" y="-1695404"/>
          <a:ext cx="523923" cy="520192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en-US">
              <a:solidFill>
                <a:schemeClr val="dk1"/>
              </a:solidFill>
            </a:rPr>
            <a:t>All the data is placed in the internal memory.</a:t>
          </a:r>
          <a:endParaRPr lang="en-US">
            <a:solidFill>
              <a:schemeClr val="dk1"/>
            </a:solidFill>
          </a:endParaRPr>
        </a:p>
        <a:p>
          <a:pPr lvl="1">
            <a:lnSpc>
              <a:spcPct val="100000"/>
            </a:lnSpc>
            <a:spcBef>
              <a:spcPct val="0"/>
            </a:spcBef>
            <a:spcAft>
              <a:spcPct val="15000"/>
            </a:spcAft>
            <a:buChar char="•"/>
          </a:pPr>
          <a:r>
            <a:rPr lang="en-US">
              <a:solidFill>
                <a:schemeClr val="dk1"/>
              </a:solidFill>
              <a:sym typeface="+mn-ea"/>
            </a:rPr>
            <a:t> The problem can’t take input beyond it’s size. E.g Insertion Sort, Quick Sort.</a:t>
          </a:r>
          <a:endParaRPr lang="en-US">
            <a:solidFill>
              <a:schemeClr val="dk1"/>
            </a:solidFill>
          </a:endParaRPr>
        </a:p>
      </dsp:txBody>
      <dsp:txXfrm rot="5400000">
        <a:off x="5265079" y="-1695404"/>
        <a:ext cx="523923" cy="5201920"/>
      </dsp:txXfrm>
    </dsp:sp>
    <dsp:sp modelId="{EBD335B5-8308-49CB-9630-99D852747B1F}">
      <dsp:nvSpPr>
        <dsp:cNvPr id="5" name="Rounded Rectangle 4"/>
        <dsp:cNvSpPr/>
      </dsp:nvSpPr>
      <dsp:spPr bwMode="white">
        <a:xfrm>
          <a:off x="0" y="619112"/>
          <a:ext cx="2926080" cy="548586"/>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87630" tIns="43815" rIns="87630" bIns="4381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Internal Sorting</a:t>
          </a:r>
          <a:endParaRPr lang="en-US" b="1">
            <a:solidFill>
              <a:schemeClr val="tx1"/>
            </a:solidFill>
            <a:latin typeface="Microsoft YaHei UI Light" panose="020B0502040204020203" charset="-122"/>
            <a:ea typeface="Microsoft YaHei UI Light" panose="020B0502040204020203" charset="-122"/>
          </a:endParaRPr>
        </a:p>
      </dsp:txBody>
      <dsp:txXfrm>
        <a:off x="0" y="619112"/>
        <a:ext cx="2926080" cy="548586"/>
      </dsp:txXfrm>
    </dsp:sp>
    <dsp:sp modelId="{64028F0D-BE57-4642-92F7-303D4E45C524}">
      <dsp:nvSpPr>
        <dsp:cNvPr id="8" name="Round Same Side Corner Rectangle 7"/>
        <dsp:cNvSpPr/>
      </dsp:nvSpPr>
      <dsp:spPr bwMode="white">
        <a:xfrm rot="5400000">
          <a:off x="5242424" y="-994416"/>
          <a:ext cx="550155" cy="5201920"/>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en-US">
              <a:solidFill>
                <a:schemeClr val="dk1"/>
              </a:solidFill>
            </a:rPr>
            <a:t>The data needs an external memory to perform operations.</a:t>
          </a:r>
          <a:endParaRPr lang="en-US">
            <a:solidFill>
              <a:schemeClr val="dk1"/>
            </a:solidFill>
          </a:endParaRPr>
        </a:p>
        <a:p>
          <a:pPr lvl="1">
            <a:lnSpc>
              <a:spcPct val="100000"/>
            </a:lnSpc>
            <a:spcBef>
              <a:spcPct val="0"/>
            </a:spcBef>
            <a:spcAft>
              <a:spcPct val="15000"/>
            </a:spcAft>
            <a:buChar char="•"/>
          </a:pPr>
          <a:r>
            <a:rPr lang="en-US">
              <a:solidFill>
                <a:schemeClr val="dk1"/>
              </a:solidFill>
            </a:rPr>
            <a:t>This is used for large amount of data. E.g Merge Sort.</a:t>
          </a:r>
          <a:endParaRPr lang="en-US">
            <a:solidFill>
              <a:schemeClr val="dk1"/>
            </a:solidFill>
          </a:endParaRPr>
        </a:p>
      </dsp:txBody>
      <dsp:txXfrm rot="5400000">
        <a:off x="5242424" y="-994416"/>
        <a:ext cx="550155" cy="5201920"/>
      </dsp:txXfrm>
    </dsp:sp>
    <dsp:sp modelId="{B093CE78-670B-40EB-95CF-315E334D550F}">
      <dsp:nvSpPr>
        <dsp:cNvPr id="7" name="Rounded Rectangle 6"/>
        <dsp:cNvSpPr/>
      </dsp:nvSpPr>
      <dsp:spPr bwMode="white">
        <a:xfrm>
          <a:off x="0" y="1306040"/>
          <a:ext cx="2926080" cy="57868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87630" tIns="43815" rIns="87630" bIns="4381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External Sorting</a:t>
          </a:r>
          <a:endParaRPr lang="en-US" b="1">
            <a:solidFill>
              <a:schemeClr val="tx1"/>
            </a:solidFill>
            <a:latin typeface="Microsoft YaHei UI Light" panose="020B0502040204020203" charset="-122"/>
            <a:ea typeface="Microsoft YaHei UI Light" panose="020B0502040204020203" charset="-122"/>
          </a:endParaRPr>
        </a:p>
      </dsp:txBody>
      <dsp:txXfrm>
        <a:off x="0" y="1306040"/>
        <a:ext cx="2926080" cy="578684"/>
      </dsp:txXfrm>
    </dsp:sp>
    <dsp:sp modelId="{D7FA578D-FE9E-4384-BF35-4997618EBB14}">
      <dsp:nvSpPr>
        <dsp:cNvPr id="9" name="Rounded Rectangle 8"/>
        <dsp:cNvSpPr/>
      </dsp:nvSpPr>
      <dsp:spPr bwMode="white">
        <a:xfrm>
          <a:off x="0" y="1957983"/>
          <a:ext cx="2926021" cy="58826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87630" tIns="43815" rIns="87630" bIns="4381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Stable Sorting</a:t>
          </a:r>
          <a:endParaRPr lang="en-US" b="1">
            <a:solidFill>
              <a:schemeClr val="tx1"/>
            </a:solidFill>
            <a:latin typeface="Microsoft YaHei UI Light" panose="020B0502040204020203" charset="-122"/>
            <a:ea typeface="Microsoft YaHei UI Light" panose="020B0502040204020203" charset="-122"/>
          </a:endParaRPr>
        </a:p>
      </dsp:txBody>
      <dsp:txXfrm>
        <a:off x="0" y="1957983"/>
        <a:ext cx="2926021" cy="588269"/>
      </dsp:txXfrm>
    </dsp:sp>
    <dsp:sp modelId="{B6515D19-E28F-4F2C-9493-6D3294BF17E0}">
      <dsp:nvSpPr>
        <dsp:cNvPr id="10" name="Rounded Rectangle 9"/>
        <dsp:cNvSpPr/>
      </dsp:nvSpPr>
      <dsp:spPr bwMode="white">
        <a:xfrm>
          <a:off x="0" y="2657311"/>
          <a:ext cx="2926080" cy="555789"/>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87630" tIns="43815" rIns="87630" bIns="4381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a:solidFill>
                <a:schemeClr val="tx1"/>
              </a:solidFill>
              <a:latin typeface="Microsoft YaHei UI Light" panose="020B0502040204020203" charset="-122"/>
              <a:ea typeface="Microsoft YaHei UI Light" panose="020B0502040204020203" charset="-122"/>
            </a:rPr>
            <a:t>Unstable Sorting</a:t>
          </a:r>
          <a:endParaRPr lang="en-US" b="1">
            <a:solidFill>
              <a:schemeClr val="tx1"/>
            </a:solidFill>
            <a:latin typeface="Microsoft YaHei UI Light" panose="020B0502040204020203" charset="-122"/>
            <a:ea typeface="Microsoft YaHei UI Light" panose="020B0502040204020203" charset="-122"/>
          </a:endParaRPr>
        </a:p>
      </dsp:txBody>
      <dsp:txXfrm>
        <a:off x="0" y="2657311"/>
        <a:ext cx="2926080" cy="5557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267335" y="1104900"/>
            <a:ext cx="9065260" cy="1086803"/>
            <a:chOff x="-267352" y="0"/>
            <a:chExt cx="9065838" cy="1086738"/>
          </a:xfrm>
        </p:grpSpPr>
        <p:grpSp>
          <p:nvGrpSpPr>
            <p:cNvPr id="4103" name="Group 8"/>
            <p:cNvGrpSpPr/>
            <p:nvPr/>
          </p:nvGrpSpPr>
          <p:grpSpPr>
            <a:xfrm>
              <a:off x="-267352" y="0"/>
              <a:ext cx="9065838" cy="1086738"/>
              <a:chOff x="-267352" y="0"/>
              <a:chExt cx="9065838" cy="1086738"/>
            </a:xfrm>
          </p:grpSpPr>
          <p:sp>
            <p:nvSpPr>
              <p:cNvPr id="4104" name="矩形 393"/>
              <p:cNvSpPr/>
              <p:nvPr/>
            </p:nvSpPr>
            <p:spPr>
              <a:xfrm>
                <a:off x="-267352" y="78738"/>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1098999" y="180836"/>
              <a:ext cx="5362917" cy="645122"/>
            </a:xfrm>
            <a:prstGeom prst="rect">
              <a:avLst/>
            </a:prstGeom>
            <a:noFill/>
            <a:ln w="9525">
              <a:noFill/>
            </a:ln>
          </p:spPr>
          <p:txBody>
            <a:bodyPr wrap="none" anchor="t" anchorCtr="0">
              <a:spAutoFit/>
            </a:bodyPr>
            <a:p>
              <a:r>
                <a:rPr lang="en-US" altLang="zh-CN" sz="3600" b="1" dirty="0">
                  <a:solidFill>
                    <a:schemeClr val="bg1"/>
                  </a:solidFill>
                  <a:latin typeface="Microsoft YaHei" panose="020B0503020204020204" pitchFamily="34" charset="-122"/>
                  <a:ea typeface="Microsoft YaHei" panose="020B0503020204020204" pitchFamily="34" charset="-122"/>
                </a:rPr>
                <a:t>SORTING ALGORITHM</a:t>
              </a:r>
              <a:endParaRPr lang="en-US" altLang="zh-CN" sz="36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701671"/>
            <a:chOff x="0" y="0"/>
            <a:chExt cx="8409514" cy="703291"/>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11" name="矩形 402"/>
            <p:cNvSpPr/>
            <p:nvPr/>
          </p:nvSpPr>
          <p:spPr>
            <a:xfrm>
              <a:off x="2315968" y="34365"/>
              <a:ext cx="4449089" cy="668926"/>
            </a:xfrm>
            <a:prstGeom prst="rect">
              <a:avLst/>
            </a:prstGeom>
            <a:noFill/>
            <a:ln w="9525">
              <a:noFill/>
            </a:ln>
          </p:spPr>
          <p:txBody>
            <a:bodyPr wrap="none" anchor="t" anchorCtr="0">
              <a:noAutofit/>
            </a:bodyPr>
            <a:p>
              <a:r>
                <a:rPr lang="en-US" altLang="zh-CN" sz="2800" b="1" dirty="0">
                  <a:solidFill>
                    <a:schemeClr val="tx1"/>
                  </a:solidFill>
                  <a:latin typeface="Microsoft YaHei" panose="020B0503020204020204" pitchFamily="34" charset="-122"/>
                  <a:ea typeface="Microsoft YaHei" panose="020B0503020204020204" pitchFamily="34" charset="-122"/>
                </a:rPr>
                <a:t>SEARCHING ALGORITHM</a:t>
              </a:r>
              <a:endParaRPr lang="en-US" altLang="zh-CN" sz="2800" b="1" dirty="0">
                <a:solidFill>
                  <a:schemeClr val="tx1"/>
                </a:solidFill>
                <a:latin typeface="Microsoft YaHei" panose="020B0503020204020204" pitchFamily="34" charset="-122"/>
                <a:ea typeface="Microsoft YaHei" panose="020B0503020204020204" pitchFamily="34" charset="-122"/>
              </a:endParaRPr>
            </a:p>
          </p:txBody>
        </p:sp>
      </p:grpSp>
      <p:pic>
        <p:nvPicPr>
          <p:cNvPr id="2" name="Picture 1" descr="Tecvinson Logo"/>
          <p:cNvPicPr>
            <a:picLocks noChangeAspect="1"/>
          </p:cNvPicPr>
          <p:nvPr/>
        </p:nvPicPr>
        <p:blipFill>
          <a:blip r:embed="rId1"/>
          <a:stretch>
            <a:fillRect/>
          </a:stretch>
        </p:blipFill>
        <p:spPr>
          <a:xfrm>
            <a:off x="653415" y="4140200"/>
            <a:ext cx="1998980" cy="654050"/>
          </a:xfrm>
          <a:prstGeom prst="rect">
            <a:avLst/>
          </a:prstGeom>
        </p:spPr>
      </p:pic>
      <p:sp>
        <p:nvSpPr>
          <p:cNvPr id="3" name="Text Box 2"/>
          <p:cNvSpPr txBox="1"/>
          <p:nvPr/>
        </p:nvSpPr>
        <p:spPr>
          <a:xfrm>
            <a:off x="6814185" y="4140200"/>
            <a:ext cx="1569085" cy="657860"/>
          </a:xfrm>
          <a:prstGeom prst="rect">
            <a:avLst/>
          </a:prstGeom>
          <a:solidFill>
            <a:srgbClr val="0D181C"/>
          </a:solidFill>
        </p:spPr>
        <p:txBody>
          <a:bodyPr wrap="square" rtlCol="0">
            <a:noAutofit/>
          </a:bodyPr>
          <a:p>
            <a:pPr algn="ctr">
              <a:lnSpc>
                <a:spcPct val="150000"/>
              </a:lnSpc>
            </a:pPr>
            <a:r>
              <a:rPr lang="en-US" altLang="zh-CN" sz="2000" b="1" dirty="0">
                <a:solidFill>
                  <a:schemeClr val="bg1"/>
                </a:solidFill>
                <a:latin typeface="Microsoft YaHei" panose="020B0503020204020204" pitchFamily="34" charset="-122"/>
                <a:ea typeface="Microsoft YaHei" panose="020B0503020204020204" pitchFamily="34" charset="-122"/>
                <a:sym typeface="+mn-ea"/>
              </a:rPr>
              <a:t> B E J 0 2</a:t>
            </a:r>
            <a:endParaRPr lang="en-US" altLang="zh-CN" sz="2000" b="1" dirty="0">
              <a:solidFill>
                <a:schemeClr val="bg1"/>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2" name="Group 1"/>
          <p:cNvGrpSpPr/>
          <p:nvPr/>
        </p:nvGrpSpPr>
        <p:grpSpPr>
          <a:xfrm>
            <a:off x="-635" y="416560"/>
            <a:ext cx="9147175" cy="611505"/>
            <a:chOff x="4907" y="4836"/>
            <a:chExt cx="4585" cy="963"/>
          </a:xfrm>
        </p:grpSpPr>
        <p:grpSp>
          <p:nvGrpSpPr>
            <p:cNvPr id="13327" name="Group 16"/>
            <p:cNvGrpSpPr/>
            <p:nvPr/>
          </p:nvGrpSpPr>
          <p:grpSpPr>
            <a:xfrm rot="0">
              <a:off x="4907" y="4836"/>
              <a:ext cx="4585" cy="963"/>
              <a:chOff x="468001" y="0"/>
              <a:chExt cx="2910525" cy="612000"/>
            </a:xfrm>
          </p:grpSpPr>
          <p:sp>
            <p:nvSpPr>
              <p:cNvPr id="13328" name="矩形 42"/>
              <p:cNvSpPr/>
              <p:nvPr/>
            </p:nvSpPr>
            <p:spPr>
              <a:xfrm flipV="1">
                <a:off x="468001" y="0"/>
                <a:ext cx="2910525"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1" name="矩形 55"/>
              <p:cNvSpPr/>
              <p:nvPr/>
            </p:nvSpPr>
            <p:spPr>
              <a:xfrm flipH="1">
                <a:off x="612000" y="468000"/>
                <a:ext cx="2622526"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34" name="文本框 62"/>
            <p:cNvSpPr txBox="1"/>
            <p:nvPr/>
          </p:nvSpPr>
          <p:spPr>
            <a:xfrm>
              <a:off x="5778" y="4896"/>
              <a:ext cx="3159" cy="725"/>
            </a:xfrm>
            <a:prstGeom prst="rect">
              <a:avLst/>
            </a:prstGeom>
            <a:noFill/>
            <a:ln w="9525">
              <a:noFill/>
            </a:ln>
          </p:spPr>
          <p:txBody>
            <a:bodyPr wrap="square" anchor="t" anchorCtr="0">
              <a:spAutoFit/>
            </a:bodyPr>
            <a:p>
              <a:pPr algn="ctr"/>
              <a:r>
                <a:rPr lang="en-US" altLang="zh-CN" sz="2400" b="1" dirty="0">
                  <a:solidFill>
                    <a:schemeClr val="tx1"/>
                  </a:solidFill>
                  <a:latin typeface="Microsoft YaHei UI" panose="020B0503020204020204" charset="-122"/>
                  <a:ea typeface="Microsoft YaHei UI" panose="020B0503020204020204" charset="-122"/>
                </a:rPr>
                <a:t>DISADVANTAGES OF SELECTION SORT</a:t>
              </a:r>
              <a:endParaRPr lang="en-US" altLang="zh-CN" sz="2400" b="1" dirty="0">
                <a:solidFill>
                  <a:schemeClr val="tx1"/>
                </a:solidFill>
                <a:latin typeface="Microsoft YaHei UI" panose="020B0503020204020204" charset="-122"/>
                <a:ea typeface="Microsoft YaHei UI" panose="020B0503020204020204" charset="-122"/>
              </a:endParaRPr>
            </a:p>
          </p:txBody>
        </p:sp>
      </p:grpSp>
      <p:sp>
        <p:nvSpPr>
          <p:cNvPr id="3" name="Text Box 2"/>
          <p:cNvSpPr txBox="1"/>
          <p:nvPr/>
        </p:nvSpPr>
        <p:spPr>
          <a:xfrm>
            <a:off x="770255" y="1465580"/>
            <a:ext cx="7923530" cy="589915"/>
          </a:xfrm>
          <a:prstGeom prst="rect">
            <a:avLst/>
          </a:prstGeom>
          <a:noFill/>
        </p:spPr>
        <p:txBody>
          <a:bodyPr wrap="square" rtlCol="0">
            <a:noAutofit/>
          </a:bodyPr>
          <a:p>
            <a:endParaRPr lang="en-US" sz="1600" b="1">
              <a:latin typeface="Microsoft JhengHei UI Light" panose="020B0304030504040204" charset="-120"/>
              <a:ea typeface="Microsoft JhengHei UI Light" panose="020B0304030504040204" charset="-120"/>
            </a:endParaRPr>
          </a:p>
        </p:txBody>
      </p:sp>
      <p:sp>
        <p:nvSpPr>
          <p:cNvPr id="4" name="Text Box 3"/>
          <p:cNvSpPr txBox="1"/>
          <p:nvPr/>
        </p:nvSpPr>
        <p:spPr>
          <a:xfrm>
            <a:off x="770255" y="1430020"/>
            <a:ext cx="7268210" cy="1985010"/>
          </a:xfrm>
          <a:prstGeom prst="rect">
            <a:avLst/>
          </a:prstGeom>
          <a:noFill/>
        </p:spPr>
        <p:txBody>
          <a:bodyPr wrap="square" rtlCol="0">
            <a:spAutoFit/>
          </a:bodyPr>
          <a:p>
            <a:pPr marL="285750" indent="-285750">
              <a:lnSpc>
                <a:spcPct val="110000"/>
              </a:lnSpc>
              <a:buFont typeface="Arial" panose="020B0604020202020204" pitchFamily="34" charset="0"/>
              <a:buChar char="•"/>
            </a:pPr>
            <a:r>
              <a:rPr lang="en-US" sz="1600" b="1">
                <a:latin typeface="Microsoft JhengHei UI Light" panose="020B0304030504040204" charset="-120"/>
                <a:ea typeface="Microsoft JhengHei UI Light" panose="020B0304030504040204" charset="-120"/>
              </a:rPr>
              <a:t>The primary disadvantage of the selection sort is its poor efficiency when dealing with a huge list of items. Because it is an in-place sorting algorithm, no additional temporary storage is required beyond what is needed to hold the original list.</a:t>
            </a:r>
            <a:endParaRPr lang="en-US" sz="1600" b="1">
              <a:latin typeface="Microsoft JhengHei UI Light" panose="020B0304030504040204" charset="-120"/>
              <a:ea typeface="Microsoft JhengHei UI Light" panose="020B0304030504040204" charset="-120"/>
            </a:endParaRPr>
          </a:p>
          <a:p>
            <a:pPr marL="285750" indent="-285750">
              <a:lnSpc>
                <a:spcPct val="110000"/>
              </a:lnSpc>
              <a:buFont typeface="Arial" panose="020B0604020202020204" pitchFamily="34" charset="0"/>
              <a:buChar char="•"/>
            </a:pPr>
            <a:endParaRPr lang="en-US" sz="1600" b="1">
              <a:latin typeface="Microsoft JhengHei UI Light" panose="020B0304030504040204" charset="-120"/>
              <a:ea typeface="Microsoft JhengHei UI Light" panose="020B0304030504040204" charset="-120"/>
            </a:endParaRPr>
          </a:p>
          <a:p>
            <a:pPr marL="285750" indent="-285750">
              <a:lnSpc>
                <a:spcPct val="110000"/>
              </a:lnSpc>
              <a:buFont typeface="Arial" panose="020B0604020202020204" pitchFamily="34" charset="0"/>
              <a:buChar char="•"/>
            </a:pPr>
            <a:r>
              <a:rPr lang="en-US" sz="1600" b="1">
                <a:latin typeface="Microsoft JhengHei UI Light" panose="020B0304030504040204" charset="-120"/>
                <a:ea typeface="Microsoft JhengHei UI Light" panose="020B0304030504040204" charset="-120"/>
              </a:rPr>
              <a:t>while selection sort is straightforward to understand and implement, it’s not the best choice for large datasets or real-time scenarios</a:t>
            </a:r>
            <a:endParaRPr lang="en-US" sz="1600" b="1">
              <a:latin typeface="Microsoft JhengHei UI Light" panose="020B0304030504040204" charset="-120"/>
              <a:ea typeface="Microsoft JhengHei UI Light" panose="020B0304030504040204" charset="-120"/>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38"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2</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4340" name="Group 5"/>
          <p:cNvGrpSpPr/>
          <p:nvPr/>
        </p:nvGrpSpPr>
        <p:grpSpPr>
          <a:xfrm>
            <a:off x="857250" y="1431925"/>
            <a:ext cx="8286750" cy="901700"/>
            <a:chOff x="0" y="0"/>
            <a:chExt cx="8286663" cy="902064"/>
          </a:xfrm>
        </p:grpSpPr>
        <p:grpSp>
          <p:nvGrpSpPr>
            <p:cNvPr id="14341" name="Group 6"/>
            <p:cNvGrpSpPr/>
            <p:nvPr/>
          </p:nvGrpSpPr>
          <p:grpSpPr>
            <a:xfrm>
              <a:off x="0" y="0"/>
              <a:ext cx="8286663" cy="902064"/>
              <a:chOff x="0" y="0"/>
              <a:chExt cx="8286663" cy="902064"/>
            </a:xfrm>
          </p:grpSpPr>
          <p:sp>
            <p:nvSpPr>
              <p:cNvPr id="14342"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4344" name="矩形 6"/>
            <p:cNvSpPr/>
            <p:nvPr/>
          </p:nvSpPr>
          <p:spPr>
            <a:xfrm>
              <a:off x="811540" y="157611"/>
              <a:ext cx="7473237" cy="583801"/>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WHAT IS SEARCHING ALGORITHM?</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1933575" y="3034030"/>
            <a:ext cx="6898640" cy="1383665"/>
          </a:xfrm>
          <a:prstGeom prst="rect">
            <a:avLst/>
          </a:prstGeom>
          <a:noFill/>
        </p:spPr>
        <p:txBody>
          <a:bodyPr wrap="square" rtlCol="0">
            <a:spAutoFit/>
          </a:bodyPr>
          <a:p>
            <a:r>
              <a:rPr lang="en-US" sz="1400" b="1">
                <a:latin typeface="Microsoft YaHei UI Light" panose="020B0502040204020203" charset="-122"/>
                <a:ea typeface="Microsoft YaHei UI Light" panose="020B0502040204020203" charset="-122"/>
              </a:rPr>
              <a:t>Searching algorithms are used to locate specific data within a larger set of data. It helps find the presence of a target value within the data. There are various types of searching algorithms, each with its own approach and efficiency.</a:t>
            </a:r>
            <a:endParaRPr lang="en-US" sz="1400" b="1">
              <a:latin typeface="Microsoft YaHei UI Light" panose="020B0502040204020203" charset="-122"/>
              <a:ea typeface="Microsoft YaHei UI Light" panose="020B0502040204020203" charset="-122"/>
            </a:endParaRPr>
          </a:p>
          <a:p>
            <a:endParaRPr lang="en-US" sz="1400" b="1">
              <a:latin typeface="Microsoft YaHei UI Light" panose="020B0502040204020203" charset="-122"/>
              <a:ea typeface="Microsoft YaHei UI Light" panose="020B0502040204020203" charset="-122"/>
            </a:endParaRPr>
          </a:p>
          <a:p>
            <a:r>
              <a:rPr lang="en-US" sz="1400" b="1">
                <a:latin typeface="Microsoft YaHei UI Light" panose="020B0502040204020203" charset="-122"/>
                <a:ea typeface="Microsoft YaHei UI Light" panose="020B0502040204020203" charset="-122"/>
              </a:rPr>
              <a:t>They are designed to check and retrieve an element from any element where that data is being stored. E.g looking for a particular item in an online store.</a:t>
            </a:r>
            <a:endParaRPr lang="en-US" sz="1400" b="1">
              <a:latin typeface="Microsoft YaHei UI Light" panose="020B0502040204020203" charset="-122"/>
              <a:ea typeface="Microsoft YaHei UI Light" panose="020B0502040204020203" charset="-122"/>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5361" name="Group 2"/>
          <p:cNvGrpSpPr/>
          <p:nvPr/>
        </p:nvGrpSpPr>
        <p:grpSpPr>
          <a:xfrm>
            <a:off x="0" y="3966845"/>
            <a:ext cx="8750300" cy="360363"/>
            <a:chOff x="0" y="0"/>
            <a:chExt cx="8750549" cy="360000"/>
          </a:xfrm>
        </p:grpSpPr>
        <p:sp>
          <p:nvSpPr>
            <p:cNvPr id="15362" name="矩形 28"/>
            <p:cNvSpPr/>
            <p:nvPr/>
          </p:nvSpPr>
          <p:spPr>
            <a:xfrm>
              <a:off x="0" y="0"/>
              <a:ext cx="8390549"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5363" name="直角三角形 33"/>
            <p:cNvSpPr/>
            <p:nvPr/>
          </p:nvSpPr>
          <p:spPr>
            <a:xfrm rot="10800000" flipH="1" flipV="1">
              <a:off x="8390549"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5364" name="矩形 71"/>
          <p:cNvSpPr/>
          <p:nvPr/>
        </p:nvSpPr>
        <p:spPr>
          <a:xfrm flipH="1">
            <a:off x="963930" y="-10795"/>
            <a:ext cx="179705" cy="397764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5365" name="矩形 72"/>
          <p:cNvSpPr/>
          <p:nvPr/>
        </p:nvSpPr>
        <p:spPr>
          <a:xfrm>
            <a:off x="8390255" y="4351655"/>
            <a:ext cx="360045" cy="804545"/>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5366" name="Group 7"/>
          <p:cNvGrpSpPr/>
          <p:nvPr/>
        </p:nvGrpSpPr>
        <p:grpSpPr>
          <a:xfrm>
            <a:off x="963613" y="4327208"/>
            <a:ext cx="8180387" cy="180975"/>
            <a:chOff x="0" y="0"/>
            <a:chExt cx="8179910" cy="180000"/>
          </a:xfrm>
        </p:grpSpPr>
        <p:sp>
          <p:nvSpPr>
            <p:cNvPr id="15367" name="直角三角形 41"/>
            <p:cNvSpPr/>
            <p:nvPr/>
          </p:nvSpPr>
          <p:spPr>
            <a:xfrm rot="10800000">
              <a:off x="0" y="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5368" name="矩形 40"/>
            <p:cNvSpPr/>
            <p:nvPr/>
          </p:nvSpPr>
          <p:spPr>
            <a:xfrm flipH="1">
              <a:off x="179999" y="0"/>
              <a:ext cx="7999911" cy="180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1774825" y="275590"/>
            <a:ext cx="5930900" cy="460375"/>
          </a:xfrm>
          <a:prstGeom prst="rect">
            <a:avLst/>
          </a:prstGeom>
          <a:noFill/>
        </p:spPr>
        <p:txBody>
          <a:bodyPr wrap="square" rtlCol="0">
            <a:spAutoFit/>
          </a:bodyPr>
          <a:p>
            <a:r>
              <a:rPr lang="en-US" sz="2400" b="1" u="sng">
                <a:latin typeface="Microsoft YaHei" panose="020B0503020204020204" pitchFamily="34" charset="-122"/>
                <a:ea typeface="Microsoft YaHei" panose="020B0503020204020204" pitchFamily="34" charset="-122"/>
              </a:rPr>
              <a:t>TYPES OF SEARCHING ALGORITHMS</a:t>
            </a:r>
            <a:endParaRPr lang="en-US" sz="2400" b="1" u="sng">
              <a:latin typeface="Microsoft YaHei" panose="020B0503020204020204" pitchFamily="34" charset="-122"/>
              <a:ea typeface="Microsoft YaHei" panose="020B0503020204020204" pitchFamily="34" charset="-122"/>
            </a:endParaRPr>
          </a:p>
        </p:txBody>
      </p:sp>
      <p:sp>
        <p:nvSpPr>
          <p:cNvPr id="3" name="Text Box 2"/>
          <p:cNvSpPr txBox="1"/>
          <p:nvPr/>
        </p:nvSpPr>
        <p:spPr>
          <a:xfrm>
            <a:off x="1497330" y="929640"/>
            <a:ext cx="7380605" cy="189166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b="1">
                <a:latin typeface="Microsoft YaHei UI" panose="020B0503020204020204" charset="-122"/>
                <a:ea typeface="Microsoft YaHei UI" panose="020B0503020204020204" charset="-122"/>
              </a:rPr>
              <a:t>Linear Search</a:t>
            </a:r>
            <a:endParaRPr lang="en-US" b="1">
              <a:latin typeface="Microsoft YaHei UI" panose="020B0503020204020204" charset="-122"/>
              <a:ea typeface="Microsoft YaHei UI" panose="020B0503020204020204" charset="-122"/>
            </a:endParaRPr>
          </a:p>
          <a:p>
            <a:pPr marL="285750" indent="-285750">
              <a:lnSpc>
                <a:spcPct val="150000"/>
              </a:lnSpc>
              <a:buFont typeface="Arial" panose="020B0604020202020204" pitchFamily="34" charset="0"/>
              <a:buChar char="•"/>
            </a:pPr>
            <a:r>
              <a:rPr lang="en-US" b="1">
                <a:latin typeface="Microsoft YaHei UI" panose="020B0503020204020204" charset="-122"/>
                <a:ea typeface="Microsoft YaHei UI" panose="020B0503020204020204" charset="-122"/>
              </a:rPr>
              <a:t>Binary Search</a:t>
            </a:r>
            <a:endParaRPr lang="en-US" b="1">
              <a:latin typeface="Microsoft YaHei UI" panose="020B0503020204020204" charset="-122"/>
              <a:ea typeface="Microsoft YaHei UI" panose="020B0503020204020204" charset="-122"/>
            </a:endParaRPr>
          </a:p>
          <a:p>
            <a:pPr marL="285750" indent="-285750">
              <a:lnSpc>
                <a:spcPct val="150000"/>
              </a:lnSpc>
              <a:buFont typeface="Arial" panose="020B0604020202020204" pitchFamily="34" charset="0"/>
              <a:buChar char="•"/>
            </a:pPr>
            <a:r>
              <a:rPr lang="en-US" b="1">
                <a:latin typeface="Microsoft YaHei UI" panose="020B0503020204020204" charset="-122"/>
                <a:ea typeface="Microsoft YaHei UI" panose="020B0503020204020204" charset="-122"/>
              </a:rPr>
              <a:t>Ternary Search</a:t>
            </a:r>
            <a:endParaRPr lang="en-US" b="1">
              <a:latin typeface="Microsoft YaHei UI" panose="020B0503020204020204" charset="-122"/>
              <a:ea typeface="Microsoft YaHei UI" panose="020B0503020204020204" charset="-122"/>
            </a:endParaRPr>
          </a:p>
          <a:p>
            <a:pPr marL="285750" indent="-285750">
              <a:lnSpc>
                <a:spcPct val="150000"/>
              </a:lnSpc>
              <a:buFont typeface="Arial" panose="020B0604020202020204" pitchFamily="34" charset="0"/>
              <a:buChar char="•"/>
            </a:pPr>
            <a:r>
              <a:rPr lang="en-US" b="1">
                <a:latin typeface="Microsoft YaHei UI" panose="020B0503020204020204" charset="-122"/>
                <a:ea typeface="Microsoft YaHei UI" panose="020B0503020204020204" charset="-122"/>
              </a:rPr>
              <a:t>Jump Search</a:t>
            </a:r>
            <a:endParaRPr lang="en-US" b="1">
              <a:latin typeface="Microsoft YaHei UI" panose="020B0503020204020204" charset="-122"/>
              <a:ea typeface="Microsoft YaHei UI" panose="020B0503020204020204" charset="-122"/>
            </a:endParaRPr>
          </a:p>
          <a:p>
            <a:pPr marL="285750" indent="-285750">
              <a:lnSpc>
                <a:spcPct val="150000"/>
              </a:lnSpc>
              <a:buFont typeface="Arial" panose="020B0604020202020204" pitchFamily="34" charset="0"/>
              <a:buChar char="•"/>
            </a:pPr>
            <a:r>
              <a:rPr lang="en-US" b="1">
                <a:latin typeface="Microsoft YaHei UI" panose="020B0503020204020204" charset="-122"/>
                <a:ea typeface="Microsoft YaHei UI" panose="020B0503020204020204" charset="-122"/>
              </a:rPr>
              <a:t>Interpolation Search</a:t>
            </a:r>
            <a:endParaRPr lang="en-US" b="1">
              <a:latin typeface="Microsoft YaHei UI" panose="020B0503020204020204" charset="-122"/>
              <a:ea typeface="Microsoft YaHei UI" panose="020B0503020204020204" charset="-122"/>
            </a:endParaRPr>
          </a:p>
          <a:p>
            <a:pPr marL="285750" indent="-285750">
              <a:lnSpc>
                <a:spcPct val="150000"/>
              </a:lnSpc>
              <a:buFont typeface="Arial" panose="020B0604020202020204" pitchFamily="34" charset="0"/>
              <a:buChar char="•"/>
            </a:pPr>
            <a:r>
              <a:rPr lang="en-US" b="1">
                <a:latin typeface="Microsoft YaHei UI" panose="020B0503020204020204" charset="-122"/>
                <a:ea typeface="Microsoft YaHei UI" panose="020B0503020204020204" charset="-122"/>
              </a:rPr>
              <a:t>Exponential Search</a:t>
            </a:r>
            <a:endParaRPr lang="en-US" b="1">
              <a:latin typeface="Microsoft YaHei UI" panose="020B0503020204020204" charset="-122"/>
              <a:ea typeface="Microsoft YaHei UI" panose="020B0503020204020204" charset="-122"/>
            </a:endParaRPr>
          </a:p>
        </p:txBody>
      </p:sp>
      <p:sp>
        <p:nvSpPr>
          <p:cNvPr id="6" name="Text Box 5"/>
          <p:cNvSpPr txBox="1"/>
          <p:nvPr/>
        </p:nvSpPr>
        <p:spPr>
          <a:xfrm>
            <a:off x="1678305" y="3055620"/>
            <a:ext cx="6478270" cy="650240"/>
          </a:xfrm>
          <a:prstGeom prst="rect">
            <a:avLst/>
          </a:prstGeom>
          <a:noFill/>
        </p:spPr>
        <p:txBody>
          <a:bodyPr wrap="square" rtlCol="0">
            <a:noAutofit/>
          </a:bodyPr>
          <a:p>
            <a:r>
              <a:rPr lang="en-US" b="1">
                <a:latin typeface="Microsoft YaHei UI Light" panose="020B0502040204020203" charset="-122"/>
                <a:ea typeface="Microsoft YaHei UI Light" panose="020B0502040204020203" charset="-122"/>
              </a:rPr>
              <a:t>These are the different types of searching algorithms but we will focus on the first twofor this presentation.</a:t>
            </a:r>
            <a:endParaRPr lang="en-US" b="1">
              <a:latin typeface="Microsoft YaHei UI Light" panose="020B0502040204020203" charset="-122"/>
              <a:ea typeface="Microsoft YaHei UI Light" panose="020B0502040204020203" charset="-122"/>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6386" name="Group 3"/>
          <p:cNvGrpSpPr/>
          <p:nvPr/>
        </p:nvGrpSpPr>
        <p:grpSpPr>
          <a:xfrm rot="0">
            <a:off x="647700" y="608330"/>
            <a:ext cx="2888615" cy="467995"/>
            <a:chOff x="0" y="0"/>
            <a:chExt cx="2129475" cy="468000"/>
          </a:xfrm>
        </p:grpSpPr>
        <p:sp>
          <p:nvSpPr>
            <p:cNvPr id="16387" name="矩形 1"/>
            <p:cNvSpPr/>
            <p:nvPr/>
          </p:nvSpPr>
          <p:spPr>
            <a:xfrm flipH="1">
              <a:off x="2737" y="396000"/>
              <a:ext cx="2124000"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6388" name="矩形 2"/>
            <p:cNvSpPr/>
            <p:nvPr/>
          </p:nvSpPr>
          <p:spPr>
            <a:xfrm>
              <a:off x="0" y="0"/>
              <a:ext cx="2129475" cy="396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6390" name="Group 7"/>
          <p:cNvGrpSpPr/>
          <p:nvPr/>
        </p:nvGrpSpPr>
        <p:grpSpPr>
          <a:xfrm>
            <a:off x="2085340" y="595632"/>
            <a:ext cx="5001895" cy="480374"/>
            <a:chOff x="0" y="-12707"/>
            <a:chExt cx="2129475" cy="480707"/>
          </a:xfrm>
        </p:grpSpPr>
        <p:grpSp>
          <p:nvGrpSpPr>
            <p:cNvPr id="16391" name="Group 8"/>
            <p:cNvGrpSpPr/>
            <p:nvPr/>
          </p:nvGrpSpPr>
          <p:grpSpPr>
            <a:xfrm>
              <a:off x="0" y="0"/>
              <a:ext cx="2129475" cy="468000"/>
              <a:chOff x="0" y="0"/>
              <a:chExt cx="2129475" cy="468000"/>
            </a:xfrm>
          </p:grpSpPr>
          <p:sp>
            <p:nvSpPr>
              <p:cNvPr id="16392" name="矩形 8"/>
              <p:cNvSpPr/>
              <p:nvPr/>
            </p:nvSpPr>
            <p:spPr>
              <a:xfrm flipH="1">
                <a:off x="2737" y="396000"/>
                <a:ext cx="2124000"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6393" name="矩形 9"/>
              <p:cNvSpPr/>
              <p:nvPr/>
            </p:nvSpPr>
            <p:spPr>
              <a:xfrm>
                <a:off x="0" y="0"/>
                <a:ext cx="2129475" cy="396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6394" name="文本框 11"/>
            <p:cNvSpPr txBox="1"/>
            <p:nvPr/>
          </p:nvSpPr>
          <p:spPr>
            <a:xfrm>
              <a:off x="323868" y="-12707"/>
              <a:ext cx="1481468" cy="337419"/>
            </a:xfrm>
            <a:prstGeom prst="rect">
              <a:avLst/>
            </a:prstGeom>
            <a:noFill/>
            <a:ln w="9525">
              <a:noFill/>
            </a:ln>
          </p:spPr>
          <p:txBody>
            <a:bodyPr wrap="square" anchor="t" anchorCtr="0">
              <a:noAutofit/>
            </a:bodyPr>
            <a:p>
              <a:pPr algn="ctr"/>
              <a:r>
                <a:rPr lang="en-US" altLang="zh-CN" sz="2400" b="1" dirty="0">
                  <a:solidFill>
                    <a:schemeClr val="bg1"/>
                  </a:solidFill>
                  <a:latin typeface="Microsoft YaHei" panose="020B0503020204020204" pitchFamily="34" charset="-122"/>
                  <a:ea typeface="Microsoft YaHei" panose="020B0503020204020204" pitchFamily="34" charset="-122"/>
                </a:rPr>
                <a:t>LINEAR SEARCH</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16396" name="Group 13"/>
          <p:cNvGrpSpPr/>
          <p:nvPr/>
        </p:nvGrpSpPr>
        <p:grpSpPr>
          <a:xfrm rot="0">
            <a:off x="6421755" y="608330"/>
            <a:ext cx="2128520" cy="467995"/>
            <a:chOff x="0" y="0"/>
            <a:chExt cx="2129475" cy="468000"/>
          </a:xfrm>
        </p:grpSpPr>
        <p:sp>
          <p:nvSpPr>
            <p:cNvPr id="16397" name="矩形 14"/>
            <p:cNvSpPr/>
            <p:nvPr/>
          </p:nvSpPr>
          <p:spPr>
            <a:xfrm flipH="1">
              <a:off x="2737" y="396000"/>
              <a:ext cx="2124000" cy="72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6398" name="矩形 15"/>
            <p:cNvSpPr/>
            <p:nvPr/>
          </p:nvSpPr>
          <p:spPr>
            <a:xfrm>
              <a:off x="0" y="0"/>
              <a:ext cx="2129475" cy="396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文本框 11"/>
          <p:cNvSpPr txBox="1"/>
          <p:nvPr/>
        </p:nvSpPr>
        <p:spPr>
          <a:xfrm>
            <a:off x="651510" y="1386205"/>
            <a:ext cx="7898765" cy="275590"/>
          </a:xfrm>
          <a:prstGeom prst="rect">
            <a:avLst/>
          </a:prstGeom>
          <a:noFill/>
          <a:ln w="9525">
            <a:noFill/>
          </a:ln>
        </p:spPr>
        <p:txBody>
          <a:bodyPr wrap="square" anchor="t" anchorCtr="0">
            <a:spAutoFit/>
          </a:bodyPr>
          <a:p>
            <a:pPr algn="l"/>
            <a:endParaRPr lang="en-US" altLang="zh-CN" sz="1200" dirty="0">
              <a:solidFill>
                <a:schemeClr val="accent4"/>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711835" y="1375410"/>
            <a:ext cx="7835265" cy="1168400"/>
          </a:xfrm>
          <a:prstGeom prst="rect">
            <a:avLst/>
          </a:prstGeom>
          <a:noFill/>
        </p:spPr>
        <p:txBody>
          <a:bodyPr wrap="square" rtlCol="0">
            <a:spAutoFit/>
          </a:bodyPr>
          <a:p>
            <a:r>
              <a:rPr lang="en-US" sz="1400" b="1">
                <a:latin typeface="Microsoft YaHei UI Light" panose="020B0502040204020203" charset="-122"/>
                <a:ea typeface="Microsoft YaHei UI Light" panose="020B0502040204020203" charset="-122"/>
              </a:rPr>
              <a:t>This is a sequential search algorithm that starts at one end and goes through each element of a list until the desired element is found; otherwise, the search continues till the end of the dataset.</a:t>
            </a:r>
            <a:endParaRPr lang="en-US" sz="1400" b="1">
              <a:latin typeface="Microsoft YaHei UI Light" panose="020B0502040204020203" charset="-122"/>
              <a:ea typeface="Microsoft YaHei UI Light" panose="020B0502040204020203" charset="-122"/>
            </a:endParaRPr>
          </a:p>
          <a:p>
            <a:endParaRPr lang="en-US" sz="1400" b="1">
              <a:latin typeface="Microsoft YaHei UI Light" panose="020B0502040204020203" charset="-122"/>
              <a:ea typeface="Microsoft YaHei UI Light" panose="020B0502040204020203" charset="-122"/>
            </a:endParaRPr>
          </a:p>
          <a:p>
            <a:r>
              <a:rPr lang="en-US" sz="1400" b="1">
                <a:latin typeface="Microsoft YaHei UI Light" panose="020B0502040204020203" charset="-122"/>
                <a:ea typeface="Microsoft YaHei UI Light" panose="020B0502040204020203" charset="-122"/>
              </a:rPr>
              <a:t>Linear search is a method for searching for an element in a collection of elements. </a:t>
            </a:r>
            <a:endParaRPr lang="en-US" sz="1400" b="1">
              <a:latin typeface="Microsoft YaHei UI Light" panose="020B0502040204020203" charset="-122"/>
              <a:ea typeface="Microsoft YaHei UI Light" panose="020B0502040204020203" charset="-122"/>
            </a:endParaRPr>
          </a:p>
        </p:txBody>
      </p:sp>
      <p:pic>
        <p:nvPicPr>
          <p:cNvPr id="5" name="Picture 4" descr="LSA"/>
          <p:cNvPicPr>
            <a:picLocks noChangeAspect="1"/>
          </p:cNvPicPr>
          <p:nvPr/>
        </p:nvPicPr>
        <p:blipFill>
          <a:blip r:embed="rId1"/>
          <a:stretch>
            <a:fillRect/>
          </a:stretch>
        </p:blipFill>
        <p:spPr>
          <a:xfrm>
            <a:off x="2198370" y="2571750"/>
            <a:ext cx="4791075" cy="208915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7409" name="Group 2"/>
          <p:cNvGrpSpPr/>
          <p:nvPr/>
        </p:nvGrpSpPr>
        <p:grpSpPr>
          <a:xfrm>
            <a:off x="0" y="4535170"/>
            <a:ext cx="8750300" cy="240030"/>
            <a:chOff x="0" y="0"/>
            <a:chExt cx="8750549" cy="360000"/>
          </a:xfrm>
        </p:grpSpPr>
        <p:sp>
          <p:nvSpPr>
            <p:cNvPr id="17410" name="矩形 1"/>
            <p:cNvSpPr/>
            <p:nvPr/>
          </p:nvSpPr>
          <p:spPr>
            <a:xfrm>
              <a:off x="0" y="0"/>
              <a:ext cx="8390549"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11" name="直角三角形 2"/>
            <p:cNvSpPr/>
            <p:nvPr/>
          </p:nvSpPr>
          <p:spPr>
            <a:xfrm rot="10800000" flipH="1" flipV="1">
              <a:off x="8390549"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7413" name="Group 6"/>
          <p:cNvGrpSpPr/>
          <p:nvPr/>
        </p:nvGrpSpPr>
        <p:grpSpPr>
          <a:xfrm>
            <a:off x="2259330" y="4772025"/>
            <a:ext cx="6884670" cy="119380"/>
            <a:chOff x="0" y="0"/>
            <a:chExt cx="6884512" cy="180000"/>
          </a:xfrm>
        </p:grpSpPr>
        <p:sp>
          <p:nvSpPr>
            <p:cNvPr id="17414" name="直角三角形 3"/>
            <p:cNvSpPr/>
            <p:nvPr/>
          </p:nvSpPr>
          <p:spPr>
            <a:xfrm rot="10800000">
              <a:off x="0" y="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15" name="矩形 6"/>
            <p:cNvSpPr/>
            <p:nvPr/>
          </p:nvSpPr>
          <p:spPr>
            <a:xfrm flipH="1">
              <a:off x="180000" y="0"/>
              <a:ext cx="6704512"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7419" name="矩形 10"/>
          <p:cNvSpPr/>
          <p:nvPr/>
        </p:nvSpPr>
        <p:spPr>
          <a:xfrm>
            <a:off x="352425" y="280670"/>
            <a:ext cx="3982720" cy="3969385"/>
          </a:xfrm>
          <a:prstGeom prst="rect">
            <a:avLst/>
          </a:prstGeom>
          <a:solidFill>
            <a:schemeClr val="bg1">
              <a:lumMod val="95000"/>
            </a:schemeClr>
          </a:solidFill>
          <a:ln w="9525">
            <a:noFill/>
          </a:ln>
        </p:spPr>
        <p:txBody>
          <a:bodyPr wrap="square" anchor="t" anchorCtr="0">
            <a:spAutoFit/>
          </a:bodyPr>
          <a:p>
            <a:pPr algn="just">
              <a:lnSpc>
                <a:spcPct val="150000"/>
              </a:lnSpc>
            </a:pPr>
            <a:r>
              <a:rPr lang="zh-CN" altLang="en-US" sz="1200" b="1" dirty="0">
                <a:latin typeface="Microsoft YaHei" panose="020B0503020204020204" pitchFamily="34" charset="-122"/>
                <a:ea typeface="Microsoft YaHei" panose="020B0503020204020204" pitchFamily="34" charset="-122"/>
              </a:rPr>
              <a:t>LINEARSEARCH(array, n, target)</a:t>
            </a:r>
            <a:endParaRPr lang="zh-CN" altLang="en-US" sz="1200" b="1" dirty="0">
              <a:latin typeface="Microsoft YaHei" panose="020B0503020204020204" pitchFamily="34" charset="-122"/>
              <a:ea typeface="Microsoft YaHei" panose="020B0503020204020204" pitchFamily="34" charset="-122"/>
            </a:endParaRPr>
          </a:p>
          <a:p>
            <a:pPr indent="457200" algn="just">
              <a:lnSpc>
                <a:spcPct val="150000"/>
              </a:lnSpc>
            </a:pPr>
            <a:r>
              <a:rPr lang="en-US" altLang="zh-CN" sz="1200" b="1" dirty="0">
                <a:latin typeface="Microsoft YaHei" panose="020B0503020204020204" pitchFamily="34" charset="-122"/>
                <a:ea typeface="Microsoft YaHei" panose="020B0503020204020204" pitchFamily="34" charset="-122"/>
              </a:rPr>
              <a:t>Initialize variables</a:t>
            </a:r>
            <a:endParaRPr lang="zh-CN" altLang="en-US" sz="1200" b="1" dirty="0">
              <a:latin typeface="Microsoft YaHei" panose="020B0503020204020204" pitchFamily="34" charset="-122"/>
              <a:ea typeface="Microsoft YaHei" panose="020B0503020204020204" pitchFamily="34" charset="-122"/>
            </a:endParaRPr>
          </a:p>
          <a:p>
            <a:pPr indent="457200" algn="just">
              <a:lnSpc>
                <a:spcPct val="150000"/>
              </a:lnSpc>
            </a:pPr>
            <a:r>
              <a:rPr lang="zh-CN" altLang="en-US" sz="1200" b="1" dirty="0">
                <a:latin typeface="Microsoft YaHei" panose="020B0503020204020204" pitchFamily="34" charset="-122"/>
                <a:ea typeface="Microsoft YaHei" panose="020B0503020204020204" pitchFamily="34" charset="-122"/>
              </a:rPr>
              <a:t>array:</a:t>
            </a:r>
            <a:r>
              <a:rPr lang="en-US" altLang="zh-CN" sz="1200" b="1" dirty="0">
                <a:latin typeface="Microsoft YaHei" panose="020B0503020204020204" pitchFamily="34" charset="-122"/>
                <a:ea typeface="Microsoft YaHei" panose="020B0503020204020204" pitchFamily="34" charset="-122"/>
              </a:rPr>
              <a:t> </a:t>
            </a:r>
            <a:r>
              <a:rPr lang="zh-CN" altLang="en-US" sz="1200" b="1" dirty="0">
                <a:latin typeface="Microsoft YaHei" panose="020B0503020204020204" pitchFamily="34" charset="-122"/>
                <a:ea typeface="Microsoft YaHei" panose="020B0503020204020204" pitchFamily="34" charset="-122"/>
                <a:sym typeface="+mn-ea"/>
              </a:rPr>
              <a:t>//</a:t>
            </a:r>
            <a:r>
              <a:rPr lang="zh-CN" altLang="en-US" sz="1200" b="1" dirty="0">
                <a:latin typeface="Microsoft YaHei" panose="020B0503020204020204" pitchFamily="34" charset="-122"/>
                <a:ea typeface="Microsoft YaHei" panose="020B0503020204020204" pitchFamily="34" charset="-122"/>
              </a:rPr>
              <a:t> the array to search through</a:t>
            </a:r>
            <a:endParaRPr lang="zh-CN" altLang="en-US" sz="1200" b="1" dirty="0">
              <a:latin typeface="Microsoft YaHei" panose="020B0503020204020204" pitchFamily="34" charset="-122"/>
              <a:ea typeface="Microsoft YaHei" panose="020B0503020204020204" pitchFamily="34" charset="-122"/>
            </a:endParaRPr>
          </a:p>
          <a:p>
            <a:pPr indent="457200" algn="just">
              <a:lnSpc>
                <a:spcPct val="150000"/>
              </a:lnSpc>
            </a:pPr>
            <a:r>
              <a:rPr lang="en-US" altLang="zh-CN" sz="1200" b="1" dirty="0">
                <a:latin typeface="Microsoft YaHei" panose="020B0503020204020204" pitchFamily="34" charset="-122"/>
                <a:ea typeface="Microsoft YaHei" panose="020B0503020204020204" pitchFamily="34" charset="-122"/>
              </a:rPr>
              <a:t>n</a:t>
            </a:r>
            <a:r>
              <a:rPr lang="zh-CN" altLang="en-US" sz="1200" b="1" dirty="0">
                <a:latin typeface="Microsoft YaHei" panose="020B0503020204020204" pitchFamily="34" charset="-122"/>
                <a:ea typeface="Microsoft YaHei" panose="020B0503020204020204" pitchFamily="34" charset="-122"/>
              </a:rPr>
              <a:t>: </a:t>
            </a:r>
            <a:r>
              <a:rPr lang="zh-CN" altLang="en-US" sz="1200" b="1" dirty="0">
                <a:latin typeface="Microsoft YaHei" panose="020B0503020204020204" pitchFamily="34" charset="-122"/>
                <a:ea typeface="Microsoft YaHei" panose="020B0503020204020204" pitchFamily="34" charset="-122"/>
                <a:sym typeface="+mn-ea"/>
              </a:rPr>
              <a:t>// </a:t>
            </a:r>
            <a:r>
              <a:rPr lang="zh-CN" altLang="en-US" sz="1200" b="1" dirty="0">
                <a:latin typeface="Microsoft YaHei" panose="020B0503020204020204" pitchFamily="34" charset="-122"/>
                <a:ea typeface="Microsoft YaHei" panose="020B0503020204020204" pitchFamily="34" charset="-122"/>
              </a:rPr>
              <a:t>the number of elements in the array</a:t>
            </a:r>
            <a:endParaRPr lang="zh-CN" altLang="en-US" sz="1200" b="1" dirty="0">
              <a:latin typeface="Microsoft YaHei" panose="020B0503020204020204" pitchFamily="34" charset="-122"/>
              <a:ea typeface="Microsoft YaHei" panose="020B0503020204020204" pitchFamily="34" charset="-122"/>
            </a:endParaRPr>
          </a:p>
          <a:p>
            <a:pPr indent="457200" algn="just">
              <a:lnSpc>
                <a:spcPct val="150000"/>
              </a:lnSpc>
            </a:pPr>
            <a:r>
              <a:rPr lang="zh-CN" altLang="en-US" sz="1200" b="1" dirty="0">
                <a:latin typeface="Microsoft YaHei" panose="020B0503020204020204" pitchFamily="34" charset="-122"/>
                <a:ea typeface="Microsoft YaHei" panose="020B0503020204020204" pitchFamily="34" charset="-122"/>
              </a:rPr>
              <a:t>target: </a:t>
            </a:r>
            <a:r>
              <a:rPr lang="zh-CN" altLang="en-US" sz="1200" b="1" dirty="0">
                <a:latin typeface="Microsoft YaHei" panose="020B0503020204020204" pitchFamily="34" charset="-122"/>
                <a:ea typeface="Microsoft YaHei" panose="020B0503020204020204" pitchFamily="34" charset="-122"/>
                <a:sym typeface="+mn-ea"/>
              </a:rPr>
              <a:t>// </a:t>
            </a:r>
            <a:r>
              <a:rPr lang="zh-CN" altLang="en-US" sz="1200" b="1" dirty="0">
                <a:latin typeface="Microsoft YaHei" panose="020B0503020204020204" pitchFamily="34" charset="-122"/>
                <a:ea typeface="Microsoft YaHei" panose="020B0503020204020204" pitchFamily="34" charset="-122"/>
              </a:rPr>
              <a:t>the element to search for</a:t>
            </a:r>
            <a:endParaRPr lang="zh-CN" altLang="en-US" sz="1200" b="1" dirty="0">
              <a:latin typeface="Microsoft YaHei" panose="020B0503020204020204" pitchFamily="34" charset="-122"/>
              <a:ea typeface="Microsoft YaHei" panose="020B0503020204020204" pitchFamily="34" charset="-122"/>
            </a:endParaRPr>
          </a:p>
          <a:p>
            <a:pPr indent="457200" algn="just">
              <a:lnSpc>
                <a:spcPct val="150000"/>
              </a:lnSpc>
            </a:pPr>
            <a:r>
              <a:rPr lang="zh-CN" altLang="en-US" sz="1200" b="1" dirty="0">
                <a:latin typeface="Microsoft YaHei" panose="020B0503020204020204" pitchFamily="34" charset="-122"/>
                <a:ea typeface="Microsoft YaHei" panose="020B0503020204020204" pitchFamily="34" charset="-122"/>
              </a:rPr>
              <a:t>FOR i FROM 0 TO n-1 DO</a:t>
            </a:r>
            <a:endParaRPr lang="zh-CN" altLang="en-US" sz="1200" b="1" dirty="0">
              <a:latin typeface="Microsoft YaHei" panose="020B0503020204020204" pitchFamily="34" charset="-122"/>
              <a:ea typeface="Microsoft YaHei" panose="020B0503020204020204" pitchFamily="34" charset="-122"/>
            </a:endParaRPr>
          </a:p>
          <a:p>
            <a:pPr marL="457200" lvl="1" indent="457200" algn="just">
              <a:lnSpc>
                <a:spcPct val="150000"/>
              </a:lnSpc>
            </a:pPr>
            <a:r>
              <a:rPr lang="zh-CN" altLang="en-US" sz="1200" b="1" dirty="0">
                <a:latin typeface="Microsoft YaHei" panose="020B0503020204020204" pitchFamily="34" charset="-122"/>
                <a:ea typeface="Microsoft YaHei" panose="020B0503020204020204" pitchFamily="34" charset="-122"/>
              </a:rPr>
              <a:t>IF array[i] == target THEN</a:t>
            </a:r>
            <a:endParaRPr lang="zh-CN" altLang="en-US" sz="1200" b="1" dirty="0">
              <a:latin typeface="Microsoft YaHei" panose="020B0503020204020204" pitchFamily="34" charset="-122"/>
              <a:ea typeface="Microsoft YaHei" panose="020B0503020204020204" pitchFamily="34" charset="-122"/>
            </a:endParaRPr>
          </a:p>
          <a:p>
            <a:pPr marL="457200" lvl="1" indent="457200" algn="just">
              <a:lnSpc>
                <a:spcPct val="150000"/>
              </a:lnSpc>
            </a:pPr>
            <a:r>
              <a:rPr lang="zh-CN" altLang="en-US" sz="1200" b="1" dirty="0">
                <a:latin typeface="Microsoft YaHei" panose="020B0503020204020204" pitchFamily="34" charset="-122"/>
                <a:ea typeface="Microsoft YaHei" panose="020B0503020204020204" pitchFamily="34" charset="-122"/>
              </a:rPr>
              <a:t>RETURN i // Return the index of the found element</a:t>
            </a:r>
            <a:endParaRPr lang="zh-CN" altLang="en-US" sz="1200" b="1" dirty="0">
              <a:latin typeface="Microsoft YaHei" panose="020B0503020204020204" pitchFamily="34" charset="-122"/>
              <a:ea typeface="Microsoft YaHei" panose="020B0503020204020204" pitchFamily="34" charset="-122"/>
            </a:endParaRPr>
          </a:p>
          <a:p>
            <a:pPr marL="457200" lvl="1" indent="457200" algn="just">
              <a:lnSpc>
                <a:spcPct val="150000"/>
              </a:lnSpc>
            </a:pPr>
            <a:r>
              <a:rPr lang="zh-CN" altLang="en-US" sz="1200" b="1" dirty="0">
                <a:latin typeface="Microsoft YaHei" panose="020B0503020204020204" pitchFamily="34" charset="-122"/>
                <a:ea typeface="Microsoft YaHei" panose="020B0503020204020204" pitchFamily="34" charset="-122"/>
              </a:rPr>
              <a:t>END IF</a:t>
            </a:r>
            <a:endParaRPr lang="zh-CN" altLang="en-US" sz="1200" b="1" dirty="0">
              <a:latin typeface="Microsoft YaHei" panose="020B0503020204020204" pitchFamily="34" charset="-122"/>
              <a:ea typeface="Microsoft YaHei" panose="020B0503020204020204" pitchFamily="34" charset="-122"/>
            </a:endParaRPr>
          </a:p>
          <a:p>
            <a:pPr indent="457200" algn="just">
              <a:lnSpc>
                <a:spcPct val="150000"/>
              </a:lnSpc>
            </a:pPr>
            <a:r>
              <a:rPr lang="zh-CN" altLang="en-US" sz="1200" b="1" dirty="0">
                <a:latin typeface="Microsoft YaHei" panose="020B0503020204020204" pitchFamily="34" charset="-122"/>
                <a:ea typeface="Microsoft YaHei" panose="020B0503020204020204" pitchFamily="34" charset="-122"/>
              </a:rPr>
              <a:t>END FOR</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RETURN -1 // Return -1 if the element is not found</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END FUNCTION</a:t>
            </a:r>
            <a:endParaRPr lang="zh-CN" altLang="en-US" sz="1200" b="1" dirty="0">
              <a:latin typeface="Microsoft YaHei" panose="020B0503020204020204" pitchFamily="34" charset="-122"/>
              <a:ea typeface="Microsoft YaHei" panose="020B0503020204020204" pitchFamily="34" charset="-122"/>
            </a:endParaRPr>
          </a:p>
        </p:txBody>
      </p:sp>
      <p:grpSp>
        <p:nvGrpSpPr>
          <p:cNvPr id="17421" name="Group 14"/>
          <p:cNvGrpSpPr/>
          <p:nvPr/>
        </p:nvGrpSpPr>
        <p:grpSpPr>
          <a:xfrm>
            <a:off x="8390255" y="4902835"/>
            <a:ext cx="753745" cy="240030"/>
            <a:chOff x="0" y="0"/>
            <a:chExt cx="753450" cy="360001"/>
          </a:xfrm>
        </p:grpSpPr>
        <p:sp>
          <p:nvSpPr>
            <p:cNvPr id="17422" name="矩形 5"/>
            <p:cNvSpPr/>
            <p:nvPr/>
          </p:nvSpPr>
          <p:spPr>
            <a:xfrm>
              <a:off x="360000" y="0"/>
              <a:ext cx="393450" cy="355755"/>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23" name="直角三角形 12"/>
            <p:cNvSpPr/>
            <p:nvPr/>
          </p:nvSpPr>
          <p:spPr>
            <a:xfrm flipH="1" flipV="1">
              <a:off x="0" y="1"/>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矩形 10"/>
          <p:cNvSpPr/>
          <p:nvPr/>
        </p:nvSpPr>
        <p:spPr>
          <a:xfrm>
            <a:off x="4895850" y="280670"/>
            <a:ext cx="3982720" cy="3938270"/>
          </a:xfrm>
          <a:prstGeom prst="rect">
            <a:avLst/>
          </a:prstGeom>
          <a:solidFill>
            <a:schemeClr val="bg1">
              <a:lumMod val="95000"/>
            </a:schemeClr>
          </a:solidFill>
          <a:ln w="9525">
            <a:noFill/>
          </a:ln>
        </p:spPr>
        <p:txBody>
          <a:bodyPr wrap="square" anchor="t" anchorCtr="0">
            <a:spAutoFit/>
          </a:bodyPr>
          <a:p>
            <a:pPr algn="just">
              <a:lnSpc>
                <a:spcPct val="100000"/>
              </a:lnSpc>
            </a:pPr>
            <a:r>
              <a:rPr lang="zh-CN" altLang="en-US" sz="1000" b="1" dirty="0">
                <a:latin typeface="Microsoft YaHei" panose="020B0503020204020204" pitchFamily="34" charset="-122"/>
                <a:ea typeface="Microsoft YaHei" panose="020B0503020204020204" pitchFamily="34" charset="-122"/>
              </a:rPr>
              <a:t>class GFG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public static int</a:t>
            </a:r>
            <a:r>
              <a:rPr lang="en-US" altLang="zh-CN" sz="1000" b="1" dirty="0">
                <a:latin typeface="Microsoft YaHei" panose="020B0503020204020204" pitchFamily="34" charset="-122"/>
                <a:ea typeface="Microsoft YaHei" panose="020B0503020204020204" pitchFamily="34" charset="-122"/>
              </a:rPr>
              <a:t> linearS</a:t>
            </a:r>
            <a:r>
              <a:rPr lang="zh-CN" altLang="en-US" sz="1000" b="1" dirty="0">
                <a:latin typeface="Microsoft YaHei" panose="020B0503020204020204" pitchFamily="34" charset="-122"/>
                <a:ea typeface="Microsoft YaHei" panose="020B0503020204020204" pitchFamily="34" charset="-122"/>
              </a:rPr>
              <a:t>earch(int arr[], int N, int x)</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for (int i = 0; i &lt; N; i++)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if (arr[i] == x)</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return i;</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return -1;</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 </a:t>
            </a:r>
            <a:r>
              <a:rPr lang="en-US" altLang="zh-CN" sz="1000" b="1" dirty="0">
                <a:latin typeface="Microsoft YaHei" panose="020B0503020204020204" pitchFamily="34" charset="-122"/>
                <a:ea typeface="Microsoft YaHei" panose="020B0503020204020204" pitchFamily="34" charset="-122"/>
              </a:rPr>
              <a:t>Main method</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public static void main(String args[])</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int arr[] = { 2, 3, 4, 10, 40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int x = 10;</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 Function call</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int result = </a:t>
            </a:r>
            <a:r>
              <a:rPr lang="en-US" altLang="zh-CN" sz="1000" b="1" dirty="0">
                <a:latin typeface="Microsoft YaHei" panose="020B0503020204020204" pitchFamily="34" charset="-122"/>
                <a:ea typeface="Microsoft YaHei" panose="020B0503020204020204" pitchFamily="34" charset="-122"/>
              </a:rPr>
              <a:t>linearS</a:t>
            </a:r>
            <a:r>
              <a:rPr lang="zh-CN" altLang="en-US" sz="1000" b="1" dirty="0">
                <a:latin typeface="Microsoft YaHei" panose="020B0503020204020204" pitchFamily="34" charset="-122"/>
                <a:ea typeface="Microsoft YaHei" panose="020B0503020204020204" pitchFamily="34" charset="-122"/>
              </a:rPr>
              <a:t>earch(arr, arr.length, x);</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if (result == -1)</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System.out.print(</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"Element is not present in array");</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else</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System.out.print("Element is present at index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 result);</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a:t>
            </a:r>
            <a:endParaRPr lang="zh-CN" altLang="en-US" sz="1000" b="1"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9" name="矩形 38"/>
          <p:cNvSpPr/>
          <p:nvPr/>
        </p:nvSpPr>
        <p:spPr>
          <a:xfrm>
            <a:off x="4337685" y="817245"/>
            <a:ext cx="467995" cy="4072255"/>
          </a:xfrm>
          <a:prstGeom prst="rect">
            <a:avLst/>
          </a:prstGeom>
          <a:solidFill>
            <a:srgbClr val="203864"/>
          </a:solidFill>
          <a:ln w="9525">
            <a:noFill/>
          </a:ln>
        </p:spPr>
        <p:txBody>
          <a:bodyPr lIns="36000" tIns="108000" rIns="36000" anchor="t" anchorCtr="1"/>
          <a:p>
            <a:pPr algn="ctr"/>
            <a:endParaRPr lang="zh-CN" altLang="en-US" sz="1100" dirty="0">
              <a:solidFill>
                <a:srgbClr val="FFFFFF"/>
              </a:solidFill>
              <a:latin typeface="Microsoft YaHei" panose="020B0503020204020204" pitchFamily="34" charset="-122"/>
              <a:ea typeface="Microsoft YaHei" panose="020B0503020204020204" pitchFamily="34" charset="-122"/>
            </a:endParaRPr>
          </a:p>
        </p:txBody>
      </p:sp>
      <p:sp>
        <p:nvSpPr>
          <p:cNvPr id="18444" name="矩形 43"/>
          <p:cNvSpPr/>
          <p:nvPr/>
        </p:nvSpPr>
        <p:spPr>
          <a:xfrm rot="5400000">
            <a:off x="6410960" y="-1275715"/>
            <a:ext cx="468630" cy="3692525"/>
          </a:xfrm>
          <a:prstGeom prst="rect">
            <a:avLst/>
          </a:prstGeom>
          <a:solidFill>
            <a:srgbClr val="FFC000"/>
          </a:solidFill>
          <a:ln w="9525">
            <a:noFill/>
          </a:ln>
        </p:spPr>
        <p:txBody>
          <a:bodyPr lIns="36000" tIns="108000" rIns="36000" anchor="t" anchorCtr="1"/>
          <a:p>
            <a:pPr algn="ctr"/>
            <a:endParaRPr lang="en-US" altLang="zh-CN" sz="1100" dirty="0">
              <a:solidFill>
                <a:srgbClr val="FFFFFF"/>
              </a:solidFill>
              <a:latin typeface="Microsoft YaHei" panose="020B0503020204020204" pitchFamily="34" charset="-122"/>
              <a:ea typeface="Microsoft YaHei" panose="020B0503020204020204" pitchFamily="34" charset="-122"/>
            </a:endParaRPr>
          </a:p>
        </p:txBody>
      </p:sp>
      <p:sp>
        <p:nvSpPr>
          <p:cNvPr id="2" name="矩形 43"/>
          <p:cNvSpPr/>
          <p:nvPr/>
        </p:nvSpPr>
        <p:spPr>
          <a:xfrm rot="5400000">
            <a:off x="2268855" y="-1275715"/>
            <a:ext cx="468630" cy="3692525"/>
          </a:xfrm>
          <a:prstGeom prst="rect">
            <a:avLst/>
          </a:prstGeom>
          <a:solidFill>
            <a:srgbClr val="FFC000"/>
          </a:solidFill>
          <a:ln w="9525">
            <a:noFill/>
          </a:ln>
        </p:spPr>
        <p:txBody>
          <a:bodyPr lIns="36000" tIns="108000" rIns="36000" anchor="t" anchorCtr="1"/>
          <a:p>
            <a:pPr algn="ctr"/>
            <a:endParaRPr lang="zh-CN" altLang="en-US" sz="1100" dirty="0">
              <a:solidFill>
                <a:srgbClr val="FFFFFF"/>
              </a:solidFill>
              <a:latin typeface="Microsoft YaHei" panose="020B0503020204020204" pitchFamily="34" charset="-122"/>
              <a:ea typeface="Microsoft YaHei" panose="020B0503020204020204" pitchFamily="34" charset="-122"/>
            </a:endParaRPr>
          </a:p>
        </p:txBody>
      </p:sp>
      <p:sp>
        <p:nvSpPr>
          <p:cNvPr id="3" name="Right Triangle 2"/>
          <p:cNvSpPr/>
          <p:nvPr/>
        </p:nvSpPr>
        <p:spPr>
          <a:xfrm>
            <a:off x="4347210" y="335915"/>
            <a:ext cx="459105" cy="483235"/>
          </a:xfrm>
          <a:prstGeom prst="rtTriangle">
            <a:avLst/>
          </a:prstGeom>
          <a:solidFill>
            <a:srgbClr val="111E35"/>
          </a:solidFill>
          <a:ln>
            <a:headEnd type="none" w="med" len="med"/>
            <a:tailEnd type="none" w="med" len="med"/>
          </a:ln>
        </p:spPr>
        <p:style>
          <a:lnRef idx="0">
            <a:srgbClr val="FFFFFF"/>
          </a:lnRef>
          <a:fillRef idx="2">
            <a:schemeClr val="accent1"/>
          </a:fillRef>
          <a:effectRef idx="0">
            <a:srgbClr val="FFFFFF"/>
          </a:effectRef>
          <a:fontRef idx="minor">
            <a:schemeClr val="lt1"/>
          </a:fontRef>
        </p:style>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
        <p:nvSpPr>
          <p:cNvPr id="4" name="Right Triangle 3"/>
          <p:cNvSpPr/>
          <p:nvPr/>
        </p:nvSpPr>
        <p:spPr>
          <a:xfrm flipH="1">
            <a:off x="4353560" y="342265"/>
            <a:ext cx="459105" cy="483235"/>
          </a:xfrm>
          <a:prstGeom prst="rtTriangle">
            <a:avLst/>
          </a:prstGeom>
          <a:solidFill>
            <a:srgbClr val="D09E00"/>
          </a:solidFill>
          <a:ln>
            <a:headEnd type="none" w="med" len="med"/>
            <a:tailEnd type="none" w="med" len="med"/>
          </a:ln>
        </p:spPr>
        <p:style>
          <a:lnRef idx="0">
            <a:srgbClr val="FFFFFF"/>
          </a:lnRef>
          <a:fillRef idx="2">
            <a:schemeClr val="accent1"/>
          </a:fillRef>
          <a:effectRef idx="0">
            <a:srgbClr val="FFFFFF"/>
          </a:effectRef>
          <a:fontRef idx="minor">
            <a:schemeClr val="lt1"/>
          </a:fontRef>
        </p:style>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
        <p:nvSpPr>
          <p:cNvPr id="5" name="Text Box 4"/>
          <p:cNvSpPr txBox="1"/>
          <p:nvPr/>
        </p:nvSpPr>
        <p:spPr>
          <a:xfrm>
            <a:off x="5349240" y="396240"/>
            <a:ext cx="2306955" cy="368300"/>
          </a:xfrm>
          <a:prstGeom prst="rect">
            <a:avLst/>
          </a:prstGeom>
          <a:noFill/>
        </p:spPr>
        <p:txBody>
          <a:bodyPr wrap="square" rtlCol="0">
            <a:spAutoFit/>
          </a:bodyPr>
          <a:p>
            <a:pPr algn="ctr"/>
            <a:r>
              <a:rPr lang="en-US" sz="1800" b="1">
                <a:latin typeface="Microsoft YaHei" panose="020B0503020204020204" pitchFamily="34" charset="-122"/>
                <a:ea typeface="Microsoft YaHei" panose="020B0503020204020204" pitchFamily="34" charset="-122"/>
              </a:rPr>
              <a:t>DISADVANTAGES</a:t>
            </a:r>
            <a:endParaRPr lang="en-US" sz="1800" b="1">
              <a:latin typeface="Microsoft YaHei" panose="020B0503020204020204" pitchFamily="34" charset="-122"/>
              <a:ea typeface="Microsoft YaHei" panose="020B0503020204020204" pitchFamily="34" charset="-122"/>
            </a:endParaRPr>
          </a:p>
        </p:txBody>
      </p:sp>
      <p:sp>
        <p:nvSpPr>
          <p:cNvPr id="6" name="Text Box 5"/>
          <p:cNvSpPr txBox="1"/>
          <p:nvPr/>
        </p:nvSpPr>
        <p:spPr>
          <a:xfrm>
            <a:off x="1120775" y="402590"/>
            <a:ext cx="2306955" cy="368300"/>
          </a:xfrm>
          <a:prstGeom prst="rect">
            <a:avLst/>
          </a:prstGeom>
          <a:noFill/>
        </p:spPr>
        <p:txBody>
          <a:bodyPr wrap="square" rtlCol="0">
            <a:spAutoFit/>
          </a:bodyPr>
          <a:p>
            <a:pPr algn="ctr"/>
            <a:r>
              <a:rPr lang="en-US" sz="1800" b="1">
                <a:latin typeface="Microsoft YaHei" panose="020B0503020204020204" pitchFamily="34" charset="-122"/>
                <a:ea typeface="Microsoft YaHei" panose="020B0503020204020204" pitchFamily="34" charset="-122"/>
              </a:rPr>
              <a:t>ADVANTAGES</a:t>
            </a:r>
            <a:endParaRPr lang="en-US" sz="1800" b="1">
              <a:latin typeface="Microsoft YaHei" panose="020B0503020204020204" pitchFamily="34" charset="-122"/>
              <a:ea typeface="Microsoft YaHei" panose="020B0503020204020204" pitchFamily="34" charset="-122"/>
            </a:endParaRPr>
          </a:p>
        </p:txBody>
      </p:sp>
      <p:sp>
        <p:nvSpPr>
          <p:cNvPr id="7" name="Text Box 6"/>
          <p:cNvSpPr txBox="1"/>
          <p:nvPr/>
        </p:nvSpPr>
        <p:spPr>
          <a:xfrm>
            <a:off x="657225" y="1219835"/>
            <a:ext cx="3533775" cy="2935605"/>
          </a:xfrm>
          <a:prstGeom prst="rect">
            <a:avLst/>
          </a:prstGeom>
          <a:noFill/>
        </p:spPr>
        <p:txBody>
          <a:bodyPr wrap="square" rtlCol="0" anchor="t">
            <a:noAutofit/>
          </a:bodyPr>
          <a:p>
            <a:pPr marL="285750" indent="-285750">
              <a:lnSpc>
                <a:spcPct val="110000"/>
              </a:lnSpc>
              <a:buFont typeface="Arial" panose="020B0604020202020204" pitchFamily="34" charset="0"/>
              <a:buChar char="•"/>
            </a:pPr>
            <a:r>
              <a:rPr lang="en-US" b="1">
                <a:latin typeface="Microsoft YaHei UI Light" panose="020B0502040204020203" charset="-122"/>
                <a:ea typeface="Microsoft YaHei UI Light" panose="020B0502040204020203" charset="-122"/>
              </a:rPr>
              <a:t>Linear search can be used irrespective of whether the array is sorted or not.</a:t>
            </a:r>
            <a:endParaRPr lang="en-US" b="1">
              <a:latin typeface="Microsoft YaHei UI Light" panose="020B0502040204020203" charset="-122"/>
              <a:ea typeface="Microsoft YaHei UI Light" panose="020B0502040204020203" charset="-122"/>
            </a:endParaRPr>
          </a:p>
          <a:p>
            <a:pPr>
              <a:lnSpc>
                <a:spcPct val="110000"/>
              </a:lnSpc>
              <a:buFont typeface="Arial" panose="020B0604020202020204" pitchFamily="34" charset="0"/>
            </a:pPr>
            <a:endParaRPr lang="en-US" b="1">
              <a:latin typeface="Microsoft YaHei UI Light" panose="020B0502040204020203" charset="-122"/>
              <a:ea typeface="Microsoft YaHei UI Light" panose="020B0502040204020203" charset="-122"/>
            </a:endParaRPr>
          </a:p>
          <a:p>
            <a:pPr marL="285750" indent="-285750">
              <a:lnSpc>
                <a:spcPct val="110000"/>
              </a:lnSpc>
              <a:buFont typeface="Arial" panose="020B0604020202020204" pitchFamily="34" charset="0"/>
              <a:buChar char="•"/>
            </a:pPr>
            <a:r>
              <a:rPr lang="en-US" b="1">
                <a:latin typeface="Microsoft YaHei UI Light" panose="020B0502040204020203" charset="-122"/>
                <a:ea typeface="Microsoft YaHei UI Light" panose="020B0502040204020203" charset="-122"/>
              </a:rPr>
              <a:t>Does not require any additional memory.</a:t>
            </a:r>
            <a:endParaRPr lang="en-US" b="1">
              <a:latin typeface="Microsoft YaHei UI Light" panose="020B0502040204020203" charset="-122"/>
              <a:ea typeface="Microsoft YaHei UI Light" panose="020B0502040204020203" charset="-122"/>
            </a:endParaRPr>
          </a:p>
          <a:p>
            <a:pPr>
              <a:lnSpc>
                <a:spcPct val="110000"/>
              </a:lnSpc>
              <a:buFont typeface="Arial" panose="020B0604020202020204" pitchFamily="34" charset="0"/>
            </a:pPr>
            <a:endParaRPr lang="en-US" b="1">
              <a:latin typeface="Microsoft YaHei UI Light" panose="020B0502040204020203" charset="-122"/>
              <a:ea typeface="Microsoft YaHei UI Light" panose="020B0502040204020203" charset="-122"/>
            </a:endParaRPr>
          </a:p>
          <a:p>
            <a:pPr marL="285750" indent="-285750">
              <a:lnSpc>
                <a:spcPct val="110000"/>
              </a:lnSpc>
              <a:buFont typeface="Arial" panose="020B0604020202020204" pitchFamily="34" charset="0"/>
              <a:buChar char="•"/>
            </a:pPr>
            <a:r>
              <a:rPr lang="en-US" b="1">
                <a:latin typeface="Microsoft YaHei UI Light" panose="020B0502040204020203" charset="-122"/>
                <a:ea typeface="Microsoft YaHei UI Light" panose="020B0502040204020203" charset="-122"/>
              </a:rPr>
              <a:t>It is a well-suited algorithm for small datasets.</a:t>
            </a:r>
            <a:endParaRPr lang="en-US" b="1">
              <a:latin typeface="Microsoft YaHei UI Light" panose="020B0502040204020203" charset="-122"/>
              <a:ea typeface="Microsoft YaHei UI Light" panose="020B0502040204020203" charset="-122"/>
            </a:endParaRPr>
          </a:p>
        </p:txBody>
      </p:sp>
      <p:sp>
        <p:nvSpPr>
          <p:cNvPr id="8" name="Text Box 7"/>
          <p:cNvSpPr txBox="1"/>
          <p:nvPr/>
        </p:nvSpPr>
        <p:spPr>
          <a:xfrm>
            <a:off x="5006975" y="1219835"/>
            <a:ext cx="3484880" cy="2454910"/>
          </a:xfrm>
          <a:prstGeom prst="rect">
            <a:avLst/>
          </a:prstGeom>
          <a:noFill/>
        </p:spPr>
        <p:txBody>
          <a:bodyPr wrap="square" rtlCol="0" anchor="t">
            <a:noAutofit/>
          </a:bodyPr>
          <a:p>
            <a:pPr marL="285750" indent="-285750">
              <a:lnSpc>
                <a:spcPct val="120000"/>
              </a:lnSpc>
              <a:buFont typeface="Arial" panose="020B0604020202020204" pitchFamily="34" charset="0"/>
              <a:buChar char="•"/>
            </a:pPr>
            <a:r>
              <a:rPr lang="en-US" b="1">
                <a:latin typeface="Microsoft YaHei UI Light" panose="020B0502040204020203" charset="-122"/>
                <a:ea typeface="Microsoft YaHei UI Light" panose="020B0502040204020203" charset="-122"/>
              </a:rPr>
              <a:t>Linear search has to transverse the entire dataset, regardless of structure which means it will take more time to run through large datasets.</a:t>
            </a:r>
            <a:endParaRPr lang="en-US" b="1">
              <a:latin typeface="Microsoft YaHei UI Light" panose="020B0502040204020203" charset="-122"/>
              <a:ea typeface="Microsoft YaHei UI Light" panose="020B0502040204020203" charset="-122"/>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20481" name="矩形 8"/>
          <p:cNvSpPr/>
          <p:nvPr/>
        </p:nvSpPr>
        <p:spPr>
          <a:xfrm flipH="1">
            <a:off x="1722120" y="635"/>
            <a:ext cx="276860" cy="13335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3" name="矩形 3"/>
          <p:cNvSpPr/>
          <p:nvPr/>
        </p:nvSpPr>
        <p:spPr>
          <a:xfrm>
            <a:off x="326390" y="1020445"/>
            <a:ext cx="615950" cy="378587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0484" name="Group 5"/>
          <p:cNvGrpSpPr/>
          <p:nvPr/>
        </p:nvGrpSpPr>
        <p:grpSpPr>
          <a:xfrm>
            <a:off x="314960" y="515620"/>
            <a:ext cx="8335010" cy="514350"/>
            <a:chOff x="299443" y="557"/>
            <a:chExt cx="7987220" cy="901507"/>
          </a:xfrm>
        </p:grpSpPr>
        <p:grpSp>
          <p:nvGrpSpPr>
            <p:cNvPr id="20485" name="Group 6"/>
            <p:cNvGrpSpPr/>
            <p:nvPr/>
          </p:nvGrpSpPr>
          <p:grpSpPr>
            <a:xfrm>
              <a:off x="299443" y="557"/>
              <a:ext cx="7987220" cy="901507"/>
              <a:chOff x="299443" y="557"/>
              <a:chExt cx="7987220" cy="901507"/>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87" name="直角三角形 5"/>
              <p:cNvSpPr/>
              <p:nvPr/>
            </p:nvSpPr>
            <p:spPr>
              <a:xfrm rot="-5400000">
                <a:off x="149950" y="150049"/>
                <a:ext cx="899839" cy="600854"/>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0488" name="矩形 6"/>
            <p:cNvSpPr/>
            <p:nvPr/>
          </p:nvSpPr>
          <p:spPr>
            <a:xfrm>
              <a:off x="1374816" y="30513"/>
              <a:ext cx="6714342" cy="741895"/>
            </a:xfrm>
            <a:prstGeom prst="rect">
              <a:avLst/>
            </a:prstGeom>
            <a:noFill/>
            <a:ln w="9525">
              <a:noFill/>
            </a:ln>
          </p:spPr>
          <p:txBody>
            <a:bodyPr wrap="square" anchor="t" anchorCtr="0">
              <a:noAutofit/>
            </a:bodyPr>
            <a:p>
              <a:r>
                <a:rPr lang="en-US" altLang="zh-CN" sz="3200" b="1" dirty="0">
                  <a:solidFill>
                    <a:schemeClr val="bg1"/>
                  </a:solidFill>
                  <a:latin typeface="Microsoft YaHei" panose="020B0503020204020204" pitchFamily="34" charset="-122"/>
                  <a:ea typeface="Microsoft YaHei" panose="020B0503020204020204" pitchFamily="34" charset="-122"/>
                </a:rPr>
                <a:t>BINARY SEARH ALGORITHM</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0489" name="Group 10"/>
          <p:cNvGrpSpPr/>
          <p:nvPr/>
        </p:nvGrpSpPr>
        <p:grpSpPr>
          <a:xfrm>
            <a:off x="1270" y="1331595"/>
            <a:ext cx="1997710" cy="177800"/>
            <a:chOff x="796229" y="0"/>
            <a:chExt cx="2336619" cy="242024"/>
          </a:xfrm>
        </p:grpSpPr>
        <p:sp>
          <p:nvSpPr>
            <p:cNvPr id="20490" name="直角三角形 7"/>
            <p:cNvSpPr/>
            <p:nvPr/>
          </p:nvSpPr>
          <p:spPr>
            <a:xfrm rot="-10800000" flipH="1">
              <a:off x="2809658" y="1906"/>
              <a:ext cx="323190" cy="240118"/>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0491" name="矩形 9"/>
            <p:cNvSpPr/>
            <p:nvPr/>
          </p:nvSpPr>
          <p:spPr>
            <a:xfrm flipH="1">
              <a:off x="796229" y="0"/>
              <a:ext cx="2013430" cy="242024"/>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1426845" y="1785620"/>
            <a:ext cx="7077710" cy="1568450"/>
          </a:xfrm>
          <a:prstGeom prst="rect">
            <a:avLst/>
          </a:prstGeom>
          <a:noFill/>
        </p:spPr>
        <p:txBody>
          <a:bodyPr wrap="square" rtlCol="0">
            <a:spAutoFit/>
          </a:bodyPr>
          <a:p>
            <a:r>
              <a:rPr lang="en-US" sz="1600" b="1">
                <a:latin typeface="Microsoft YaHei UI Light" panose="020B0502040204020203" charset="-122"/>
                <a:ea typeface="Microsoft YaHei UI Light" panose="020B0502040204020203" charset="-122"/>
              </a:rPr>
              <a:t>Binary search is a search algorithm used to find the position of a target value within a sorted array.</a:t>
            </a:r>
            <a:endParaRPr lang="en-US" sz="1600" b="1">
              <a:latin typeface="Microsoft YaHei UI Light" panose="020B0502040204020203" charset="-122"/>
              <a:ea typeface="Microsoft YaHei UI Light" panose="020B0502040204020203" charset="-122"/>
            </a:endParaRPr>
          </a:p>
          <a:p>
            <a:endParaRPr lang="en-US" sz="1600" b="1">
              <a:latin typeface="Microsoft YaHei UI Light" panose="020B0502040204020203" charset="-122"/>
              <a:ea typeface="Microsoft YaHei UI Light" panose="020B0502040204020203" charset="-122"/>
            </a:endParaRPr>
          </a:p>
          <a:p>
            <a:r>
              <a:rPr lang="en-US" sz="1600" b="1">
                <a:latin typeface="Microsoft YaHei UI Light" panose="020B0502040204020203" charset="-122"/>
                <a:ea typeface="Microsoft YaHei UI Light" panose="020B0502040204020203" charset="-122"/>
              </a:rPr>
              <a:t>It works by repeatedly dividing the search interval in half until the target value is found or the interval is empty. The search interval is halved by comparing the target element with the middle value of the search space.</a:t>
            </a:r>
            <a:endParaRPr lang="en-US" sz="1600" b="1">
              <a:latin typeface="Microsoft YaHei UI Light" panose="020B0502040204020203" charset="-122"/>
              <a:ea typeface="Microsoft YaHei UI Light" panose="020B0502040204020203" charset="-122"/>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9463" name="Group 8"/>
          <p:cNvGrpSpPr/>
          <p:nvPr/>
        </p:nvGrpSpPr>
        <p:grpSpPr>
          <a:xfrm>
            <a:off x="3" y="4747053"/>
            <a:ext cx="9143680" cy="395824"/>
            <a:chOff x="-2940330" y="4059831"/>
            <a:chExt cx="9144560" cy="396026"/>
          </a:xfrm>
        </p:grpSpPr>
        <p:sp>
          <p:nvSpPr>
            <p:cNvPr id="19465" name="直角三角形 43"/>
            <p:cNvSpPr/>
            <p:nvPr/>
          </p:nvSpPr>
          <p:spPr>
            <a:xfrm flipV="1">
              <a:off x="5808207" y="4059834"/>
              <a:ext cx="396023" cy="396023"/>
            </a:xfrm>
            <a:prstGeom prst="rtTriangle">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9466" name="直角三角形 47"/>
            <p:cNvSpPr/>
            <p:nvPr/>
          </p:nvSpPr>
          <p:spPr>
            <a:xfrm flipH="1" flipV="1">
              <a:off x="-2940330" y="4059831"/>
              <a:ext cx="396023" cy="396023"/>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9472" name="Group 17"/>
          <p:cNvGrpSpPr/>
          <p:nvPr/>
        </p:nvGrpSpPr>
        <p:grpSpPr>
          <a:xfrm>
            <a:off x="4568825" y="294640"/>
            <a:ext cx="1978660" cy="505460"/>
            <a:chOff x="-849763" y="0"/>
            <a:chExt cx="1827804" cy="505060"/>
          </a:xfrm>
        </p:grpSpPr>
        <p:sp>
          <p:nvSpPr>
            <p:cNvPr id="19474" name="矩形 53"/>
            <p:cNvSpPr/>
            <p:nvPr/>
          </p:nvSpPr>
          <p:spPr>
            <a:xfrm>
              <a:off x="-849763" y="0"/>
              <a:ext cx="1827804"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9475" name="矩形 60"/>
            <p:cNvSpPr/>
            <p:nvPr/>
          </p:nvSpPr>
          <p:spPr>
            <a:xfrm flipH="1">
              <a:off x="-849709" y="394709"/>
              <a:ext cx="1827707" cy="110351"/>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4" name="Group 3"/>
          <p:cNvGrpSpPr/>
          <p:nvPr/>
        </p:nvGrpSpPr>
        <p:grpSpPr>
          <a:xfrm>
            <a:off x="2111375" y="293370"/>
            <a:ext cx="5380355" cy="506730"/>
            <a:chOff x="2823" y="462"/>
            <a:chExt cx="8473" cy="798"/>
          </a:xfrm>
        </p:grpSpPr>
        <p:grpSp>
          <p:nvGrpSpPr>
            <p:cNvPr id="19457" name="Group 2"/>
            <p:cNvGrpSpPr/>
            <p:nvPr/>
          </p:nvGrpSpPr>
          <p:grpSpPr>
            <a:xfrm>
              <a:off x="2823" y="462"/>
              <a:ext cx="4155" cy="798"/>
              <a:chOff x="1883350" y="-1531007"/>
              <a:chExt cx="2347170" cy="506108"/>
            </a:xfrm>
          </p:grpSpPr>
          <p:sp>
            <p:nvSpPr>
              <p:cNvPr id="19459" name="矩形 46"/>
              <p:cNvSpPr/>
              <p:nvPr/>
            </p:nvSpPr>
            <p:spPr>
              <a:xfrm flipH="1">
                <a:off x="1883350" y="-1139693"/>
                <a:ext cx="2347170" cy="114794"/>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9461" name="矩形 52"/>
              <p:cNvSpPr/>
              <p:nvPr/>
            </p:nvSpPr>
            <p:spPr>
              <a:xfrm>
                <a:off x="1883350" y="-1531007"/>
                <a:ext cx="2347170" cy="39575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3053" y="549"/>
              <a:ext cx="8243" cy="531"/>
            </a:xfrm>
            <a:prstGeom prst="rect">
              <a:avLst/>
            </a:prstGeom>
            <a:noFill/>
          </p:spPr>
          <p:txBody>
            <a:bodyPr wrap="square" rtlCol="0">
              <a:spAutoFit/>
            </a:bodyPr>
            <a:p>
              <a:r>
                <a:rPr lang="en-US" sz="1600" b="1">
                  <a:solidFill>
                    <a:schemeClr val="bg1"/>
                  </a:solidFill>
                  <a:latin typeface="Microsoft YaHei" panose="020B0503020204020204" pitchFamily="34" charset="-122"/>
                  <a:ea typeface="Microsoft YaHei" panose="020B0503020204020204" pitchFamily="34" charset="-122"/>
                </a:rPr>
                <a:t>IMPLEMENTATION OF BINARY SEARCH</a:t>
              </a:r>
              <a:endParaRPr lang="en-US" sz="1600" b="1">
                <a:solidFill>
                  <a:schemeClr val="bg1"/>
                </a:solidFill>
                <a:latin typeface="Microsoft YaHei" panose="020B0503020204020204" pitchFamily="34" charset="-122"/>
                <a:ea typeface="Microsoft YaHei" panose="020B0503020204020204" pitchFamily="34" charset="-122"/>
              </a:endParaRPr>
            </a:p>
          </p:txBody>
        </p:sp>
      </p:grpSp>
      <p:sp>
        <p:nvSpPr>
          <p:cNvPr id="3" name="直角三角形 49"/>
          <p:cNvSpPr/>
          <p:nvPr/>
        </p:nvSpPr>
        <p:spPr>
          <a:xfrm>
            <a:off x="8698836" y="-1"/>
            <a:ext cx="445165" cy="39651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5" name="直角三角形 50"/>
          <p:cNvSpPr/>
          <p:nvPr/>
        </p:nvSpPr>
        <p:spPr>
          <a:xfrm flipH="1">
            <a:off x="-314" y="237"/>
            <a:ext cx="395985" cy="396523"/>
          </a:xfrm>
          <a:prstGeom prst="rtTriangle">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 name="Text Box 5"/>
          <p:cNvSpPr txBox="1"/>
          <p:nvPr/>
        </p:nvSpPr>
        <p:spPr>
          <a:xfrm>
            <a:off x="1194435" y="1181735"/>
            <a:ext cx="6993890" cy="2291715"/>
          </a:xfrm>
          <a:prstGeom prst="rect">
            <a:avLst/>
          </a:prstGeom>
          <a:noFill/>
        </p:spPr>
        <p:txBody>
          <a:bodyPr wrap="square" rtlCol="0">
            <a:spAutoFit/>
          </a:bodyPr>
          <a:p>
            <a:r>
              <a:rPr lang="en-US" b="1">
                <a:latin typeface="Microsoft YaHei UI Light" panose="020B0502040204020203" charset="-122"/>
                <a:ea typeface="Microsoft YaHei UI Light" panose="020B0502040204020203" charset="-122"/>
              </a:rPr>
              <a:t>The Binary Search Algorithm can be implemented in the following two ways</a:t>
            </a:r>
            <a:endParaRPr lang="en-US" b="1">
              <a:latin typeface="Microsoft YaHei UI Light" panose="020B0502040204020203" charset="-122"/>
              <a:ea typeface="Microsoft YaHei UI Light" panose="020B0502040204020203" charset="-122"/>
            </a:endParaRPr>
          </a:p>
          <a:p>
            <a:endParaRPr lang="en-US" b="1">
              <a:latin typeface="Microsoft YaHei UI Light" panose="020B0502040204020203" charset="-122"/>
              <a:ea typeface="Microsoft YaHei UI Light" panose="020B0502040204020203" charset="-122"/>
            </a:endParaRPr>
          </a:p>
          <a:p>
            <a:pPr marL="285750" indent="-285750">
              <a:lnSpc>
                <a:spcPct val="150000"/>
              </a:lnSpc>
              <a:buFont typeface="Arial" panose="020B0604020202020204" pitchFamily="34" charset="0"/>
              <a:buChar char="•"/>
            </a:pPr>
            <a:r>
              <a:rPr lang="en-US" b="1">
                <a:latin typeface="Microsoft YaHei UI Light" panose="020B0502040204020203" charset="-122"/>
                <a:ea typeface="Microsoft YaHei UI Light" panose="020B0502040204020203" charset="-122"/>
              </a:rPr>
              <a:t>Iterative Binary Search Algorithm : The iterative approach uses a loop to repeat the steps of the algorithm until a condition is met. In this case, a while loop.</a:t>
            </a:r>
            <a:endParaRPr lang="en-US" b="1">
              <a:latin typeface="Microsoft YaHei UI Light" panose="020B0502040204020203" charset="-122"/>
              <a:ea typeface="Microsoft YaHei UI Light" panose="020B0502040204020203" charset="-122"/>
            </a:endParaRPr>
          </a:p>
          <a:p>
            <a:pPr>
              <a:lnSpc>
                <a:spcPct val="150000"/>
              </a:lnSpc>
              <a:buFont typeface="Arial" panose="020B0604020202020204" pitchFamily="34" charset="0"/>
            </a:pPr>
            <a:endParaRPr lang="en-US" b="1">
              <a:latin typeface="Microsoft YaHei UI Light" panose="020B0502040204020203" charset="-122"/>
              <a:ea typeface="Microsoft YaHei UI Light" panose="020B0502040204020203" charset="-122"/>
            </a:endParaRPr>
          </a:p>
          <a:p>
            <a:pPr marL="285750" indent="-285750">
              <a:lnSpc>
                <a:spcPct val="150000"/>
              </a:lnSpc>
              <a:buFont typeface="Arial" panose="020B0604020202020204" pitchFamily="34" charset="0"/>
              <a:buChar char="•"/>
            </a:pPr>
            <a:r>
              <a:rPr lang="en-US" b="1">
                <a:latin typeface="Microsoft YaHei UI Light" panose="020B0502040204020203" charset="-122"/>
                <a:ea typeface="Microsoft YaHei UI Light" panose="020B0502040204020203" charset="-122"/>
              </a:rPr>
              <a:t>Recursive Binary Search Algorithm :  In binary search, this means breaking down the search interval into smaller intervals and making recursive calls to continue the search in the appropriate half.</a:t>
            </a:r>
            <a:endParaRPr lang="en-US" b="1">
              <a:latin typeface="Microsoft YaHei UI Light" panose="020B0502040204020203" charset="-122"/>
              <a:ea typeface="Microsoft YaHei UI Light" panose="020B0502040204020203" charset="-122"/>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7409" name="Group 2"/>
          <p:cNvGrpSpPr/>
          <p:nvPr/>
        </p:nvGrpSpPr>
        <p:grpSpPr>
          <a:xfrm>
            <a:off x="0" y="4535170"/>
            <a:ext cx="8750300" cy="240030"/>
            <a:chOff x="0" y="0"/>
            <a:chExt cx="8750549" cy="360000"/>
          </a:xfrm>
        </p:grpSpPr>
        <p:sp>
          <p:nvSpPr>
            <p:cNvPr id="17410" name="矩形 1"/>
            <p:cNvSpPr/>
            <p:nvPr/>
          </p:nvSpPr>
          <p:spPr>
            <a:xfrm>
              <a:off x="0" y="0"/>
              <a:ext cx="8390549"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11" name="直角三角形 2"/>
            <p:cNvSpPr/>
            <p:nvPr/>
          </p:nvSpPr>
          <p:spPr>
            <a:xfrm rot="10800000" flipH="1" flipV="1">
              <a:off x="8390549"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7413" name="Group 6"/>
          <p:cNvGrpSpPr/>
          <p:nvPr/>
        </p:nvGrpSpPr>
        <p:grpSpPr>
          <a:xfrm>
            <a:off x="2259330" y="4772025"/>
            <a:ext cx="6884670" cy="119380"/>
            <a:chOff x="0" y="0"/>
            <a:chExt cx="6884512" cy="180000"/>
          </a:xfrm>
        </p:grpSpPr>
        <p:sp>
          <p:nvSpPr>
            <p:cNvPr id="17414" name="直角三角形 3"/>
            <p:cNvSpPr/>
            <p:nvPr/>
          </p:nvSpPr>
          <p:spPr>
            <a:xfrm rot="10800000">
              <a:off x="0" y="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15" name="矩形 6"/>
            <p:cNvSpPr/>
            <p:nvPr/>
          </p:nvSpPr>
          <p:spPr>
            <a:xfrm flipH="1">
              <a:off x="180000" y="0"/>
              <a:ext cx="6704512"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7419" name="矩形 10"/>
          <p:cNvSpPr/>
          <p:nvPr/>
        </p:nvSpPr>
        <p:spPr>
          <a:xfrm>
            <a:off x="352425" y="280670"/>
            <a:ext cx="3982720" cy="3969385"/>
          </a:xfrm>
          <a:prstGeom prst="rect">
            <a:avLst/>
          </a:prstGeom>
          <a:solidFill>
            <a:schemeClr val="bg1">
              <a:lumMod val="95000"/>
            </a:schemeClr>
          </a:solidFill>
          <a:ln w="9525">
            <a:noFill/>
          </a:ln>
        </p:spPr>
        <p:txBody>
          <a:bodyPr wrap="square" anchor="t" anchorCtr="0">
            <a:normAutofit fontScale="90000"/>
          </a:bodyPr>
          <a:p>
            <a:pPr algn="just">
              <a:lnSpc>
                <a:spcPct val="100000"/>
              </a:lnSpc>
            </a:pPr>
            <a:r>
              <a:rPr lang="zh-CN" altLang="en-US" sz="1200" b="1" dirty="0">
                <a:latin typeface="Microsoft YaHei" panose="020B0503020204020204" pitchFamily="34" charset="-122"/>
                <a:ea typeface="Microsoft YaHei" panose="020B0503020204020204" pitchFamily="34" charset="-122"/>
              </a:rPr>
              <a:t>BINARYSEARCH(array, n, target)</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 array: the sorted array to search through</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 n: the number of elements in the array</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 target: the element to search for</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low = 0</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high = n - 1</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mid = (low + high) / 2 // Find the middle element</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IF array[mid] == target THEN</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RETURN mid // Return the index of the found element</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ELSE IF array[mid] &lt; target THEN</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low = mid + 1 // Search the right half</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ELSE</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high = mid - 1 // Search the left half</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END IF</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END WHILE</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    RETURN -1 // Return -1 if the element is not found</a:t>
            </a:r>
            <a:endParaRPr lang="zh-CN" altLang="en-US" sz="1200" b="1" dirty="0">
              <a:latin typeface="Microsoft YaHei" panose="020B0503020204020204" pitchFamily="34" charset="-122"/>
              <a:ea typeface="Microsoft YaHei" panose="020B0503020204020204" pitchFamily="34" charset="-122"/>
            </a:endParaRPr>
          </a:p>
          <a:p>
            <a:pPr algn="just">
              <a:lnSpc>
                <a:spcPct val="100000"/>
              </a:lnSpc>
            </a:pPr>
            <a:r>
              <a:rPr lang="zh-CN" altLang="en-US" sz="1200" b="1" dirty="0">
                <a:latin typeface="Microsoft YaHei" panose="020B0503020204020204" pitchFamily="34" charset="-122"/>
                <a:ea typeface="Microsoft YaHei" panose="020B0503020204020204" pitchFamily="34" charset="-122"/>
              </a:rPr>
              <a:t>END FUNCTION</a:t>
            </a:r>
            <a:endParaRPr lang="zh-CN" altLang="en-US" sz="1200" b="1" dirty="0">
              <a:latin typeface="Microsoft YaHei" panose="020B0503020204020204" pitchFamily="34" charset="-122"/>
              <a:ea typeface="Microsoft YaHei" panose="020B0503020204020204" pitchFamily="34" charset="-122"/>
            </a:endParaRPr>
          </a:p>
        </p:txBody>
      </p:sp>
      <p:grpSp>
        <p:nvGrpSpPr>
          <p:cNvPr id="17421" name="Group 14"/>
          <p:cNvGrpSpPr/>
          <p:nvPr/>
        </p:nvGrpSpPr>
        <p:grpSpPr>
          <a:xfrm>
            <a:off x="8390255" y="4902835"/>
            <a:ext cx="753745" cy="240030"/>
            <a:chOff x="0" y="0"/>
            <a:chExt cx="753450" cy="360001"/>
          </a:xfrm>
        </p:grpSpPr>
        <p:sp>
          <p:nvSpPr>
            <p:cNvPr id="17422" name="矩形 5"/>
            <p:cNvSpPr/>
            <p:nvPr/>
          </p:nvSpPr>
          <p:spPr>
            <a:xfrm>
              <a:off x="360000" y="0"/>
              <a:ext cx="393450" cy="355755"/>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23" name="直角三角形 12"/>
            <p:cNvSpPr/>
            <p:nvPr/>
          </p:nvSpPr>
          <p:spPr>
            <a:xfrm flipH="1" flipV="1">
              <a:off x="0" y="1"/>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矩形 10"/>
          <p:cNvSpPr/>
          <p:nvPr/>
        </p:nvSpPr>
        <p:spPr>
          <a:xfrm>
            <a:off x="4895850" y="280670"/>
            <a:ext cx="3982720" cy="3938270"/>
          </a:xfrm>
          <a:prstGeom prst="rect">
            <a:avLst/>
          </a:prstGeom>
          <a:solidFill>
            <a:schemeClr val="bg1">
              <a:lumMod val="95000"/>
            </a:schemeClr>
          </a:solidFill>
          <a:ln w="9525">
            <a:noFill/>
          </a:ln>
        </p:spPr>
        <p:txBody>
          <a:bodyPr wrap="square" anchor="t" anchorCtr="0">
            <a:normAutofit lnSpcReduction="20000"/>
          </a:bodyPr>
          <a:p>
            <a:pPr algn="just">
              <a:lnSpc>
                <a:spcPct val="100000"/>
              </a:lnSpc>
            </a:pPr>
            <a:r>
              <a:rPr lang="zh-CN" altLang="en-US" sz="1000" b="1" dirty="0">
                <a:latin typeface="Microsoft YaHei" panose="020B0503020204020204" pitchFamily="34" charset="-122"/>
                <a:ea typeface="Microsoft YaHei" panose="020B0503020204020204" pitchFamily="34" charset="-122"/>
              </a:rPr>
              <a:t>public class BinarySearch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public static int binarySearch(int[] arr, int l, int r, int x)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if (r &gt;= l)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int mid = l + (r - l) / 2; // l=0, r=4; 0+(4-0)/2 =2</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if (arr[mid] == x)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return mid;</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if (arr[mid] &gt; x)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return binarySearch(arr, l, mid - 1, x);</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return binarySearch(arr, mid + 1, r, x);</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return -1;</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public static void main(String[] args)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      0. 1. 2. 3.   4</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int[] arr = {2, 3, 4, 10, 40};</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int x = 10;</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int result = binarySearch(arr, 0, arr.length - 1, x);</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if (result == -1)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System.out.println("Element not present in array");</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 else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System.out.println("Element found at index " + result);</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a:t>
            </a:r>
            <a:endParaRPr lang="zh-CN" altLang="en-US" sz="1000" b="1" dirty="0">
              <a:latin typeface="Microsoft YaHei" panose="020B0503020204020204" pitchFamily="34" charset="-122"/>
              <a:ea typeface="Microsoft YaHei" panose="020B0503020204020204" pitchFamily="34" charset="-122"/>
            </a:endParaRPr>
          </a:p>
          <a:p>
            <a:pPr algn="just">
              <a:lnSpc>
                <a:spcPct val="100000"/>
              </a:lnSpc>
            </a:pPr>
            <a:r>
              <a:rPr lang="zh-CN" altLang="en-US" sz="1000" b="1" dirty="0">
                <a:latin typeface="Microsoft YaHei" panose="020B0503020204020204" pitchFamily="34" charset="-122"/>
                <a:ea typeface="Microsoft YaHei" panose="020B0503020204020204" pitchFamily="34" charset="-122"/>
              </a:rPr>
              <a:t> </a:t>
            </a:r>
            <a:endParaRPr lang="zh-CN" altLang="en-US" sz="1000" b="1"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5608" name="Group 9"/>
          <p:cNvGrpSpPr/>
          <p:nvPr/>
        </p:nvGrpSpPr>
        <p:grpSpPr>
          <a:xfrm>
            <a:off x="0" y="2328863"/>
            <a:ext cx="8205788" cy="577850"/>
            <a:chOff x="0" y="0"/>
            <a:chExt cx="8205524" cy="578062"/>
          </a:xfrm>
        </p:grpSpPr>
        <p:grpSp>
          <p:nvGrpSpPr>
            <p:cNvPr id="25609" name="Group 10"/>
            <p:cNvGrpSpPr/>
            <p:nvPr/>
          </p:nvGrpSpPr>
          <p:grpSpPr>
            <a:xfrm>
              <a:off x="0" y="0"/>
              <a:ext cx="8205524" cy="578062"/>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5612" name="矩形 10"/>
            <p:cNvSpPr/>
            <p:nvPr/>
          </p:nvSpPr>
          <p:spPr>
            <a:xfrm>
              <a:off x="1914057" y="115366"/>
              <a:ext cx="309870" cy="306818"/>
            </a:xfrm>
            <a:prstGeom prst="rect">
              <a:avLst/>
            </a:prstGeom>
            <a:noFill/>
            <a:ln w="9525">
              <a:noFill/>
            </a:ln>
          </p:spPr>
          <p:txBody>
            <a:bodyPr wrap="none" anchor="t" anchorCtr="0">
              <a:spAutoFit/>
            </a:bodyPr>
            <a:p>
              <a:endParaRPr lang="en-US" altLang="zh-CN" sz="1400" dirty="0">
                <a:solidFill>
                  <a:srgbClr val="7F6000"/>
                </a:solidFill>
                <a:latin typeface="Microsoft YaHei" panose="020B0503020204020204" pitchFamily="34" charset="-122"/>
                <a:ea typeface="Microsoft YaHei" panose="020B0503020204020204" pitchFamily="34" charset="-122"/>
              </a:endParaRPr>
            </a:p>
          </p:txBody>
        </p:sp>
      </p:grpSp>
      <p:pic>
        <p:nvPicPr>
          <p:cNvPr id="3" name="Picture 2" descr="Tecvinson Logo"/>
          <p:cNvPicPr>
            <a:picLocks noChangeAspect="1"/>
          </p:cNvPicPr>
          <p:nvPr/>
        </p:nvPicPr>
        <p:blipFill>
          <a:blip r:embed="rId1"/>
          <a:stretch>
            <a:fillRect/>
          </a:stretch>
        </p:blipFill>
        <p:spPr>
          <a:xfrm>
            <a:off x="653415" y="4140200"/>
            <a:ext cx="1998980" cy="654050"/>
          </a:xfrm>
          <a:prstGeom prst="rect">
            <a:avLst/>
          </a:prstGeom>
        </p:spPr>
      </p:pic>
      <p:sp>
        <p:nvSpPr>
          <p:cNvPr id="4" name="Text Box 3"/>
          <p:cNvSpPr txBox="1"/>
          <p:nvPr/>
        </p:nvSpPr>
        <p:spPr>
          <a:xfrm>
            <a:off x="6814185" y="4140200"/>
            <a:ext cx="1569085" cy="657860"/>
          </a:xfrm>
          <a:prstGeom prst="rect">
            <a:avLst/>
          </a:prstGeom>
          <a:solidFill>
            <a:srgbClr val="0D181C"/>
          </a:solidFill>
        </p:spPr>
        <p:txBody>
          <a:bodyPr wrap="square" rtlCol="0">
            <a:noAutofit/>
          </a:bodyPr>
          <a:p>
            <a:pPr algn="ctr">
              <a:lnSpc>
                <a:spcPct val="150000"/>
              </a:lnSpc>
            </a:pPr>
            <a:r>
              <a:rPr lang="en-US" altLang="zh-CN" sz="2000" b="1" dirty="0">
                <a:solidFill>
                  <a:schemeClr val="bg1"/>
                </a:solidFill>
                <a:latin typeface="Microsoft YaHei" panose="020B0503020204020204" pitchFamily="34" charset="-122"/>
                <a:ea typeface="Microsoft YaHei" panose="020B0503020204020204" pitchFamily="34" charset="-122"/>
                <a:sym typeface="+mn-ea"/>
              </a:rPr>
              <a:t> B E J 0 2</a:t>
            </a:r>
            <a:endParaRPr lang="en-US" altLang="zh-CN" sz="2000" b="1" dirty="0">
              <a:solidFill>
                <a:schemeClr val="bg1"/>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1863908" cy="338554"/>
            </a:xfrm>
            <a:prstGeom prst="rect">
              <a:avLst/>
            </a:prstGeom>
            <a:noFill/>
            <a:ln w="9525">
              <a:noFill/>
            </a:ln>
          </p:spPr>
          <p:txBody>
            <a:bodyPr wrap="none" anchor="t" anchorCtr="0">
              <a:spAutoFit/>
            </a:bodyPr>
            <a:p>
              <a:r>
                <a:rPr lang="en-US" altLang="zh-CN" sz="1600" b="1" dirty="0">
                  <a:solidFill>
                    <a:schemeClr val="bg1"/>
                  </a:solidFill>
                  <a:latin typeface="Microsoft YaHei" panose="020B0503020204020204" pitchFamily="34" charset="-122"/>
                  <a:ea typeface="Microsoft YaHei" panose="020B0503020204020204" pitchFamily="34" charset="-122"/>
                </a:rPr>
                <a:t>INTRODUCTION</a:t>
              </a:r>
              <a:endParaRPr lang="zh-C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6155" name="矩形 10"/>
          <p:cNvSpPr/>
          <p:nvPr/>
        </p:nvSpPr>
        <p:spPr>
          <a:xfrm>
            <a:off x="1296988" y="1397000"/>
            <a:ext cx="5275262" cy="3322955"/>
          </a:xfrm>
          <a:prstGeom prst="rect">
            <a:avLst/>
          </a:prstGeom>
          <a:noFill/>
          <a:ln w="9525">
            <a:noFill/>
          </a:ln>
        </p:spPr>
        <p:txBody>
          <a:bodyPr anchor="t" anchorCtr="0">
            <a:spAutoFit/>
          </a:bodyPr>
          <a:p>
            <a:pPr algn="just">
              <a:lnSpc>
                <a:spcPct val="150000"/>
              </a:lnSpc>
            </a:pPr>
            <a:r>
              <a:rPr lang="en-US" altLang="zh-CN" sz="1000" dirty="0">
                <a:latin typeface="Microsoft YaHei" panose="020B0503020204020204" pitchFamily="34" charset="-122"/>
                <a:ea typeface="Microsoft YaHei" panose="020B0503020204020204" pitchFamily="34" charset="-122"/>
              </a:rPr>
              <a:t>An algorithm is a set of step-by-step instructions to solve a given problem or achieve a specific goal.</a:t>
            </a:r>
            <a:endParaRPr lang="en-US" altLang="zh-CN" sz="1000" dirty="0">
              <a:latin typeface="Microsoft YaHei" panose="020B0503020204020204" pitchFamily="34" charset="-122"/>
              <a:ea typeface="Microsoft YaHei" panose="020B0503020204020204" pitchFamily="34" charset="-122"/>
            </a:endParaRPr>
          </a:p>
          <a:p>
            <a:pPr algn="just">
              <a:lnSpc>
                <a:spcPct val="150000"/>
              </a:lnSpc>
            </a:pPr>
            <a:endParaRPr lang="en-US" altLang="zh-CN" sz="1000" dirty="0">
              <a:latin typeface="Microsoft YaHei" panose="020B0503020204020204" pitchFamily="34" charset="-122"/>
              <a:ea typeface="Microsoft YaHei" panose="020B0503020204020204" pitchFamily="34" charset="-122"/>
            </a:endParaRPr>
          </a:p>
          <a:p>
            <a:pPr algn="just">
              <a:lnSpc>
                <a:spcPct val="150000"/>
              </a:lnSpc>
            </a:pPr>
            <a:r>
              <a:rPr lang="en-US" altLang="zh-CN" sz="1000" dirty="0">
                <a:latin typeface="Microsoft YaHei" panose="020B0503020204020204" pitchFamily="34" charset="-122"/>
                <a:ea typeface="Microsoft YaHei" panose="020B0503020204020204" pitchFamily="34" charset="-122"/>
              </a:rPr>
              <a:t>Algorithms are fundamental to computer programming as they provide step-by-step instructions for executing tasks.</a:t>
            </a:r>
            <a:endParaRPr lang="en-US" altLang="zh-CN" sz="1000" dirty="0">
              <a:latin typeface="Microsoft YaHei" panose="020B0503020204020204" pitchFamily="34" charset="-122"/>
              <a:ea typeface="Microsoft YaHei" panose="020B0503020204020204" pitchFamily="34" charset="-122"/>
            </a:endParaRPr>
          </a:p>
          <a:p>
            <a:pPr algn="just">
              <a:lnSpc>
                <a:spcPct val="150000"/>
              </a:lnSpc>
            </a:pPr>
            <a:endParaRPr lang="en-US" altLang="zh-CN" sz="1000" dirty="0">
              <a:latin typeface="Microsoft YaHei" panose="020B0503020204020204" pitchFamily="34" charset="-122"/>
              <a:ea typeface="Microsoft YaHei" panose="020B0503020204020204" pitchFamily="34" charset="-122"/>
            </a:endParaRPr>
          </a:p>
          <a:p>
            <a:pPr algn="just">
              <a:lnSpc>
                <a:spcPct val="150000"/>
              </a:lnSpc>
            </a:pPr>
            <a:r>
              <a:rPr lang="en-US" altLang="zh-CN" sz="1000" dirty="0">
                <a:latin typeface="Microsoft YaHei" panose="020B0503020204020204" pitchFamily="34" charset="-122"/>
                <a:ea typeface="Microsoft YaHei" panose="020B0503020204020204" pitchFamily="34" charset="-122"/>
              </a:rPr>
              <a:t>By studying algorithms, developers can write better programs.</a:t>
            </a:r>
            <a:endParaRPr lang="en-US" altLang="zh-CN" sz="1000" dirty="0">
              <a:latin typeface="Microsoft YaHei" panose="020B0503020204020204" pitchFamily="34" charset="-122"/>
              <a:ea typeface="Microsoft YaHei" panose="020B0503020204020204" pitchFamily="34" charset="-122"/>
            </a:endParaRPr>
          </a:p>
          <a:p>
            <a:pPr algn="just">
              <a:lnSpc>
                <a:spcPct val="150000"/>
              </a:lnSpc>
            </a:pPr>
            <a:endParaRPr lang="en-US" altLang="zh-CN" sz="1000" dirty="0">
              <a:latin typeface="Microsoft YaHei" panose="020B0503020204020204" pitchFamily="34" charset="-122"/>
              <a:ea typeface="Microsoft YaHei" panose="020B0503020204020204" pitchFamily="34" charset="-122"/>
            </a:endParaRPr>
          </a:p>
          <a:p>
            <a:pPr algn="just">
              <a:lnSpc>
                <a:spcPct val="150000"/>
              </a:lnSpc>
            </a:pPr>
            <a:r>
              <a:rPr lang="en-US" altLang="zh-CN" sz="1000" dirty="0">
                <a:latin typeface="Microsoft YaHei" panose="020B0503020204020204" pitchFamily="34" charset="-122"/>
                <a:ea typeface="Microsoft YaHei" panose="020B0503020204020204" pitchFamily="34" charset="-122"/>
              </a:rPr>
              <a:t>Examples of what algorithms can do:</a:t>
            </a:r>
            <a:endParaRPr lang="en-US" altLang="zh-CN" sz="1000" dirty="0">
              <a:latin typeface="Microsoft YaHei" panose="020B0503020204020204" pitchFamily="34" charset="-122"/>
              <a:ea typeface="Microsoft YaHei" panose="020B0503020204020204" pitchFamily="34" charset="-122"/>
            </a:endParaRPr>
          </a:p>
          <a:p>
            <a:pPr marL="171450" indent="-171450" algn="just">
              <a:lnSpc>
                <a:spcPct val="150000"/>
              </a:lnSpc>
              <a:buFont typeface="Arial" panose="020B0604020202020204" pitchFamily="34" charset="0"/>
              <a:buChar char="•"/>
            </a:pPr>
            <a:r>
              <a:rPr lang="en-US" altLang="zh-CN" sz="1000" dirty="0">
                <a:latin typeface="Microsoft YaHei" panose="020B0503020204020204" pitchFamily="34" charset="-122"/>
                <a:ea typeface="Microsoft YaHei" panose="020B0503020204020204" pitchFamily="34" charset="-122"/>
              </a:rPr>
              <a:t>Finding what users search for (search engine)</a:t>
            </a:r>
            <a:endParaRPr lang="en-US" altLang="zh-CN" sz="1000" dirty="0">
              <a:latin typeface="Microsoft YaHei" panose="020B0503020204020204" pitchFamily="34" charset="-122"/>
              <a:ea typeface="Microsoft YaHei" panose="020B0503020204020204" pitchFamily="34" charset="-122"/>
            </a:endParaRPr>
          </a:p>
          <a:p>
            <a:pPr marL="171450" indent="-171450" algn="just">
              <a:lnSpc>
                <a:spcPct val="150000"/>
              </a:lnSpc>
              <a:buFont typeface="Arial" panose="020B0604020202020204" pitchFamily="34" charset="0"/>
              <a:buChar char="•"/>
            </a:pPr>
            <a:r>
              <a:rPr lang="en-US" altLang="zh-CN" sz="1000" dirty="0">
                <a:latin typeface="Microsoft YaHei" panose="020B0503020204020204" pitchFamily="34" charset="-122"/>
                <a:ea typeface="Microsoft YaHei" panose="020B0503020204020204" pitchFamily="34" charset="-122"/>
              </a:rPr>
              <a:t>Sorting, for example sorting movies by rating </a:t>
            </a:r>
            <a:endParaRPr lang="en-US" altLang="zh-CN" sz="1000" dirty="0">
              <a:latin typeface="Microsoft YaHei" panose="020B0503020204020204" pitchFamily="34" charset="-122"/>
              <a:ea typeface="Microsoft YaHei" panose="020B0503020204020204" pitchFamily="34" charset="-122"/>
            </a:endParaRPr>
          </a:p>
          <a:p>
            <a:pPr marL="171450" indent="-171450" algn="just">
              <a:lnSpc>
                <a:spcPct val="150000"/>
              </a:lnSpc>
              <a:buFont typeface="Arial" panose="020B0604020202020204" pitchFamily="34" charset="0"/>
              <a:buChar char="•"/>
            </a:pPr>
            <a:endParaRPr lang="zh-CN" altLang="en-US" sz="1000" dirty="0">
              <a:latin typeface="Microsoft YaHei" panose="020B0503020204020204" pitchFamily="34" charset="-122"/>
              <a:ea typeface="Microsoft YaHei" panose="020B0503020204020204" pitchFamily="34" charset="-122"/>
            </a:endParaRPr>
          </a:p>
          <a:p>
            <a:pPr algn="just">
              <a:lnSpc>
                <a:spcPct val="150000"/>
              </a:lnSpc>
              <a:buFont typeface="Arial" panose="020B0604020202020204" pitchFamily="34" charset="0"/>
            </a:pPr>
            <a:r>
              <a:rPr lang="en-US" altLang="zh-CN" sz="1000" dirty="0">
                <a:latin typeface="Microsoft YaHei" panose="020B0503020204020204" pitchFamily="34" charset="-122"/>
                <a:ea typeface="Microsoft YaHei" panose="020B0503020204020204" pitchFamily="34" charset="-122"/>
              </a:rPr>
              <a:t>Sorting and Searching algorithms are two out of the different algorithms we will look into.</a:t>
            </a:r>
            <a:endParaRPr lang="en-US" altLang="zh-CN" sz="10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4"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anose="020B0503020204020204" pitchFamily="34" charset="-122"/>
                <a:ea typeface="Microsoft YaHei" panose="020B0503020204020204" pitchFamily="34" charset="-122"/>
              </a:rPr>
              <a:t>1</a:t>
            </a:r>
            <a:endParaRPr lang="zh-CN" altLang="en-US" sz="9600" dirty="0">
              <a:solidFill>
                <a:srgbClr val="A6A6A6"/>
              </a:solidFill>
              <a:latin typeface="Microsoft YaHei" panose="020B0503020204020204" pitchFamily="34" charset="-122"/>
              <a:ea typeface="Microsoft YaHei" panose="020B0503020204020204" pitchFamily="34" charset="-122"/>
            </a:endParaRPr>
          </a:p>
        </p:txBody>
      </p:sp>
      <p:sp>
        <p:nvSpPr>
          <p:cNvPr id="8195"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8196" name="Group 5"/>
          <p:cNvGrpSpPr/>
          <p:nvPr/>
        </p:nvGrpSpPr>
        <p:grpSpPr>
          <a:xfrm>
            <a:off x="857250" y="1431925"/>
            <a:ext cx="8286750" cy="901700"/>
            <a:chOff x="0" y="0"/>
            <a:chExt cx="8286663" cy="902064"/>
          </a:xfrm>
        </p:grpSpPr>
        <p:grpSp>
          <p:nvGrpSpPr>
            <p:cNvPr id="8197" name="Group 6"/>
            <p:cNvGrpSpPr/>
            <p:nvPr/>
          </p:nvGrpSpPr>
          <p:grpSpPr>
            <a:xfrm>
              <a:off x="0" y="0"/>
              <a:ext cx="8286663" cy="902064"/>
              <a:chOff x="0" y="0"/>
              <a:chExt cx="8286663" cy="902064"/>
            </a:xfrm>
          </p:grpSpPr>
          <p:sp>
            <p:nvSpPr>
              <p:cNvPr id="8198"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199"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8200" name="矩形 6"/>
            <p:cNvSpPr/>
            <p:nvPr/>
          </p:nvSpPr>
          <p:spPr>
            <a:xfrm>
              <a:off x="1108720" y="157611"/>
              <a:ext cx="6904283" cy="583801"/>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WHAT IS SORTING ALGORITHM?</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8201" name="Group 10"/>
          <p:cNvGrpSpPr/>
          <p:nvPr/>
        </p:nvGrpSpPr>
        <p:grpSpPr>
          <a:xfrm>
            <a:off x="0" y="2328863"/>
            <a:ext cx="3386138" cy="577850"/>
            <a:chOff x="0" y="0"/>
            <a:chExt cx="3385877" cy="578062"/>
          </a:xfrm>
        </p:grpSpPr>
        <p:sp>
          <p:nvSpPr>
            <p:cNvPr id="8202"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203"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1910715" y="2985770"/>
            <a:ext cx="7025005" cy="1091565"/>
          </a:xfrm>
          <a:prstGeom prst="rect">
            <a:avLst/>
          </a:prstGeom>
          <a:noFill/>
        </p:spPr>
        <p:txBody>
          <a:bodyPr wrap="square" rtlCol="0">
            <a:spAutoFit/>
          </a:bodyPr>
          <a:p>
            <a:r>
              <a:rPr lang="en-US" b="1">
                <a:latin typeface="Microsoft YaHei UI Light" panose="020B0502040204020203" charset="-122"/>
                <a:ea typeface="Microsoft YaHei UI Light" panose="020B0502040204020203" charset="-122"/>
              </a:rPr>
              <a:t>Sorting Algorithms are used in arranging a given list or array of elements in a specific order, according to a comparison operator on the elements.</a:t>
            </a:r>
            <a:endParaRPr lang="en-US" b="1">
              <a:latin typeface="Microsoft YaHei UI Light" panose="020B0502040204020203" charset="-122"/>
              <a:ea typeface="Microsoft YaHei UI Light" panose="020B0502040204020203" charset="-122"/>
            </a:endParaRPr>
          </a:p>
          <a:p>
            <a:endParaRPr lang="en-US" b="1">
              <a:latin typeface="Microsoft YaHei UI Light" panose="020B0502040204020203" charset="-122"/>
              <a:ea typeface="Microsoft YaHei UI Light" panose="020B0502040204020203" charset="-122"/>
            </a:endParaRPr>
          </a:p>
          <a:p>
            <a:r>
              <a:rPr lang="en-US" b="1">
                <a:latin typeface="Microsoft YaHei UI Light" panose="020B0502040204020203" charset="-122"/>
                <a:ea typeface="Microsoft YaHei UI Light" panose="020B0502040204020203" charset="-122"/>
              </a:rPr>
              <a:t>The comparison operator is used to decide the new order of the elements in the array or list.</a:t>
            </a:r>
            <a:endParaRPr lang="en-US" b="1">
              <a:latin typeface="Microsoft YaHei UI Light" panose="020B0502040204020203" charset="-122"/>
              <a:ea typeface="Microsoft YaHei UI Light" panose="020B0502040204020203" charset="-122"/>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 name="Rounded Rectangle 5"/>
          <p:cNvSpPr/>
          <p:nvPr/>
        </p:nvSpPr>
        <p:spPr>
          <a:xfrm>
            <a:off x="3338830" y="2502535"/>
            <a:ext cx="5309235" cy="552450"/>
          </a:xfrm>
          <a:prstGeom prst="roundRect">
            <a:avLst/>
          </a:prstGeom>
          <a:solidFill>
            <a:srgbClr val="D5E0EF"/>
          </a:solidFill>
          <a:ln>
            <a:headEnd type="none" w="med" len="med"/>
            <a:tailEnd type="none" w="med" len="med"/>
          </a:ln>
        </p:spPr>
        <p:style>
          <a:lnRef idx="0">
            <a:srgbClr val="FFFFFF"/>
          </a:lnRef>
          <a:fillRef idx="2">
            <a:schemeClr val="accent5"/>
          </a:fillRef>
          <a:effectRef idx="0">
            <a:srgbClr val="FFFFFF"/>
          </a:effectRef>
          <a:fontRef idx="minor">
            <a:schemeClr val="dk1"/>
          </a:fontRef>
        </p:style>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sp>
        <p:nvSpPr>
          <p:cNvPr id="7" name="Flowchart: Alternate Process 6"/>
          <p:cNvSpPr/>
          <p:nvPr/>
        </p:nvSpPr>
        <p:spPr>
          <a:xfrm>
            <a:off x="3338830" y="3181985"/>
            <a:ext cx="5332095" cy="518160"/>
          </a:xfrm>
          <a:prstGeom prst="flowChartAlternateProcess">
            <a:avLst/>
          </a:prstGeom>
          <a:solidFill>
            <a:srgbClr val="D5E0EF"/>
          </a:solidFill>
          <a:ln>
            <a:headEnd type="none" w="med" len="med"/>
            <a:tailEnd type="none" w="med" len="med"/>
          </a:ln>
        </p:spPr>
        <p:style>
          <a:lnRef idx="0">
            <a:srgbClr val="FFFFFF"/>
          </a:lnRef>
          <a:fillRef idx="2">
            <a:schemeClr val="accent1"/>
          </a:fillRef>
          <a:effectRef idx="0">
            <a:srgbClr val="FFFFFF"/>
          </a:effectRef>
          <a:fontRef idx="minor">
            <a:schemeClr val="lt1"/>
          </a:fontRef>
        </p:style>
        <p:txBody>
          <a:bodyPr vert="horz" wrap="square" lIns="91440" tIns="45720" rIns="91440" bIns="45720" numCol="1" anchor="t" anchorCtr="0" compatLnSpc="1"/>
          <a:p>
            <a: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pPr>
            <a:endPara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endParaRPr>
          </a:p>
        </p:txBody>
      </p:sp>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anose="020B0503020204020204" pitchFamily="34" charset="-122"/>
                  <a:ea typeface="Microsoft YaHei" panose="020B0503020204020204" pitchFamily="34" charset="-122"/>
                </a:endParaRPr>
              </a:p>
            </p:txBody>
          </p:sp>
        </p:grpSp>
      </p:grpSp>
      <p:sp>
        <p:nvSpPr>
          <p:cNvPr id="9246" name="矩形 150"/>
          <p:cNvSpPr/>
          <p:nvPr/>
        </p:nvSpPr>
        <p:spPr>
          <a:xfrm>
            <a:off x="3573780" y="70485"/>
            <a:ext cx="2183130" cy="368300"/>
          </a:xfrm>
          <a:prstGeom prst="rect">
            <a:avLst/>
          </a:prstGeom>
          <a:noFill/>
          <a:ln w="9525">
            <a:noFill/>
          </a:ln>
        </p:spPr>
        <p:txBody>
          <a:bodyPr wrap="none" anchor="t" anchorCtr="0">
            <a:spAutoFit/>
          </a:bodyPr>
          <a:p>
            <a:r>
              <a:rPr lang="en-US" altLang="zh-CN" sz="1800" b="1" dirty="0">
                <a:solidFill>
                  <a:schemeClr val="tx1"/>
                </a:solidFill>
                <a:latin typeface="Microsoft YaHei" panose="020B0503020204020204" pitchFamily="34" charset="-122"/>
                <a:ea typeface="Microsoft YaHei" panose="020B0503020204020204" pitchFamily="34" charset="-122"/>
              </a:rPr>
              <a:t>Types Of  Sorting</a:t>
            </a:r>
            <a:endParaRPr lang="en-US" altLang="zh-CN" sz="1800" b="1" dirty="0">
              <a:solidFill>
                <a:schemeClr val="tx1"/>
              </a:solidFill>
              <a:latin typeface="Microsoft YaHei" panose="020B0503020204020204" pitchFamily="34" charset="-122"/>
              <a:ea typeface="Microsoft YaHei" panose="020B0503020204020204"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anose="020B0503020204020204" pitchFamily="34" charset="-122"/>
                <a:ea typeface="Microsoft YaHei" panose="020B0503020204020204" pitchFamily="34" charset="-122"/>
              </a:rPr>
              <a:t> </a:t>
            </a:r>
            <a:endParaRPr lang="zh-CN" altLang="en-US" sz="1100" dirty="0">
              <a:solidFill>
                <a:srgbClr val="2F5597"/>
              </a:solidFill>
              <a:latin typeface="Microsoft YaHei" panose="020B0503020204020204" pitchFamily="34" charset="-122"/>
              <a:ea typeface="Microsoft YaHei" panose="020B0503020204020204" pitchFamily="34" charset="-122"/>
            </a:endParaRPr>
          </a:p>
        </p:txBody>
      </p:sp>
      <p:pic>
        <p:nvPicPr>
          <p:cNvPr id="9250" name="图片 3"/>
          <p:cNvPicPr>
            <a:picLocks noChangeAspect="1"/>
          </p:cNvPicPr>
          <p:nvPr/>
        </p:nvPicPr>
        <p:blipFill>
          <a:blip r:embed="rId1"/>
          <a:stretch>
            <a:fillRect/>
          </a:stretch>
        </p:blipFill>
        <p:spPr>
          <a:xfrm>
            <a:off x="3424238" y="2232025"/>
            <a:ext cx="871537" cy="238125"/>
          </a:xfrm>
          <a:prstGeom prst="rect">
            <a:avLst/>
          </a:prstGeom>
          <a:noFill/>
          <a:ln w="9525">
            <a:noFill/>
          </a:ln>
        </p:spPr>
      </p:pic>
      <p:graphicFrame>
        <p:nvGraphicFramePr>
          <p:cNvPr id="3" name="Diagram 2"/>
          <p:cNvGraphicFramePr/>
          <p:nvPr/>
        </p:nvGraphicFramePr>
        <p:xfrm>
          <a:off x="508000" y="502285"/>
          <a:ext cx="8128000" cy="3213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 Box 9"/>
          <p:cNvSpPr txBox="1"/>
          <p:nvPr/>
        </p:nvSpPr>
        <p:spPr>
          <a:xfrm>
            <a:off x="3077845" y="2536825"/>
            <a:ext cx="5557520" cy="482600"/>
          </a:xfrm>
          <a:prstGeom prst="rect">
            <a:avLst/>
          </a:prstGeom>
          <a:noFill/>
          <a:ln>
            <a:noFill/>
          </a:ln>
        </p:spPr>
        <p:txBody>
          <a:bodyPr wrap="square" rtlCol="0" anchor="t">
            <a:normAutofit/>
          </a:bodyPr>
          <a:p>
            <a:pPr lvl="1" algn="l">
              <a:lnSpc>
                <a:spcPct val="100000"/>
              </a:lnSpc>
              <a:spcBef>
                <a:spcPct val="0"/>
              </a:spcBef>
              <a:spcAft>
                <a:spcPct val="15000"/>
              </a:spcAft>
              <a:buChar char="•"/>
            </a:pPr>
            <a:r>
              <a:rPr lang="en-US" sz="1200">
                <a:solidFill>
                  <a:schemeClr val="dk1"/>
                </a:solidFill>
                <a:sym typeface="+mn-ea"/>
              </a:rPr>
              <a:t>The algotithm maintains the relative order of elements with equal keys or values. E.g Merge Sort.</a:t>
            </a:r>
            <a:endParaRPr lang="en-US">
              <a:solidFill>
                <a:schemeClr val="dk1"/>
              </a:solidFill>
              <a:sym typeface="+mn-ea"/>
            </a:endParaRPr>
          </a:p>
        </p:txBody>
      </p:sp>
      <p:sp>
        <p:nvSpPr>
          <p:cNvPr id="11" name="Text Box 10"/>
          <p:cNvSpPr txBox="1"/>
          <p:nvPr/>
        </p:nvSpPr>
        <p:spPr>
          <a:xfrm>
            <a:off x="3044190" y="3195320"/>
            <a:ext cx="4927600" cy="555625"/>
          </a:xfrm>
          <a:prstGeom prst="rect">
            <a:avLst/>
          </a:prstGeom>
          <a:noFill/>
        </p:spPr>
        <p:txBody>
          <a:bodyPr wrap="square" rtlCol="0" anchor="t">
            <a:normAutofit lnSpcReduction="20000"/>
          </a:bodyPr>
          <a:p>
            <a:pPr lvl="1">
              <a:lnSpc>
                <a:spcPct val="100000"/>
              </a:lnSpc>
              <a:spcBef>
                <a:spcPct val="0"/>
              </a:spcBef>
              <a:spcAft>
                <a:spcPct val="15000"/>
              </a:spcAft>
              <a:buChar char="•"/>
            </a:pPr>
            <a:r>
              <a:rPr lang="en-US" sz="1100">
                <a:solidFill>
                  <a:schemeClr val="dk1"/>
                </a:solidFill>
                <a:sym typeface="+mn-ea"/>
              </a:rPr>
              <a:t>The algorithm does not necessarily preserve the relative order of elements with equal values.  E.g Selection Sort.</a:t>
            </a:r>
            <a:endParaRPr lang="en-US">
              <a:solidFill>
                <a:schemeClr val="dk1"/>
              </a:solidFill>
              <a:sym typeface="+mn-ea"/>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1" name="平行四边形 89"/>
          <p:cNvSpPr/>
          <p:nvPr/>
        </p:nvSpPr>
        <p:spPr>
          <a:xfrm rot="5400000">
            <a:off x="3405188" y="1354138"/>
            <a:ext cx="1355725" cy="1901825"/>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2" name="平行四边形 90"/>
          <p:cNvSpPr/>
          <p:nvPr/>
        </p:nvSpPr>
        <p:spPr>
          <a:xfrm rot="5400000">
            <a:off x="2881313" y="2200275"/>
            <a:ext cx="1354137" cy="1903413"/>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3" name="平行四边形 91"/>
          <p:cNvSpPr/>
          <p:nvPr/>
        </p:nvSpPr>
        <p:spPr>
          <a:xfrm rot="5400000">
            <a:off x="2351088" y="3043238"/>
            <a:ext cx="1354137" cy="1901825"/>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4" name="平行四边形 2"/>
          <p:cNvSpPr/>
          <p:nvPr/>
        </p:nvSpPr>
        <p:spPr>
          <a:xfrm rot="5400000">
            <a:off x="3932238" y="506413"/>
            <a:ext cx="1354137" cy="1903412"/>
          </a:xfrm>
          <a:prstGeom prst="parallelogram">
            <a:avLst>
              <a:gd name="adj" fmla="val 62458"/>
            </a:avLst>
          </a:prstGeom>
          <a:solidFill>
            <a:srgbClr val="BFBFBF"/>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10245" name="Group 6"/>
          <p:cNvGrpSpPr/>
          <p:nvPr/>
        </p:nvGrpSpPr>
        <p:grpSpPr>
          <a:xfrm>
            <a:off x="3657600" y="781050"/>
            <a:ext cx="2428875" cy="508000"/>
            <a:chOff x="0" y="0"/>
            <a:chExt cx="2428125" cy="507152"/>
          </a:xfrm>
        </p:grpSpPr>
        <p:sp>
          <p:nvSpPr>
            <p:cNvPr id="10246" name="矩形 4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7" name="矩形 52"/>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48" name="文本框 61"/>
            <p:cNvSpPr txBox="1"/>
            <p:nvPr/>
          </p:nvSpPr>
          <p:spPr>
            <a:xfrm>
              <a:off x="145418" y="67206"/>
              <a:ext cx="2136233" cy="275130"/>
            </a:xfrm>
            <a:prstGeom prst="rect">
              <a:avLst/>
            </a:prstGeom>
            <a:noFill/>
            <a:ln w="9525">
              <a:noFill/>
            </a:ln>
          </p:spPr>
          <p:txBody>
            <a:bodyPr anchor="t" anchorCtr="0">
              <a:spAutoFit/>
            </a:bodyPr>
            <a:p>
              <a:pPr algn="ctr"/>
              <a:r>
                <a:rPr lang="en-US" altLang="zh-CN" sz="1200" b="1" dirty="0">
                  <a:solidFill>
                    <a:schemeClr val="bg1"/>
                  </a:solidFill>
                  <a:latin typeface="Microsoft YaHei" panose="020B0503020204020204" pitchFamily="34" charset="-122"/>
                  <a:ea typeface="Microsoft YaHei" panose="020B0503020204020204" pitchFamily="34" charset="-122"/>
                </a:rPr>
                <a:t>TIME COMPLEXITY</a:t>
              </a:r>
              <a:endParaRPr lang="en-US" altLang="zh-CN" sz="1200" b="1" dirty="0">
                <a:solidFill>
                  <a:schemeClr val="bg1"/>
                </a:solidFill>
                <a:latin typeface="Microsoft YaHei" panose="020B0503020204020204" pitchFamily="34" charset="-122"/>
                <a:ea typeface="Microsoft YaHei" panose="020B0503020204020204" pitchFamily="34" charset="-122"/>
              </a:endParaRPr>
            </a:p>
          </p:txBody>
        </p:sp>
      </p:grpSp>
      <p:sp>
        <p:nvSpPr>
          <p:cNvPr id="10249" name="矩形 69"/>
          <p:cNvSpPr/>
          <p:nvPr/>
        </p:nvSpPr>
        <p:spPr>
          <a:xfrm>
            <a:off x="6092825" y="639128"/>
            <a:ext cx="2841625" cy="852805"/>
          </a:xfrm>
          <a:prstGeom prst="rect">
            <a:avLst/>
          </a:prstGeom>
          <a:noFill/>
          <a:ln w="9525">
            <a:noFill/>
          </a:ln>
        </p:spPr>
        <p:txBody>
          <a:bodyPr anchor="t" anchorCtr="0">
            <a:normAutofit lnSpcReduction="10000"/>
          </a:bodyPr>
          <a:p>
            <a:pPr>
              <a:lnSpc>
                <a:spcPct val="150000"/>
              </a:lnSpc>
            </a:pPr>
            <a:r>
              <a:rPr lang="en-US" altLang="zh-CN" sz="1100" b="1" dirty="0">
                <a:latin typeface="Microsoft YaHei" panose="020B0503020204020204" pitchFamily="34" charset="-122"/>
                <a:ea typeface="Microsoft YaHei" panose="020B0503020204020204" pitchFamily="34" charset="-122"/>
              </a:rPr>
              <a:t>Time complexity, a measure of how long it takes to run an algorithm, is used to categorize sorting algorithms. </a:t>
            </a:r>
            <a:endParaRPr lang="zh-CN" altLang="en-US" sz="1100" b="1" dirty="0">
              <a:latin typeface="Microsoft YaHei" panose="020B0503020204020204" pitchFamily="34" charset="-122"/>
              <a:ea typeface="Microsoft YaHei" panose="020B0503020204020204" pitchFamily="34" charset="-122"/>
            </a:endParaRPr>
          </a:p>
        </p:txBody>
      </p:sp>
      <p:grpSp>
        <p:nvGrpSpPr>
          <p:cNvPr id="10250" name="Group 11"/>
          <p:cNvGrpSpPr/>
          <p:nvPr/>
        </p:nvGrpSpPr>
        <p:grpSpPr>
          <a:xfrm>
            <a:off x="3133725" y="1628775"/>
            <a:ext cx="2427288" cy="506413"/>
            <a:chOff x="0" y="0"/>
            <a:chExt cx="2428125" cy="507152"/>
          </a:xfrm>
        </p:grpSpPr>
        <p:sp>
          <p:nvSpPr>
            <p:cNvPr id="10251" name="矩形 48"/>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52" name="矩形 51"/>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53" name="文本框 54"/>
            <p:cNvSpPr txBox="1"/>
            <p:nvPr/>
          </p:nvSpPr>
          <p:spPr>
            <a:xfrm>
              <a:off x="145418" y="67206"/>
              <a:ext cx="2136233" cy="275992"/>
            </a:xfrm>
            <a:prstGeom prst="rect">
              <a:avLst/>
            </a:prstGeom>
            <a:noFill/>
            <a:ln w="9525">
              <a:noFill/>
            </a:ln>
          </p:spPr>
          <p:txBody>
            <a:bodyPr anchor="t" anchorCtr="0">
              <a:spAutoFit/>
            </a:bodyPr>
            <a:p>
              <a:pPr algn="ctr"/>
              <a:r>
                <a:rPr lang="en-US" altLang="zh-CN" sz="1200" b="1" dirty="0">
                  <a:solidFill>
                    <a:schemeClr val="bg1"/>
                  </a:solidFill>
                  <a:latin typeface="Microsoft YaHei" panose="020B0503020204020204" pitchFamily="34" charset="-122"/>
                  <a:ea typeface="Microsoft YaHei" panose="020B0503020204020204" pitchFamily="34" charset="-122"/>
                </a:rPr>
                <a:t>SPACE COMPLEXITY</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grpSp>
        <p:nvGrpSpPr>
          <p:cNvPr id="10254" name="Group 15"/>
          <p:cNvGrpSpPr/>
          <p:nvPr/>
        </p:nvGrpSpPr>
        <p:grpSpPr>
          <a:xfrm>
            <a:off x="2608263" y="2474913"/>
            <a:ext cx="2428875" cy="508000"/>
            <a:chOff x="0" y="0"/>
            <a:chExt cx="2428125" cy="507152"/>
          </a:xfrm>
        </p:grpSpPr>
        <p:sp>
          <p:nvSpPr>
            <p:cNvPr id="10255" name="矩形 64"/>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56" name="矩形 65"/>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57" name="文本框 66"/>
            <p:cNvSpPr txBox="1"/>
            <p:nvPr/>
          </p:nvSpPr>
          <p:spPr>
            <a:xfrm>
              <a:off x="734258" y="67206"/>
              <a:ext cx="958554" cy="275130"/>
            </a:xfrm>
            <a:prstGeom prst="rect">
              <a:avLst/>
            </a:prstGeom>
            <a:noFill/>
            <a:ln w="9525">
              <a:noFill/>
            </a:ln>
          </p:spPr>
          <p:txBody>
            <a:bodyPr wrap="none" anchor="t" anchorCtr="0">
              <a:spAutoFit/>
            </a:bodyPr>
            <a:p>
              <a:pPr algn="ctr"/>
              <a:r>
                <a:rPr lang="en-US" altLang="zh-CN" sz="1200" b="1" dirty="0">
                  <a:solidFill>
                    <a:schemeClr val="bg1"/>
                  </a:solidFill>
                  <a:latin typeface="Microsoft YaHei" panose="020B0503020204020204" pitchFamily="34" charset="-122"/>
                  <a:ea typeface="Microsoft YaHei" panose="020B0503020204020204" pitchFamily="34" charset="-122"/>
                </a:rPr>
                <a:t>STABILITY</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grpSp>
        <p:nvGrpSpPr>
          <p:cNvPr id="10258" name="Group 19"/>
          <p:cNvGrpSpPr/>
          <p:nvPr/>
        </p:nvGrpSpPr>
        <p:grpSpPr>
          <a:xfrm>
            <a:off x="2082800" y="3321050"/>
            <a:ext cx="2428875" cy="508000"/>
            <a:chOff x="0" y="0"/>
            <a:chExt cx="2428125" cy="507152"/>
          </a:xfrm>
        </p:grpSpPr>
        <p:sp>
          <p:nvSpPr>
            <p:cNvPr id="10259" name="矩形 73"/>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60" name="矩形 83"/>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61" name="文本框 84"/>
            <p:cNvSpPr txBox="1"/>
            <p:nvPr/>
          </p:nvSpPr>
          <p:spPr>
            <a:xfrm>
              <a:off x="145418" y="67206"/>
              <a:ext cx="2136233" cy="275130"/>
            </a:xfrm>
            <a:prstGeom prst="rect">
              <a:avLst/>
            </a:prstGeom>
            <a:noFill/>
            <a:ln w="9525">
              <a:noFill/>
            </a:ln>
          </p:spPr>
          <p:txBody>
            <a:bodyPr anchor="t" anchorCtr="0">
              <a:spAutoFit/>
            </a:bodyPr>
            <a:p>
              <a:pPr algn="ctr"/>
              <a:r>
                <a:rPr lang="en-US" altLang="zh-CN" sz="1200" b="1" dirty="0">
                  <a:solidFill>
                    <a:schemeClr val="bg1"/>
                  </a:solidFill>
                  <a:latin typeface="Microsoft YaHei" panose="020B0503020204020204" pitchFamily="34" charset="-122"/>
                  <a:ea typeface="Microsoft YaHei" panose="020B0503020204020204" pitchFamily="34" charset="-122"/>
                </a:rPr>
                <a:t>IN-PLACE SORTING</a:t>
              </a:r>
              <a:endParaRPr lang="zh-CN" altLang="en-US" sz="1200" b="1" dirty="0">
                <a:solidFill>
                  <a:schemeClr val="bg1"/>
                </a:solidFill>
                <a:latin typeface="Microsoft YaHei" panose="020B0503020204020204" pitchFamily="34" charset="-122"/>
                <a:ea typeface="Microsoft YaHei" panose="020B0503020204020204" pitchFamily="34" charset="-122"/>
              </a:endParaRPr>
            </a:p>
          </p:txBody>
        </p:sp>
      </p:grpSp>
      <p:grpSp>
        <p:nvGrpSpPr>
          <p:cNvPr id="10262" name="Group 23"/>
          <p:cNvGrpSpPr/>
          <p:nvPr/>
        </p:nvGrpSpPr>
        <p:grpSpPr>
          <a:xfrm>
            <a:off x="1558925" y="4168775"/>
            <a:ext cx="2427288" cy="506413"/>
            <a:chOff x="0" y="0"/>
            <a:chExt cx="2428125" cy="507152"/>
          </a:xfrm>
        </p:grpSpPr>
        <p:sp>
          <p:nvSpPr>
            <p:cNvPr id="10263" name="矩形 86"/>
            <p:cNvSpPr/>
            <p:nvPr/>
          </p:nvSpPr>
          <p:spPr>
            <a:xfrm flipH="1">
              <a:off x="0" y="396700"/>
              <a:ext cx="2427071" cy="110452"/>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64" name="矩形 87"/>
            <p:cNvSpPr/>
            <p:nvPr/>
          </p:nvSpPr>
          <p:spPr>
            <a:xfrm>
              <a:off x="1054" y="0"/>
              <a:ext cx="2427071" cy="39602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0265" name="文本框 88"/>
            <p:cNvSpPr txBox="1"/>
            <p:nvPr/>
          </p:nvSpPr>
          <p:spPr>
            <a:xfrm>
              <a:off x="145418" y="67206"/>
              <a:ext cx="2136233" cy="275992"/>
            </a:xfrm>
            <a:prstGeom prst="rect">
              <a:avLst/>
            </a:prstGeom>
            <a:noFill/>
            <a:ln w="9525">
              <a:noFill/>
            </a:ln>
          </p:spPr>
          <p:txBody>
            <a:bodyPr anchor="t" anchorCtr="0">
              <a:spAutoFit/>
            </a:bodyPr>
            <a:p>
              <a:pPr algn="ctr"/>
              <a:r>
                <a:rPr lang="en-US" altLang="zh-CN" sz="1200" b="1" dirty="0">
                  <a:solidFill>
                    <a:schemeClr val="bg1"/>
                  </a:solidFill>
                  <a:latin typeface="Microsoft YaHei" panose="020B0503020204020204" pitchFamily="34" charset="-122"/>
                  <a:ea typeface="Microsoft YaHei" panose="020B0503020204020204" pitchFamily="34" charset="-122"/>
                </a:rPr>
                <a:t>ADAPTIVITY</a:t>
              </a:r>
              <a:endParaRPr lang="en-US" altLang="zh-CN" sz="1200" b="1" dirty="0">
                <a:solidFill>
                  <a:schemeClr val="bg1"/>
                </a:solidFill>
                <a:latin typeface="Microsoft YaHei" panose="020B0503020204020204" pitchFamily="34" charset="-122"/>
                <a:ea typeface="Microsoft YaHei" panose="020B0503020204020204" pitchFamily="34" charset="-122"/>
              </a:endParaRPr>
            </a:p>
          </p:txBody>
        </p:sp>
      </p:grpSp>
      <p:sp>
        <p:nvSpPr>
          <p:cNvPr id="10266" name="矩形 92"/>
          <p:cNvSpPr/>
          <p:nvPr/>
        </p:nvSpPr>
        <p:spPr>
          <a:xfrm>
            <a:off x="5576888" y="1432878"/>
            <a:ext cx="3357562" cy="852805"/>
          </a:xfrm>
          <a:prstGeom prst="rect">
            <a:avLst/>
          </a:prstGeom>
          <a:noFill/>
          <a:ln w="9525">
            <a:noFill/>
          </a:ln>
        </p:spPr>
        <p:txBody>
          <a:bodyPr anchor="t" anchorCtr="0">
            <a:spAutoFit/>
          </a:bodyPr>
          <a:p>
            <a:pPr>
              <a:lnSpc>
                <a:spcPct val="150000"/>
              </a:lnSpc>
            </a:pPr>
            <a:r>
              <a:rPr lang="en-US" altLang="zh-CN" sz="1100" b="1" dirty="0">
                <a:latin typeface="Microsoft YaHei" panose="020B0503020204020204" pitchFamily="34" charset="-122"/>
                <a:ea typeface="Microsoft YaHei" panose="020B0503020204020204" pitchFamily="34" charset="-122"/>
              </a:rPr>
              <a:t>Sorting algorithms also have space complexity, which is the amount of memory required to execute the algorithm.</a:t>
            </a:r>
            <a:r>
              <a:rPr lang="en-US" altLang="zh-CN" sz="1100" dirty="0">
                <a:latin typeface="Microsoft YaHei" panose="020B0503020204020204" pitchFamily="34" charset="-122"/>
                <a:ea typeface="Microsoft YaHei" panose="020B0503020204020204" pitchFamily="34" charset="-122"/>
              </a:rPr>
              <a:t> </a:t>
            </a:r>
            <a:endParaRPr lang="zh-CN" altLang="en-US" sz="1100" dirty="0">
              <a:latin typeface="Microsoft YaHei" panose="020B0503020204020204" pitchFamily="34" charset="-122"/>
              <a:ea typeface="Microsoft YaHei" panose="020B0503020204020204" pitchFamily="34" charset="-122"/>
            </a:endParaRPr>
          </a:p>
        </p:txBody>
      </p:sp>
      <p:sp>
        <p:nvSpPr>
          <p:cNvPr id="10267" name="矩形 93"/>
          <p:cNvSpPr/>
          <p:nvPr/>
        </p:nvSpPr>
        <p:spPr>
          <a:xfrm>
            <a:off x="5040313" y="2326640"/>
            <a:ext cx="3494087" cy="852488"/>
          </a:xfrm>
          <a:prstGeom prst="rect">
            <a:avLst/>
          </a:prstGeom>
          <a:noFill/>
          <a:ln w="9525">
            <a:noFill/>
          </a:ln>
        </p:spPr>
        <p:txBody>
          <a:bodyPr anchor="t" anchorCtr="0">
            <a:normAutofit/>
          </a:bodyPr>
          <a:p>
            <a:pPr>
              <a:lnSpc>
                <a:spcPct val="150000"/>
              </a:lnSpc>
            </a:pPr>
            <a:r>
              <a:rPr lang="en-US" altLang="zh-CN" sz="1100" b="1" dirty="0">
                <a:latin typeface="Microsoft YaHei" panose="020B0503020204020204" pitchFamily="34" charset="-122"/>
                <a:ea typeface="Microsoft YaHei" panose="020B0503020204020204" pitchFamily="34" charset="-122"/>
              </a:rPr>
              <a:t>This is important in certain applications where the original order of equal elements must be maintained.</a:t>
            </a:r>
            <a:endParaRPr lang="en-US" altLang="zh-CN" sz="1100" b="1" dirty="0">
              <a:latin typeface="Microsoft YaHei" panose="020B0503020204020204" pitchFamily="34" charset="-122"/>
              <a:ea typeface="Microsoft YaHei" panose="020B0503020204020204" pitchFamily="34" charset="-122"/>
            </a:endParaRPr>
          </a:p>
        </p:txBody>
      </p:sp>
      <p:sp>
        <p:nvSpPr>
          <p:cNvPr id="10268" name="矩形 94"/>
          <p:cNvSpPr/>
          <p:nvPr/>
        </p:nvSpPr>
        <p:spPr>
          <a:xfrm>
            <a:off x="4522788" y="3186113"/>
            <a:ext cx="3621087" cy="598805"/>
          </a:xfrm>
          <a:prstGeom prst="rect">
            <a:avLst/>
          </a:prstGeom>
          <a:noFill/>
          <a:ln w="9525">
            <a:noFill/>
          </a:ln>
        </p:spPr>
        <p:txBody>
          <a:bodyPr anchor="t" anchorCtr="0">
            <a:spAutoFit/>
          </a:bodyPr>
          <a:p>
            <a:pPr>
              <a:lnSpc>
                <a:spcPct val="150000"/>
              </a:lnSpc>
            </a:pPr>
            <a:r>
              <a:rPr lang="en-US" altLang="zh-CN" sz="1100" b="1" dirty="0">
                <a:latin typeface="Microsoft YaHei" panose="020B0503020204020204" pitchFamily="34" charset="-122"/>
                <a:ea typeface="Microsoft YaHei" panose="020B0503020204020204" pitchFamily="34" charset="-122"/>
              </a:rPr>
              <a:t>This is important when the available memory is limited or when the data cannot be moved.</a:t>
            </a:r>
            <a:endParaRPr lang="en-US" altLang="zh-CN" sz="1100" b="1" dirty="0">
              <a:latin typeface="Microsoft YaHei" panose="020B0503020204020204" pitchFamily="34" charset="-122"/>
              <a:ea typeface="Microsoft YaHei" panose="020B0503020204020204" pitchFamily="34" charset="-122"/>
            </a:endParaRPr>
          </a:p>
        </p:txBody>
      </p:sp>
      <p:sp>
        <p:nvSpPr>
          <p:cNvPr id="10269" name="矩形 95"/>
          <p:cNvSpPr/>
          <p:nvPr/>
        </p:nvSpPr>
        <p:spPr>
          <a:xfrm>
            <a:off x="3995738" y="4032250"/>
            <a:ext cx="3567112" cy="852805"/>
          </a:xfrm>
          <a:prstGeom prst="rect">
            <a:avLst/>
          </a:prstGeom>
          <a:noFill/>
          <a:ln w="9525">
            <a:noFill/>
          </a:ln>
        </p:spPr>
        <p:txBody>
          <a:bodyPr anchor="t" anchorCtr="0">
            <a:spAutoFit/>
          </a:bodyPr>
          <a:p>
            <a:pPr>
              <a:lnSpc>
                <a:spcPct val="150000"/>
              </a:lnSpc>
            </a:pPr>
            <a:r>
              <a:rPr lang="en-US" altLang="zh-CN" sz="1100" b="1" dirty="0">
                <a:latin typeface="Microsoft YaHei" panose="020B0503020204020204" pitchFamily="34" charset="-122"/>
                <a:ea typeface="Microsoft YaHei" panose="020B0503020204020204" pitchFamily="34" charset="-122"/>
              </a:rPr>
              <a:t>An adaptive sorting algorithm is one that takes advantage of pre-existing order in the data to improve performance. </a:t>
            </a:r>
            <a:endParaRPr lang="zh-CN" altLang="en-US" sz="1100" b="1" dirty="0">
              <a:latin typeface="Microsoft YaHei" panose="020B0503020204020204" pitchFamily="34" charset="-122"/>
              <a:ea typeface="Microsoft YaHei" panose="020B0503020204020204" pitchFamily="34" charset="-122"/>
            </a:endParaRPr>
          </a:p>
        </p:txBody>
      </p:sp>
      <p:sp>
        <p:nvSpPr>
          <p:cNvPr id="10270" name="矩形 96"/>
          <p:cNvSpPr/>
          <p:nvPr/>
        </p:nvSpPr>
        <p:spPr>
          <a:xfrm>
            <a:off x="422275" y="843280"/>
            <a:ext cx="2074545" cy="1360805"/>
          </a:xfrm>
          <a:prstGeom prst="rect">
            <a:avLst/>
          </a:prstGeom>
          <a:noFill/>
          <a:ln w="9525">
            <a:noFill/>
          </a:ln>
        </p:spPr>
        <p:txBody>
          <a:bodyPr wrap="square" anchor="t" anchorCtr="0">
            <a:spAutoFit/>
          </a:bodyPr>
          <a:p>
            <a:pPr>
              <a:lnSpc>
                <a:spcPct val="150000"/>
              </a:lnSpc>
            </a:pPr>
            <a:r>
              <a:rPr lang="en-US" altLang="zh-CN" sz="1100" b="1" dirty="0">
                <a:latin typeface="Microsoft YaHei" panose="020B0503020204020204" pitchFamily="34" charset="-122"/>
                <a:ea typeface="Microsoft YaHei" panose="020B0503020204020204" pitchFamily="34" charset="-122"/>
              </a:rPr>
              <a:t>These are some of the qualities to consider when deciding which algorithms to use or implement when carrying out a task.</a:t>
            </a:r>
            <a:endParaRPr lang="zh-CN" altLang="en-US" sz="1100" b="1" dirty="0">
              <a:latin typeface="Microsoft YaHei" panose="020B0503020204020204" pitchFamily="34" charset="-122"/>
              <a:ea typeface="Microsoft YaHei" panose="020B0503020204020204" pitchFamily="34" charset="-122"/>
            </a:endParaRPr>
          </a:p>
        </p:txBody>
      </p:sp>
      <p:sp>
        <p:nvSpPr>
          <p:cNvPr id="10271" name="矩形 97"/>
          <p:cNvSpPr/>
          <p:nvPr/>
        </p:nvSpPr>
        <p:spPr>
          <a:xfrm>
            <a:off x="1558925" y="133350"/>
            <a:ext cx="5363210" cy="444500"/>
          </a:xfrm>
          <a:prstGeom prst="rect">
            <a:avLst/>
          </a:prstGeom>
          <a:noFill/>
          <a:ln w="9525">
            <a:noFill/>
          </a:ln>
        </p:spPr>
        <p:txBody>
          <a:bodyPr wrap="square" anchor="t" anchorCtr="0">
            <a:noAutofit/>
          </a:bodyPr>
          <a:p>
            <a:pPr algn="ctr"/>
            <a:r>
              <a:rPr lang="en-US" altLang="zh-CN" sz="1800" b="1" dirty="0">
                <a:solidFill>
                  <a:schemeClr val="tx1"/>
                </a:solidFill>
                <a:latin typeface="Microsoft YaHei" panose="020B0503020204020204" pitchFamily="34" charset="-122"/>
                <a:ea typeface="Microsoft YaHei" panose="020B0503020204020204" pitchFamily="34" charset="-122"/>
              </a:rPr>
              <a:t>CHARATERISTICS OF SORTING ALGORITHMS</a:t>
            </a:r>
            <a:endParaRPr lang="en-US" altLang="zh-CN" sz="1800" b="1"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5" name="任意多边形 15"/>
          <p:cNvSpPr/>
          <p:nvPr/>
        </p:nvSpPr>
        <p:spPr>
          <a:xfrm>
            <a:off x="-1029970" y="0"/>
            <a:ext cx="7673975" cy="5143500"/>
          </a:xfrm>
          <a:custGeom>
            <a:avLst/>
            <a:gdLst/>
            <a:ahLst/>
            <a:cxnLst>
              <a:cxn ang="0">
                <a:pos x="0" y="0"/>
              </a:cxn>
              <a:cxn ang="0">
                <a:pos x="2530684" y="0"/>
              </a:cxn>
              <a:cxn ang="0">
                <a:pos x="7674184" y="5143500"/>
              </a:cxn>
              <a:cxn ang="0">
                <a:pos x="0" y="5143500"/>
              </a:cxn>
              <a:cxn ang="0">
                <a:pos x="0" y="0"/>
              </a:cxn>
            </a:cxnLst>
            <a:pathLst>
              <a:path w="7674184" h="5143500">
                <a:moveTo>
                  <a:pt x="0" y="0"/>
                </a:moveTo>
                <a:lnTo>
                  <a:pt x="2530684" y="0"/>
                </a:lnTo>
                <a:lnTo>
                  <a:pt x="7674184" y="5143500"/>
                </a:lnTo>
                <a:lnTo>
                  <a:pt x="0" y="5143500"/>
                </a:lnTo>
                <a:lnTo>
                  <a:pt x="0" y="0"/>
                </a:lnTo>
                <a:close/>
              </a:path>
            </a:pathLst>
          </a:custGeom>
          <a:blipFill rotWithShape="1">
            <a:blip r:embed="rId1"/>
            <a:stretch>
              <a:fillRect/>
            </a:stretch>
          </a:blipFill>
          <a:ln w="9525">
            <a:noFill/>
          </a:ln>
        </p:spPr>
        <p:txBody>
          <a:bodyPr>
            <a:noAutofit/>
          </a:bodyPr>
          <a:p>
            <a:endParaRPr lang="en-US"/>
          </a:p>
        </p:txBody>
      </p:sp>
      <p:grpSp>
        <p:nvGrpSpPr>
          <p:cNvPr id="11267" name="Group 4"/>
          <p:cNvGrpSpPr/>
          <p:nvPr/>
        </p:nvGrpSpPr>
        <p:grpSpPr>
          <a:xfrm rot="0" flipH="1">
            <a:off x="5049343" y="3949701"/>
            <a:ext cx="4059732" cy="1089024"/>
            <a:chOff x="582548" y="11196"/>
            <a:chExt cx="8561825" cy="1066680"/>
          </a:xfrm>
        </p:grpSpPr>
        <p:grpSp>
          <p:nvGrpSpPr>
            <p:cNvPr id="11268" name="Group 5"/>
            <p:cNvGrpSpPr/>
            <p:nvPr/>
          </p:nvGrpSpPr>
          <p:grpSpPr>
            <a:xfrm>
              <a:off x="582548" y="11196"/>
              <a:ext cx="5664468" cy="551459"/>
              <a:chOff x="582548" y="11196"/>
              <a:chExt cx="5664468" cy="551459"/>
            </a:xfrm>
          </p:grpSpPr>
          <p:sp>
            <p:nvSpPr>
              <p:cNvPr id="11269" name="矩形 16"/>
              <p:cNvSpPr/>
              <p:nvPr/>
            </p:nvSpPr>
            <p:spPr>
              <a:xfrm>
                <a:off x="582548" y="24256"/>
                <a:ext cx="5088928" cy="360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1270" name="矩形 17"/>
              <p:cNvSpPr/>
              <p:nvPr/>
            </p:nvSpPr>
            <p:spPr>
              <a:xfrm flipH="1">
                <a:off x="583887" y="371316"/>
                <a:ext cx="5496042" cy="179128"/>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1271" name="直角三角形 18"/>
              <p:cNvSpPr/>
              <p:nvPr/>
            </p:nvSpPr>
            <p:spPr>
              <a:xfrm rot="10800000" flipH="1" flipV="1">
                <a:off x="5671555" y="11196"/>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1272" name="直角三角形 19"/>
              <p:cNvSpPr/>
              <p:nvPr/>
            </p:nvSpPr>
            <p:spPr>
              <a:xfrm rot="10800000" flipH="1" flipV="1">
                <a:off x="6067016" y="382655"/>
                <a:ext cx="180000" cy="180000"/>
              </a:xfrm>
              <a:prstGeom prst="rtTriangle">
                <a:avLst/>
              </a:prstGeom>
              <a:solidFill>
                <a:srgbClr val="D09E00"/>
              </a:solidFill>
              <a:ln w="9525">
                <a:noFill/>
              </a:ln>
            </p:spPr>
            <p:txBody>
              <a:bodyPr anchor="ctr" anchorCtr="0"/>
              <a:p>
                <a:pPr algn="ctr"/>
                <a:endParaRPr lang="en-US" altLang="zh-CN" dirty="0">
                  <a:solidFill>
                    <a:srgbClr val="FFFFFF"/>
                  </a:solidFill>
                  <a:latin typeface="Calibri" panose="020F0502020204030204" pitchFamily="34" charset="0"/>
                  <a:ea typeface="Microsoft YaHei" panose="020B0503020204020204" pitchFamily="34" charset="-122"/>
                </a:endParaRPr>
              </a:p>
            </p:txBody>
          </p:sp>
        </p:grpSp>
        <p:grpSp>
          <p:nvGrpSpPr>
            <p:cNvPr id="11273" name="Group 10"/>
            <p:cNvGrpSpPr/>
            <p:nvPr/>
          </p:nvGrpSpPr>
          <p:grpSpPr>
            <a:xfrm>
              <a:off x="5699972" y="539636"/>
              <a:ext cx="3444401" cy="538240"/>
              <a:chOff x="-941452" y="-363"/>
              <a:chExt cx="3444401" cy="538240"/>
            </a:xfrm>
          </p:grpSpPr>
          <p:sp>
            <p:nvSpPr>
              <p:cNvPr id="11274" name="矩形 20"/>
              <p:cNvSpPr/>
              <p:nvPr/>
            </p:nvSpPr>
            <p:spPr>
              <a:xfrm>
                <a:off x="-581209" y="259"/>
                <a:ext cx="3084158" cy="360121"/>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1275" name="直角三角形 21"/>
              <p:cNvSpPr/>
              <p:nvPr/>
            </p:nvSpPr>
            <p:spPr>
              <a:xfrm flipH="1" flipV="1">
                <a:off x="-941452" y="-363"/>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1276" name="矩形 22"/>
              <p:cNvSpPr/>
              <p:nvPr/>
            </p:nvSpPr>
            <p:spPr>
              <a:xfrm flipH="1">
                <a:off x="-378992" y="357892"/>
                <a:ext cx="2881940" cy="17975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1277" name="直角三角形 23"/>
              <p:cNvSpPr/>
              <p:nvPr/>
            </p:nvSpPr>
            <p:spPr>
              <a:xfrm flipH="1" flipV="1">
                <a:off x="-560754"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sp>
        <p:nvSpPr>
          <p:cNvPr id="11280" name="矩形 28"/>
          <p:cNvSpPr/>
          <p:nvPr/>
        </p:nvSpPr>
        <p:spPr>
          <a:xfrm>
            <a:off x="5255895" y="698500"/>
            <a:ext cx="3458210" cy="2376170"/>
          </a:xfrm>
          <a:prstGeom prst="rect">
            <a:avLst/>
          </a:prstGeom>
          <a:noFill/>
          <a:ln w="9525">
            <a:noFill/>
          </a:ln>
        </p:spPr>
        <p:txBody>
          <a:bodyPr wrap="square" anchor="t" anchorCtr="0">
            <a:spAutoFit/>
          </a:bodyPr>
          <a:p>
            <a:pPr algn="just">
              <a:lnSpc>
                <a:spcPct val="150000"/>
              </a:lnSpc>
            </a:pPr>
            <a:r>
              <a:rPr lang="en-US" altLang="zh-CN" sz="1100" b="1" dirty="0">
                <a:latin typeface="Microsoft YaHei" panose="020B0503020204020204" pitchFamily="34" charset="-122"/>
                <a:ea typeface="Microsoft YaHei" panose="020B0503020204020204" pitchFamily="34" charset="-122"/>
              </a:rPr>
              <a:t>There are various types of sorting algorithms that have different implementations and characteristics namely:</a:t>
            </a:r>
            <a:endParaRPr lang="en-US" altLang="zh-CN" sz="1100" b="1" dirty="0">
              <a:latin typeface="Microsoft YaHei" panose="020B0503020204020204" pitchFamily="34" charset="-122"/>
              <a:ea typeface="Microsoft YaHei" panose="020B0503020204020204" pitchFamily="34" charset="-122"/>
            </a:endParaRPr>
          </a:p>
          <a:p>
            <a:pPr marL="171450" indent="-171450" algn="just">
              <a:lnSpc>
                <a:spcPct val="150000"/>
              </a:lnSpc>
              <a:buFont typeface="Arial" panose="020B0604020202020204" pitchFamily="34" charset="0"/>
              <a:buChar char="•"/>
            </a:pPr>
            <a:r>
              <a:rPr lang="en-US" altLang="zh-CN" sz="1100" b="1" dirty="0">
                <a:latin typeface="Microsoft YaHei" panose="020B0503020204020204" pitchFamily="34" charset="-122"/>
                <a:ea typeface="Microsoft YaHei" panose="020B0503020204020204" pitchFamily="34" charset="-122"/>
              </a:rPr>
              <a:t>Heap Sort</a:t>
            </a:r>
            <a:endParaRPr lang="en-US" altLang="zh-CN" sz="1100" b="1" dirty="0">
              <a:latin typeface="Microsoft YaHei" panose="020B0503020204020204" pitchFamily="34" charset="-122"/>
              <a:ea typeface="Microsoft YaHei" panose="020B0503020204020204" pitchFamily="34" charset="-122"/>
            </a:endParaRPr>
          </a:p>
          <a:p>
            <a:pPr marL="171450" indent="-171450" algn="just">
              <a:lnSpc>
                <a:spcPct val="150000"/>
              </a:lnSpc>
              <a:buFont typeface="Arial" panose="020B0604020202020204" pitchFamily="34" charset="0"/>
              <a:buChar char="•"/>
            </a:pPr>
            <a:r>
              <a:rPr lang="en-US" altLang="zh-CN" sz="1100" b="1" dirty="0">
                <a:latin typeface="Microsoft YaHei" panose="020B0503020204020204" pitchFamily="34" charset="-122"/>
                <a:ea typeface="Microsoft YaHei" panose="020B0503020204020204" pitchFamily="34" charset="-122"/>
              </a:rPr>
              <a:t>Bubble Sort</a:t>
            </a:r>
            <a:endParaRPr lang="en-US" altLang="zh-CN" sz="1100" b="1" dirty="0">
              <a:latin typeface="Microsoft YaHei" panose="020B0503020204020204" pitchFamily="34" charset="-122"/>
              <a:ea typeface="Microsoft YaHei" panose="020B0503020204020204" pitchFamily="34" charset="-122"/>
            </a:endParaRPr>
          </a:p>
          <a:p>
            <a:pPr marL="171450" indent="-171450" algn="just">
              <a:lnSpc>
                <a:spcPct val="150000"/>
              </a:lnSpc>
              <a:buFont typeface="Arial" panose="020B0604020202020204" pitchFamily="34" charset="0"/>
              <a:buChar char="•"/>
            </a:pPr>
            <a:r>
              <a:rPr lang="en-US" altLang="zh-CN" sz="1100" b="1" dirty="0">
                <a:latin typeface="Microsoft YaHei" panose="020B0503020204020204" pitchFamily="34" charset="-122"/>
                <a:ea typeface="Microsoft YaHei" panose="020B0503020204020204" pitchFamily="34" charset="-122"/>
              </a:rPr>
              <a:t>Selection Sort</a:t>
            </a:r>
            <a:endParaRPr lang="en-US" altLang="zh-CN" sz="1100" b="1" dirty="0">
              <a:latin typeface="Microsoft YaHei" panose="020B0503020204020204" pitchFamily="34" charset="-122"/>
              <a:ea typeface="Microsoft YaHei" panose="020B0503020204020204" pitchFamily="34" charset="-122"/>
            </a:endParaRPr>
          </a:p>
          <a:p>
            <a:pPr marL="171450" indent="-171450" algn="just">
              <a:lnSpc>
                <a:spcPct val="150000"/>
              </a:lnSpc>
              <a:buFont typeface="Arial" panose="020B0604020202020204" pitchFamily="34" charset="0"/>
              <a:buChar char="•"/>
            </a:pPr>
            <a:r>
              <a:rPr lang="en-US" altLang="zh-CN" sz="1100" b="1" dirty="0">
                <a:latin typeface="Microsoft YaHei" panose="020B0503020204020204" pitchFamily="34" charset="-122"/>
                <a:ea typeface="Microsoft YaHei" panose="020B0503020204020204" pitchFamily="34" charset="-122"/>
              </a:rPr>
              <a:t>Merge Sort to mention but a few.</a:t>
            </a:r>
            <a:endParaRPr lang="en-US" altLang="zh-CN" sz="1100" b="1" dirty="0">
              <a:latin typeface="Microsoft YaHei" panose="020B0503020204020204" pitchFamily="34" charset="-122"/>
              <a:ea typeface="Microsoft YaHei" panose="020B0503020204020204" pitchFamily="34" charset="-122"/>
            </a:endParaRPr>
          </a:p>
          <a:p>
            <a:pPr algn="just">
              <a:lnSpc>
                <a:spcPct val="150000"/>
              </a:lnSpc>
            </a:pPr>
            <a:r>
              <a:rPr lang="en-US" altLang="zh-CN" sz="1100" b="1" dirty="0">
                <a:latin typeface="Microsoft YaHei" panose="020B0503020204020204" pitchFamily="34" charset="-122"/>
                <a:ea typeface="Microsoft YaHei" panose="020B0503020204020204" pitchFamily="34" charset="-122"/>
              </a:rPr>
              <a:t>But we will focus on Selection Sort in this presentation.</a:t>
            </a:r>
            <a:endParaRPr lang="en-US" altLang="zh-CN" sz="1100" b="1" dirty="0">
              <a:latin typeface="Microsoft YaHei" panose="020B0503020204020204" pitchFamily="34" charset="-122"/>
              <a:ea typeface="Microsoft YaHei" panose="020B0503020204020204" pitchFamily="34" charset="-122"/>
            </a:endParaRPr>
          </a:p>
        </p:txBody>
      </p:sp>
      <p:sp>
        <p:nvSpPr>
          <p:cNvPr id="11281" name="矩形 29"/>
          <p:cNvSpPr/>
          <p:nvPr/>
        </p:nvSpPr>
        <p:spPr>
          <a:xfrm>
            <a:off x="4928870" y="329883"/>
            <a:ext cx="4075430" cy="368300"/>
          </a:xfrm>
          <a:prstGeom prst="rect">
            <a:avLst/>
          </a:prstGeom>
          <a:noFill/>
          <a:ln w="9525">
            <a:noFill/>
          </a:ln>
        </p:spPr>
        <p:txBody>
          <a:bodyPr wrap="none" anchor="t" anchorCtr="0">
            <a:spAutoFit/>
          </a:bodyPr>
          <a:p>
            <a:r>
              <a:rPr lang="en-US" altLang="zh-CN" sz="1800" b="1" dirty="0">
                <a:solidFill>
                  <a:srgbClr val="203864"/>
                </a:solidFill>
                <a:latin typeface="Microsoft YaHei" panose="020B0503020204020204" pitchFamily="34" charset="-122"/>
                <a:ea typeface="Microsoft YaHei" panose="020B0503020204020204" pitchFamily="34" charset="-122"/>
              </a:rPr>
              <a:t>TYPES OF SORTING ALGORITHMS</a:t>
            </a:r>
            <a:endParaRPr lang="zh-CN" altLang="en-US" sz="1800" b="1" dirty="0">
              <a:solidFill>
                <a:srgbClr val="203864"/>
              </a:solidFill>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3327" name="Group 16"/>
          <p:cNvGrpSpPr/>
          <p:nvPr/>
        </p:nvGrpSpPr>
        <p:grpSpPr>
          <a:xfrm rot="0">
            <a:off x="2135505" y="553085"/>
            <a:ext cx="5069205" cy="611505"/>
            <a:chOff x="0" y="0"/>
            <a:chExt cx="3846526" cy="612000"/>
          </a:xfrm>
        </p:grpSpPr>
        <p:sp>
          <p:nvSpPr>
            <p:cNvPr id="13328" name="矩形 42"/>
            <p:cNvSpPr/>
            <p:nvPr/>
          </p:nvSpPr>
          <p:spPr>
            <a:xfrm flipV="1">
              <a:off x="468001" y="0"/>
              <a:ext cx="2910525"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29" name="直角三角形 43"/>
            <p:cNvSpPr/>
            <p:nvPr/>
          </p:nvSpPr>
          <p:spPr>
            <a:xfrm flipV="1">
              <a:off x="3378526"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0" name="直角三角形 47"/>
            <p:cNvSpPr/>
            <p:nvPr/>
          </p:nvSpPr>
          <p:spPr>
            <a:xfrm flipH="1" flipV="1">
              <a:off x="0" y="0"/>
              <a:ext cx="468000" cy="46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1" name="矩形 55"/>
            <p:cNvSpPr/>
            <p:nvPr/>
          </p:nvSpPr>
          <p:spPr>
            <a:xfrm flipH="1">
              <a:off x="612000" y="468000"/>
              <a:ext cx="2622526"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2" name="直角三角形 56"/>
            <p:cNvSpPr/>
            <p:nvPr/>
          </p:nvSpPr>
          <p:spPr>
            <a:xfrm rot="10800000">
              <a:off x="462299"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3" name="直角三角形 57"/>
            <p:cNvSpPr/>
            <p:nvPr/>
          </p:nvSpPr>
          <p:spPr>
            <a:xfrm rot="-10800000" flipH="1">
              <a:off x="3240227" y="468000"/>
              <a:ext cx="144000" cy="144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13" name="Group 2"/>
          <p:cNvGrpSpPr/>
          <p:nvPr/>
        </p:nvGrpSpPr>
        <p:grpSpPr>
          <a:xfrm flipV="1">
            <a:off x="253365" y="2987675"/>
            <a:ext cx="612775" cy="2155825"/>
            <a:chOff x="0" y="0"/>
            <a:chExt cx="612000" cy="2154792"/>
          </a:xfrm>
        </p:grpSpPr>
        <p:sp>
          <p:nvSpPr>
            <p:cNvPr id="13314" name="矩形 44"/>
            <p:cNvSpPr/>
            <p:nvPr/>
          </p:nvSpPr>
          <p:spPr>
            <a:xfrm>
              <a:off x="0" y="0"/>
              <a:ext cx="468000" cy="2154792"/>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5" name="矩形 54"/>
            <p:cNvSpPr/>
            <p:nvPr/>
          </p:nvSpPr>
          <p:spPr>
            <a:xfrm flipH="1">
              <a:off x="468000" y="143997"/>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3316" name="Group 5"/>
          <p:cNvGrpSpPr/>
          <p:nvPr/>
        </p:nvGrpSpPr>
        <p:grpSpPr>
          <a:xfrm flipV="1">
            <a:off x="8348345" y="2987675"/>
            <a:ext cx="612775" cy="2155825"/>
            <a:chOff x="0" y="0"/>
            <a:chExt cx="612001" cy="2154793"/>
          </a:xfrm>
        </p:grpSpPr>
        <p:sp>
          <p:nvSpPr>
            <p:cNvPr id="13317" name="矩形 48"/>
            <p:cNvSpPr/>
            <p:nvPr/>
          </p:nvSpPr>
          <p:spPr>
            <a:xfrm>
              <a:off x="144001" y="0"/>
              <a:ext cx="468000" cy="215479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18" name="矩形 58"/>
            <p:cNvSpPr/>
            <p:nvPr/>
          </p:nvSpPr>
          <p:spPr>
            <a:xfrm flipH="1">
              <a:off x="0" y="143998"/>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 name="Text Box 1"/>
          <p:cNvSpPr txBox="1"/>
          <p:nvPr/>
        </p:nvSpPr>
        <p:spPr>
          <a:xfrm>
            <a:off x="1422400" y="1372870"/>
            <a:ext cx="6299200" cy="2306955"/>
          </a:xfrm>
          <a:prstGeom prst="rect">
            <a:avLst/>
          </a:prstGeom>
          <a:noFill/>
        </p:spPr>
        <p:txBody>
          <a:bodyPr wrap="square" rtlCol="0" anchor="ctr" anchorCtr="0">
            <a:spAutoFit/>
          </a:bodyPr>
          <a:p>
            <a:pPr algn="l"/>
            <a:r>
              <a:rPr lang="en-US" sz="1600" b="1">
                <a:latin typeface="Microsoft YaHei UI Light" panose="020B0502040204020203" charset="-122"/>
                <a:ea typeface="Microsoft YaHei UI Light" panose="020B0502040204020203" charset="-122"/>
              </a:rPr>
              <a:t>Selection sort is a simple and efficient sorting algorithm that works by repeatedly selecting the smallest (or largest) element from the unsorted portion of the list and moving it to the sorted portion of the list.</a:t>
            </a:r>
            <a:endParaRPr lang="en-US" sz="1600" b="1">
              <a:latin typeface="Microsoft YaHei UI Light" panose="020B0502040204020203" charset="-122"/>
              <a:ea typeface="Microsoft YaHei UI Light" panose="020B0502040204020203" charset="-122"/>
            </a:endParaRPr>
          </a:p>
          <a:p>
            <a:pPr algn="l"/>
            <a:endParaRPr lang="en-US" sz="1600" b="1">
              <a:latin typeface="Microsoft YaHei UI Light" panose="020B0502040204020203" charset="-122"/>
              <a:ea typeface="Microsoft YaHei UI Light" panose="020B0502040204020203" charset="-122"/>
            </a:endParaRPr>
          </a:p>
          <a:p>
            <a:pPr algn="l"/>
            <a:r>
              <a:rPr lang="en-US" sz="1600" b="1">
                <a:latin typeface="Microsoft YaHei UI Light" panose="020B0502040204020203" charset="-122"/>
                <a:ea typeface="Microsoft YaHei UI Light" panose="020B0502040204020203" charset="-122"/>
              </a:rPr>
              <a:t>The algorithm repeatedly selects the smallest (or largest) element from the unsorted portion of the list and swaps it with the first element of the unsorted part. This process is repeated for the remaining unsorted portion until the entire list is sorted. </a:t>
            </a:r>
            <a:endParaRPr lang="en-US" sz="1600" b="1">
              <a:latin typeface="Microsoft YaHei UI Light" panose="020B0502040204020203" charset="-122"/>
              <a:ea typeface="Microsoft YaHei UI Light" panose="020B0502040204020203" charset="-122"/>
            </a:endParaRPr>
          </a:p>
        </p:txBody>
      </p:sp>
      <p:sp>
        <p:nvSpPr>
          <p:cNvPr id="3" name="Text Box 2"/>
          <p:cNvSpPr txBox="1"/>
          <p:nvPr/>
        </p:nvSpPr>
        <p:spPr>
          <a:xfrm>
            <a:off x="1701800" y="544830"/>
            <a:ext cx="6034405" cy="521970"/>
          </a:xfrm>
          <a:prstGeom prst="rect">
            <a:avLst/>
          </a:prstGeom>
          <a:noFill/>
        </p:spPr>
        <p:txBody>
          <a:bodyPr wrap="square" rtlCol="0">
            <a:spAutoFit/>
          </a:bodyPr>
          <a:p>
            <a:pPr algn="ctr"/>
            <a:r>
              <a:rPr lang="en-US" sz="2800" b="1">
                <a:solidFill>
                  <a:schemeClr val="bg1"/>
                </a:solidFill>
                <a:latin typeface="Microsoft YaHei UI" panose="020B0503020204020204" charset="-122"/>
                <a:ea typeface="Microsoft YaHei UI" panose="020B0503020204020204" charset="-122"/>
              </a:rPr>
              <a:t>SELECTION SORT</a:t>
            </a:r>
            <a:endParaRPr lang="en-US" sz="2800" b="1">
              <a:solidFill>
                <a:schemeClr val="bg1"/>
              </a:solidFill>
              <a:latin typeface="Microsoft YaHei UI" panose="020B0503020204020204" charset="-122"/>
              <a:ea typeface="Microsoft YaHei UI" panose="020B0503020204020204" charset="-122"/>
            </a:endParaRPr>
          </a:p>
        </p:txBody>
      </p:sp>
      <p:grpSp>
        <p:nvGrpSpPr>
          <p:cNvPr id="6" name="Group 5"/>
          <p:cNvGrpSpPr/>
          <p:nvPr/>
        </p:nvGrpSpPr>
        <p:grpSpPr>
          <a:xfrm>
            <a:off x="6591935" y="-1905"/>
            <a:ext cx="612775" cy="554990"/>
            <a:chOff x="0" y="0"/>
            <a:chExt cx="612001" cy="2154793"/>
          </a:xfrm>
        </p:grpSpPr>
        <p:sp>
          <p:nvSpPr>
            <p:cNvPr id="7" name="矩形 48"/>
            <p:cNvSpPr/>
            <p:nvPr/>
          </p:nvSpPr>
          <p:spPr>
            <a:xfrm>
              <a:off x="144001" y="0"/>
              <a:ext cx="468000" cy="215479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8" name="矩形 58"/>
            <p:cNvSpPr/>
            <p:nvPr/>
          </p:nvSpPr>
          <p:spPr>
            <a:xfrm flipH="1">
              <a:off x="0" y="143998"/>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9" name="Group 8"/>
          <p:cNvGrpSpPr/>
          <p:nvPr/>
        </p:nvGrpSpPr>
        <p:grpSpPr>
          <a:xfrm flipH="1">
            <a:off x="2135505" y="-1905"/>
            <a:ext cx="612775" cy="554990"/>
            <a:chOff x="0" y="0"/>
            <a:chExt cx="612001" cy="2154793"/>
          </a:xfrm>
        </p:grpSpPr>
        <p:sp>
          <p:nvSpPr>
            <p:cNvPr id="10" name="矩形 48"/>
            <p:cNvSpPr/>
            <p:nvPr/>
          </p:nvSpPr>
          <p:spPr>
            <a:xfrm>
              <a:off x="144001" y="0"/>
              <a:ext cx="468000" cy="2154793"/>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1" name="矩形 58"/>
            <p:cNvSpPr/>
            <p:nvPr/>
          </p:nvSpPr>
          <p:spPr>
            <a:xfrm flipH="1">
              <a:off x="0" y="143998"/>
              <a:ext cx="144000" cy="201079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17409" name="Group 2"/>
          <p:cNvGrpSpPr/>
          <p:nvPr/>
        </p:nvGrpSpPr>
        <p:grpSpPr>
          <a:xfrm>
            <a:off x="0" y="4535170"/>
            <a:ext cx="8750300" cy="240030"/>
            <a:chOff x="0" y="0"/>
            <a:chExt cx="8750549" cy="360000"/>
          </a:xfrm>
        </p:grpSpPr>
        <p:sp>
          <p:nvSpPr>
            <p:cNvPr id="17410" name="矩形 1"/>
            <p:cNvSpPr/>
            <p:nvPr/>
          </p:nvSpPr>
          <p:spPr>
            <a:xfrm>
              <a:off x="0" y="0"/>
              <a:ext cx="8390549" cy="36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11" name="直角三角形 2"/>
            <p:cNvSpPr/>
            <p:nvPr/>
          </p:nvSpPr>
          <p:spPr>
            <a:xfrm rot="10800000" flipH="1" flipV="1">
              <a:off x="8390549"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17413" name="Group 6"/>
          <p:cNvGrpSpPr/>
          <p:nvPr/>
        </p:nvGrpSpPr>
        <p:grpSpPr>
          <a:xfrm>
            <a:off x="2259330" y="4772025"/>
            <a:ext cx="6884670" cy="119380"/>
            <a:chOff x="0" y="0"/>
            <a:chExt cx="6884512" cy="180000"/>
          </a:xfrm>
        </p:grpSpPr>
        <p:sp>
          <p:nvSpPr>
            <p:cNvPr id="17414" name="直角三角形 3"/>
            <p:cNvSpPr/>
            <p:nvPr/>
          </p:nvSpPr>
          <p:spPr>
            <a:xfrm rot="10800000">
              <a:off x="0" y="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15" name="矩形 6"/>
            <p:cNvSpPr/>
            <p:nvPr/>
          </p:nvSpPr>
          <p:spPr>
            <a:xfrm flipH="1">
              <a:off x="180000" y="0"/>
              <a:ext cx="6704512" cy="179999"/>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7419" name="矩形 10"/>
          <p:cNvSpPr/>
          <p:nvPr/>
        </p:nvSpPr>
        <p:spPr>
          <a:xfrm>
            <a:off x="352425" y="280670"/>
            <a:ext cx="3982720" cy="3969385"/>
          </a:xfrm>
          <a:prstGeom prst="rect">
            <a:avLst/>
          </a:prstGeom>
          <a:solidFill>
            <a:schemeClr val="bg1">
              <a:lumMod val="95000"/>
            </a:schemeClr>
          </a:solidFill>
          <a:ln w="9525">
            <a:noFill/>
          </a:ln>
        </p:spPr>
        <p:txBody>
          <a:bodyPr wrap="square" anchor="t" anchorCtr="0">
            <a:normAutofit fontScale="70000"/>
          </a:bodyPr>
          <a:p>
            <a:pPr algn="just">
              <a:lnSpc>
                <a:spcPct val="150000"/>
              </a:lnSpc>
            </a:pPr>
            <a:r>
              <a:rPr lang="zh-CN" altLang="en-US" sz="1200" b="1" dirty="0">
                <a:latin typeface="Microsoft YaHei" panose="020B0503020204020204" pitchFamily="34" charset="-122"/>
                <a:ea typeface="Microsoft YaHei" panose="020B0503020204020204" pitchFamily="34" charset="-122"/>
              </a:rPr>
              <a:t>SELECTIONSORT(array, n)</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array: the array to be sorted</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n: the number of elements in the array</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FOR i FROM 0 TO n-1 DO</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Assume the first unsorted element is the minimum</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min_idx = i</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Find the smallest element in the remaining unsorted array</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FOR j FROM i+1 TO n-1 DO</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IF array[j] &lt; array[min_idx] THEN</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Update min_idx if a smaller element is found</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min_idx = j</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END IF</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END FOR</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Swap the found minimum element with the first unsorted element</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temp = array[min_idx]</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array[min_idx] = array[i]</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array[i] = temp</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END FOR</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END FUNCTION</a:t>
            </a:r>
            <a:endParaRPr lang="zh-CN" altLang="en-US" sz="1200" b="1" dirty="0">
              <a:latin typeface="Microsoft YaHei" panose="020B0503020204020204" pitchFamily="34" charset="-122"/>
              <a:ea typeface="Microsoft YaHei" panose="020B0503020204020204" pitchFamily="34" charset="-122"/>
            </a:endParaRPr>
          </a:p>
        </p:txBody>
      </p:sp>
      <p:grpSp>
        <p:nvGrpSpPr>
          <p:cNvPr id="17421" name="Group 14"/>
          <p:cNvGrpSpPr/>
          <p:nvPr/>
        </p:nvGrpSpPr>
        <p:grpSpPr>
          <a:xfrm>
            <a:off x="8390255" y="4902835"/>
            <a:ext cx="753745" cy="240030"/>
            <a:chOff x="0" y="0"/>
            <a:chExt cx="753450" cy="360001"/>
          </a:xfrm>
        </p:grpSpPr>
        <p:sp>
          <p:nvSpPr>
            <p:cNvPr id="17422" name="矩形 5"/>
            <p:cNvSpPr/>
            <p:nvPr/>
          </p:nvSpPr>
          <p:spPr>
            <a:xfrm>
              <a:off x="360000" y="0"/>
              <a:ext cx="393450" cy="355755"/>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7423" name="直角三角形 12"/>
            <p:cNvSpPr/>
            <p:nvPr/>
          </p:nvSpPr>
          <p:spPr>
            <a:xfrm flipH="1" flipV="1">
              <a:off x="0" y="1"/>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3" name="矩形 10"/>
          <p:cNvSpPr/>
          <p:nvPr/>
        </p:nvSpPr>
        <p:spPr>
          <a:xfrm>
            <a:off x="4751070" y="311150"/>
            <a:ext cx="3982720" cy="3969385"/>
          </a:xfrm>
          <a:prstGeom prst="rect">
            <a:avLst/>
          </a:prstGeom>
          <a:solidFill>
            <a:schemeClr val="bg1">
              <a:lumMod val="95000"/>
            </a:schemeClr>
          </a:solidFill>
          <a:ln w="9525">
            <a:noFill/>
          </a:ln>
        </p:spPr>
        <p:txBody>
          <a:bodyPr wrap="square" anchor="t" anchorCtr="0">
            <a:normAutofit fontScale="70000"/>
          </a:bodyPr>
          <a:p>
            <a:pPr algn="just">
              <a:lnSpc>
                <a:spcPct val="150000"/>
              </a:lnSpc>
            </a:pPr>
            <a:r>
              <a:rPr lang="zh-CN" altLang="en-US" sz="1200" b="1" dirty="0">
                <a:latin typeface="Microsoft YaHei" panose="020B0503020204020204" pitchFamily="34" charset="-122"/>
                <a:ea typeface="Microsoft YaHei" panose="020B0503020204020204" pitchFamily="34" charset="-122"/>
              </a:rPr>
              <a:t>public class SelectionSort</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void sort(int arr[])</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int n = arr.length;</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One by one move boundary of unsorted subarray</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for (int i = 0; i &lt; n-1; i++)</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Find the minimum element in unsorted array</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int min_idx = i;</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for (int j = i+1; j &lt; n; j++)</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if (arr[j] &lt; arr[min_idx])</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min_idx = j;</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Swap the found minimum element with the first</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 element</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int temp = arr[min_idx];</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arr[min_idx] = arr[i];</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arr[i] = temp;</a:t>
            </a:r>
            <a:endParaRPr lang="zh-CN" altLang="en-US" sz="1200" b="1" dirty="0">
              <a:latin typeface="Microsoft YaHei" panose="020B0503020204020204" pitchFamily="34" charset="-122"/>
              <a:ea typeface="Microsoft YaHei" panose="020B0503020204020204" pitchFamily="34" charset="-122"/>
            </a:endParaRPr>
          </a:p>
          <a:p>
            <a:pPr algn="just">
              <a:lnSpc>
                <a:spcPct val="150000"/>
              </a:lnSpc>
            </a:pPr>
            <a:r>
              <a:rPr lang="zh-CN" altLang="en-US" sz="1200" b="1" dirty="0">
                <a:latin typeface="Microsoft YaHei" panose="020B0503020204020204" pitchFamily="34" charset="-122"/>
                <a:ea typeface="Microsoft YaHei" panose="020B0503020204020204" pitchFamily="34" charset="-122"/>
              </a:rPr>
              <a:t>        }</a:t>
            </a:r>
            <a:endParaRPr lang="zh-CN" altLang="en-US" sz="1200" b="1"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2" name="Group 1"/>
          <p:cNvGrpSpPr/>
          <p:nvPr/>
        </p:nvGrpSpPr>
        <p:grpSpPr>
          <a:xfrm>
            <a:off x="-635" y="416560"/>
            <a:ext cx="9147175" cy="611505"/>
            <a:chOff x="4907" y="4836"/>
            <a:chExt cx="4585" cy="963"/>
          </a:xfrm>
        </p:grpSpPr>
        <p:grpSp>
          <p:nvGrpSpPr>
            <p:cNvPr id="13327" name="Group 16"/>
            <p:cNvGrpSpPr/>
            <p:nvPr/>
          </p:nvGrpSpPr>
          <p:grpSpPr>
            <a:xfrm rot="0">
              <a:off x="4907" y="4836"/>
              <a:ext cx="4585" cy="963"/>
              <a:chOff x="468001" y="0"/>
              <a:chExt cx="2910525" cy="612000"/>
            </a:xfrm>
          </p:grpSpPr>
          <p:sp>
            <p:nvSpPr>
              <p:cNvPr id="13328" name="矩形 42"/>
              <p:cNvSpPr/>
              <p:nvPr/>
            </p:nvSpPr>
            <p:spPr>
              <a:xfrm flipV="1">
                <a:off x="468001" y="0"/>
                <a:ext cx="2910525" cy="46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13331" name="矩形 55"/>
              <p:cNvSpPr/>
              <p:nvPr/>
            </p:nvSpPr>
            <p:spPr>
              <a:xfrm flipH="1">
                <a:off x="612000" y="468000"/>
                <a:ext cx="2622526" cy="144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13334" name="文本框 62"/>
            <p:cNvSpPr txBox="1"/>
            <p:nvPr/>
          </p:nvSpPr>
          <p:spPr>
            <a:xfrm>
              <a:off x="5997" y="4896"/>
              <a:ext cx="2940" cy="725"/>
            </a:xfrm>
            <a:prstGeom prst="rect">
              <a:avLst/>
            </a:prstGeom>
            <a:noFill/>
            <a:ln w="9525">
              <a:noFill/>
            </a:ln>
          </p:spPr>
          <p:txBody>
            <a:bodyPr wrap="square" anchor="t" anchorCtr="0">
              <a:spAutoFit/>
            </a:bodyPr>
            <a:p>
              <a:pPr algn="ctr"/>
              <a:r>
                <a:rPr lang="en-US" altLang="zh-CN" sz="2400" b="1" dirty="0">
                  <a:solidFill>
                    <a:schemeClr val="tx1"/>
                  </a:solidFill>
                  <a:latin typeface="Microsoft YaHei UI" panose="020B0503020204020204" charset="-122"/>
                  <a:ea typeface="Microsoft YaHei UI" panose="020B0503020204020204" charset="-122"/>
                </a:rPr>
                <a:t>ADVANTAGES OF SELECTION SORT</a:t>
              </a:r>
              <a:endParaRPr lang="en-US" altLang="zh-CN" sz="2400" b="1" dirty="0">
                <a:solidFill>
                  <a:schemeClr val="tx1"/>
                </a:solidFill>
                <a:latin typeface="Microsoft YaHei UI" panose="020B0503020204020204" charset="-122"/>
                <a:ea typeface="Microsoft YaHei UI" panose="020B0503020204020204" charset="-122"/>
              </a:endParaRPr>
            </a:p>
          </p:txBody>
        </p:sp>
      </p:grpSp>
      <p:sp>
        <p:nvSpPr>
          <p:cNvPr id="3" name="Text Box 2"/>
          <p:cNvSpPr txBox="1"/>
          <p:nvPr/>
        </p:nvSpPr>
        <p:spPr>
          <a:xfrm>
            <a:off x="770255" y="1465580"/>
            <a:ext cx="7923530" cy="589915"/>
          </a:xfrm>
          <a:prstGeom prst="rect">
            <a:avLst/>
          </a:prstGeom>
          <a:noFill/>
        </p:spPr>
        <p:txBody>
          <a:bodyPr wrap="square" rtlCol="0">
            <a:noAutofit/>
          </a:bodyPr>
          <a:p>
            <a:endParaRPr lang="en-US" sz="1600" b="1">
              <a:latin typeface="Microsoft JhengHei UI Light" panose="020B0304030504040204" charset="-120"/>
              <a:ea typeface="Microsoft JhengHei UI Light" panose="020B0304030504040204" charset="-120"/>
            </a:endParaRPr>
          </a:p>
        </p:txBody>
      </p:sp>
      <p:sp>
        <p:nvSpPr>
          <p:cNvPr id="4" name="Text Box 3"/>
          <p:cNvSpPr txBox="1"/>
          <p:nvPr/>
        </p:nvSpPr>
        <p:spPr>
          <a:xfrm>
            <a:off x="923290" y="1441450"/>
            <a:ext cx="6828790" cy="1986280"/>
          </a:xfrm>
          <a:prstGeom prst="rect">
            <a:avLst/>
          </a:prstGeom>
          <a:noFill/>
        </p:spPr>
        <p:txBody>
          <a:bodyPr wrap="square" rtlCol="0">
            <a:spAutoFit/>
          </a:bodyPr>
          <a:p>
            <a:pPr marL="285750" indent="-285750">
              <a:lnSpc>
                <a:spcPct val="120000"/>
              </a:lnSpc>
              <a:buFont typeface="Arial" panose="020B0604020202020204" pitchFamily="34" charset="0"/>
              <a:buChar char="•"/>
            </a:pPr>
            <a:r>
              <a:rPr lang="en-US" sz="1400" b="1">
                <a:latin typeface="Microsoft JhengHei UI Light" panose="020B0304030504040204" charset="-120"/>
                <a:ea typeface="Microsoft JhengHei UI Light" panose="020B0304030504040204" charset="-120"/>
              </a:rPr>
              <a:t>Simple and easy to understand : Selection sort is straightforward and easy to understand. It operates with a clear and simple algorithmic approach that involves finding the minimum (or maximum) element from the unsorted portion of the array and swapping it with the first unsorted element. </a:t>
            </a:r>
            <a:endParaRPr lang="en-US" sz="1400" b="1">
              <a:latin typeface="Microsoft JhengHei UI Light" panose="020B0304030504040204" charset="-120"/>
              <a:ea typeface="Microsoft JhengHei UI Light" panose="020B0304030504040204" charset="-120"/>
            </a:endParaRPr>
          </a:p>
          <a:p>
            <a:pPr marL="285750" indent="-285750">
              <a:lnSpc>
                <a:spcPct val="200000"/>
              </a:lnSpc>
              <a:buFont typeface="Arial" panose="020B0604020202020204" pitchFamily="34" charset="0"/>
              <a:buChar char="•"/>
            </a:pPr>
            <a:r>
              <a:rPr lang="en-US" sz="1400" b="1">
                <a:latin typeface="Microsoft JhengHei UI Light" panose="020B0304030504040204" charset="-120"/>
                <a:ea typeface="Microsoft JhengHei UI Light" panose="020B0304030504040204" charset="-120"/>
              </a:rPr>
              <a:t>In-Place Sorting: Uses minimal extra space.</a:t>
            </a:r>
            <a:endParaRPr lang="en-US" sz="1400" b="1">
              <a:latin typeface="Microsoft JhengHei UI Light" panose="020B0304030504040204" charset="-120"/>
              <a:ea typeface="Microsoft JhengHei UI Light" panose="020B0304030504040204" charset="-120"/>
            </a:endParaRPr>
          </a:p>
          <a:p>
            <a:pPr marL="285750" indent="-285750">
              <a:lnSpc>
                <a:spcPct val="200000"/>
              </a:lnSpc>
              <a:buFont typeface="Arial" panose="020B0604020202020204" pitchFamily="34" charset="0"/>
              <a:buChar char="•"/>
            </a:pPr>
            <a:r>
              <a:rPr lang="en-US" sz="1400" b="1">
                <a:latin typeface="Microsoft JhengHei UI Light" panose="020B0304030504040204" charset="-120"/>
                <a:ea typeface="Microsoft JhengHei UI Light" panose="020B0304030504040204" charset="-120"/>
              </a:rPr>
              <a:t>Efficiency for Small Arrays: Practical for small data sets</a:t>
            </a:r>
            <a:endParaRPr lang="en-US" sz="1400" b="1">
              <a:latin typeface="Microsoft JhengHei UI Light" panose="020B0304030504040204" charset="-120"/>
              <a:ea typeface="Microsoft JhengHei UI Light" panose="020B0304030504040204" charset="-120"/>
            </a:endParaRPr>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4782D4E1E1F4AA2FDC4B997D3C9DC" ma:contentTypeVersion="10" ma:contentTypeDescription="Create a new document." ma:contentTypeScope="" ma:versionID="d061de8b61cdd753112163e6f8769fde">
  <xsd:schema xmlns:xsd="http://www.w3.org/2001/XMLSchema" xmlns:xs="http://www.w3.org/2001/XMLSchema" xmlns:p="http://schemas.microsoft.com/office/2006/metadata/properties" xmlns:ns2="0e6a0d96-46b6-4618-a95f-ee8eb730639b" targetNamespace="http://schemas.microsoft.com/office/2006/metadata/properties" ma:root="true" ma:fieldsID="0ea13e75b865ac621491fef186f07d05" ns2:_="">
    <xsd:import namespace="0e6a0d96-46b6-4618-a95f-ee8eb73063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a0d96-46b6-4618-a95f-ee8eb73063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e06aad7-e6b1-4184-9799-7cfab7b3975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e6a0d96-46b6-4618-a95f-ee8eb730639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BD12C88-8BE7-4B5F-8071-A18FF74AABFF}"/>
</file>

<file path=customXml/itemProps2.xml><?xml version="1.0" encoding="utf-8"?>
<ds:datastoreItem xmlns:ds="http://schemas.openxmlformats.org/officeDocument/2006/customXml" ds:itemID="{F58E07BD-E766-4F38-8FC3-3859F08D19E1}"/>
</file>

<file path=customXml/itemProps3.xml><?xml version="1.0" encoding="utf-8"?>
<ds:datastoreItem xmlns:ds="http://schemas.openxmlformats.org/officeDocument/2006/customXml" ds:itemID="{9C7D38EA-5B27-4EC6-86CD-9B0903D34590}"/>
</file>

<file path=docProps/app.xml><?xml version="1.0" encoding="utf-8"?>
<Properties xmlns="http://schemas.openxmlformats.org/officeDocument/2006/extended-properties" xmlns:vt="http://schemas.openxmlformats.org/officeDocument/2006/docPropsVTypes">
  <Template>Office Theme</Template>
  <TotalTime>0</TotalTime>
  <Words>9080</Words>
  <Application>WPS Presentation</Application>
  <PresentationFormat>全屏显示(16:9)</PresentationFormat>
  <Paragraphs>275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Calibri</vt:lpstr>
      <vt:lpstr>Microsoft YaHei</vt:lpstr>
      <vt:lpstr>Calibri Light</vt:lpstr>
      <vt:lpstr>Microsoft YaHei UI Light</vt:lpstr>
      <vt:lpstr>Microsoft YaHei UI</vt:lpstr>
      <vt:lpstr>Microsoft JhengHei UI Light</vt:lpstr>
      <vt:lpstr>Arial Unicode MS</vt:lpstr>
      <vt:lpstr>Rockwell</vt:lpstr>
      <vt:lpstr>MingLiU-ExtB</vt:lpstr>
      <vt:lpstr>Microsoft YaHei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PASCAL OBELEAGU</cp:lastModifiedBy>
  <cp:revision>103</cp:revision>
  <dcterms:created xsi:type="dcterms:W3CDTF">2014-09-05T03:09:00Z</dcterms:created>
  <dcterms:modified xsi:type="dcterms:W3CDTF">2024-07-26T19:01:31Z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AF32348EA99641E5BB0ADA15241F8548_12</vt:lpwstr>
  </property>
  <property fmtid="{D5CDD505-2E9C-101B-9397-08002B2CF9AE}" pid="4" name="ContentTypeId">
    <vt:lpwstr>0x010100AA54782D4E1E1F4AA2FDC4B997D3C9DC</vt:lpwstr>
  </property>
</Properties>
</file>