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0" r:id="rId2"/>
    <p:sldId id="266" r:id="rId3"/>
    <p:sldId id="280" r:id="rId4"/>
    <p:sldId id="256" r:id="rId5"/>
    <p:sldId id="257" r:id="rId6"/>
    <p:sldId id="272" r:id="rId7"/>
    <p:sldId id="273" r:id="rId8"/>
    <p:sldId id="270" r:id="rId9"/>
    <p:sldId id="271" r:id="rId10"/>
    <p:sldId id="274" r:id="rId11"/>
    <p:sldId id="276" r:id="rId12"/>
    <p:sldId id="277" r:id="rId13"/>
    <p:sldId id="278" r:id="rId14"/>
    <p:sldId id="275" r:id="rId15"/>
    <p:sldId id="264" r:id="rId16"/>
    <p:sldId id="261" r:id="rId17"/>
    <p:sldId id="265" r:id="rId18"/>
    <p:sldId id="262" r:id="rId19"/>
    <p:sldId id="267" r:id="rId20"/>
    <p:sldId id="268" r:id="rId21"/>
    <p:sldId id="269" r:id="rId22"/>
    <p:sldId id="258" r:id="rId23"/>
    <p:sldId id="259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0" autoAdjust="0"/>
  </p:normalViewPr>
  <p:slideViewPr>
    <p:cSldViewPr>
      <p:cViewPr>
        <p:scale>
          <a:sx n="100" d="100"/>
          <a:sy n="100" d="100"/>
        </p:scale>
        <p:origin x="-21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5D4F-303B-4D38-86AF-4EC21F895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F7D10-BAEB-4EFD-B88F-85AE751BE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E0D64-914E-49A0-9563-5D1596E0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9FE4-525B-45B8-8EC1-51F490AC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C951-41DF-4E0C-A8EB-B8F7B6CF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E6D3F-C51A-4309-93AB-6BADDAEEB7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32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1311-B2D9-4885-90D4-1DC0D0F8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F5393-FD64-44B8-9C44-1189038D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19DA-7B58-4F66-9721-E39D276B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D970A-6EF0-4EDE-BF6C-7D712397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DE13-CD3F-49F4-B2A0-E6934B3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DD5C9-D9DC-461D-A85B-A316239DD1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33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7EC16-B96B-49E0-A865-2002A2021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B3C34-B9B7-48EF-846F-0D7CB3E9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A8300-3FCF-4DFC-9591-A3237BA1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D213-5C0F-48A7-A7C3-F89E102F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B9AD-FDF2-4FAC-AD72-6194E9C4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79BC8-3492-4C17-AB35-0F97579DC7D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0641-A5F3-4551-9D06-06CCB13F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5E5E3-ECE2-40AA-8BFB-3912B4250BF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8216A-E219-44D7-8F09-379228025AD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6B302-D6E8-46C5-BEEC-9AECAEDD207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E4E02A-B93A-4BBF-9FB2-9ECD3153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E7399E-1A11-4416-ABD6-5CD68B0E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C43E5A-35CB-4175-A4B1-65D1DF8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0FAC7E2-B965-4C41-B193-8D65780986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5510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47CC-1ECE-4D79-BAA6-C2C77A91B223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9E18-8A66-4771-A873-18C6671D3B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5D22B-96D7-4A54-8BCC-A6FFA7374DE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E5BDE-B4AE-4822-88FB-C433B091BED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8AC03-148F-489C-8244-9053B338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6D824-C125-4012-8989-D0F4742D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B5FBF-199A-49AC-945D-BCD3EE36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68ED-397C-48D0-A82D-110C068A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2EAC6D-8C30-4135-818E-DB8912DCE9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50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666D-6957-4762-830E-8E0C41C5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68EC-D4A3-4105-9B96-EC1C2972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31E2-96C8-4107-83E4-B5207498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7185-7ABD-4745-A1E4-174C9DB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85E6-8E4E-40B5-BE57-9BC576EA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795A0-46D6-470B-81DA-874C42FE09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47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C82E-FE6A-4020-8AB0-07C0E541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731A-22D4-42D8-A210-26E3BFE7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B5C1-8076-4FDB-8EA3-6F07ECDA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0BCC-EBC6-4E11-8689-7298D210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6EC2-E8EE-46BD-9814-3404E226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20F61-2EE5-41AA-964E-A99F55B3E9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94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ACF9-018F-4135-8967-F8574FC0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F067-3EFE-4ED8-B0D9-9D6BAB5E5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6AE68-E655-44EE-9987-6FD3FC88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0DDBB-4E0B-4EA0-AB39-55FDB06C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0A57-549C-4835-94B4-AA04D472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D33D-10D8-4BC2-B1F3-5D47B47C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12ED4-2464-464E-871A-ADA1979DD7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90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534F-F429-4DAB-B753-078EAAFC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AF553-CE87-4D03-9715-F3E7E3B55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E1338-5665-4386-B434-CFEEBBA7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3D7C2-9118-4DEB-AA6B-35FAC6968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81F7D-AD45-4726-A081-724B9780D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79A70-568F-4126-8F0C-870F5D67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F6731-F1F0-48F6-AB07-75469D39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709DC-3DD3-4137-962B-5F4809C0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F53A6-0B6F-431D-A23C-E8935BBF8A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44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4E03-DDAC-472B-9FCF-5D83FEF9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CDF4D-6AF1-42BB-83D3-47FC63F6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4355-0E22-4F90-BEFD-51C1F5CC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03C3D-2C26-4DB2-AD5E-C53BAAC8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05576-8C6F-4093-A4FC-C7AD863A41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981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74187-D57D-4C72-BBB8-316207E8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C1F3B-C247-44C9-BB6A-49E48F9E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6FE72-3A48-4A66-8B5C-690E76A9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4A81B-A11E-4218-920D-D3894A6095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75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5B10-0A97-4310-9E06-11242194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C015-04EB-45FF-A085-2F02B850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D18E4-9132-4462-8F18-D06F63234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F4B74-48EA-4683-9DD8-AD2013D8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93DD3-3B29-4BFA-8160-AB44435D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AEA64-4A11-4B74-A68D-4F979B65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7C27B-531A-45E0-8D90-F76C24A5FE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318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ED1-8AB4-4C56-8345-67A1C6C8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F6D2B-8E91-49E6-9F63-0CD3EE498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339CF-4007-4F54-96E5-A19D65ACD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31E67-A062-4F46-9B1F-40CED5F2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C8CA-5EDE-4BB9-8744-4097C6E5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F096-95B0-4E4B-85D3-72028F35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47492-EFDF-4155-86A9-1483BC0521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64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50AF729-9142-42C4-9B79-44ED7928A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Mesh network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1482D56-537B-4D28-B378-889391124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F3DF3D81-5A2A-4999-B98C-977DCE10D1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CE272DA9-E4E7-46DE-9579-14E41F445A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BF3A1B53-8721-4CD1-8929-E2DC86B881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B8B272-C1A1-4105-A5D4-5EC08D6083F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18A3AC85-5F33-45A3-A4C2-4D85897B3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0"/>
            <a:ext cx="6477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480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F849E61-E1C0-4A6B-8FC0-891CB73A5F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2766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zh-TW" sz="44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Mesh Network</a:t>
            </a:r>
            <a:br>
              <a:rPr lang="en-US" altLang="zh-TW" sz="44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</a:br>
            <a:r>
              <a:rPr lang="en-US" altLang="zh-TW" sz="44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of</a:t>
            </a:r>
            <a:br>
              <a:rPr lang="en-US" altLang="zh-TW" sz="44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</a:br>
            <a:r>
              <a:rPr lang="en-US" altLang="zh-TW" sz="44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Realtek  </a:t>
            </a:r>
            <a:br>
              <a:rPr lang="en-US" altLang="zh-TW" sz="44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</a:br>
            <a:r>
              <a:rPr lang="en-US" altLang="zh-TW" sz="44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  <a:t> </a:t>
            </a:r>
            <a:br>
              <a:rPr lang="en-US" altLang="zh-TW" sz="44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</a:rPr>
            </a:br>
            <a:endParaRPr lang="en-US" altLang="zh-TW" sz="44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0DBE85A-3D1A-417A-B0A6-A588D38F9A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876800"/>
            <a:ext cx="6400800" cy="1143000"/>
          </a:xfrm>
        </p:spPr>
        <p:txBody>
          <a:bodyPr/>
          <a:lstStyle/>
          <a:p>
            <a:pPr>
              <a:buClr>
                <a:srgbClr val="3333CC"/>
              </a:buClr>
              <a:buSzPct val="115000"/>
            </a:pPr>
            <a:r>
              <a:rPr lang="en-US" altLang="zh-TW" sz="1800" b="1">
                <a:solidFill>
                  <a:srgbClr val="4D4D4D"/>
                </a:solidFill>
                <a:latin typeface="Century Gothic" panose="020B0502020202020204" pitchFamily="34" charset="0"/>
              </a:rPr>
              <a:t>2013/10/09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4390262-AD48-4FFE-9FAD-697C4F7E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Mesh Protocol Intro. – HWMP(cont.)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CB6C65B-49B7-4DA2-AE3E-D2DEAFB835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GANN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Used to announce the presence of the mesh gate.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Mesh gate broadcast GANN  for every 3 second.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/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BA3100A4-D6C2-4648-916F-239F2330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958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S</a:t>
            </a:r>
          </a:p>
        </p:txBody>
      </p:sp>
      <p:cxnSp>
        <p:nvCxnSpPr>
          <p:cNvPr id="73735" name="AutoShape 7">
            <a:extLst>
              <a:ext uri="{FF2B5EF4-FFF2-40B4-BE49-F238E27FC236}">
                <a16:creationId xmlns:a16="http://schemas.microsoft.com/office/drawing/2014/main" id="{41F865E5-7AEE-4494-A990-93D5624CD2A8}"/>
              </a:ext>
            </a:extLst>
          </p:cNvPr>
          <p:cNvCxnSpPr>
            <a:cxnSpLocks noChangeShapeType="1"/>
            <a:stCxn id="73733" idx="5"/>
            <a:endCxn id="73734" idx="2"/>
          </p:cNvCxnSpPr>
          <p:nvPr/>
        </p:nvCxnSpPr>
        <p:spPr bwMode="auto">
          <a:xfrm>
            <a:off x="1284288" y="4792663"/>
            <a:ext cx="1458912" cy="8683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9" name="AutoShape 11">
            <a:extLst>
              <a:ext uri="{FF2B5EF4-FFF2-40B4-BE49-F238E27FC236}">
                <a16:creationId xmlns:a16="http://schemas.microsoft.com/office/drawing/2014/main" id="{F8F9DE87-1389-4133-A3D2-2479DA399222}"/>
              </a:ext>
            </a:extLst>
          </p:cNvPr>
          <p:cNvCxnSpPr>
            <a:cxnSpLocks noChangeShapeType="1"/>
            <a:stCxn id="73734" idx="6"/>
            <a:endCxn id="73736" idx="2"/>
          </p:cNvCxnSpPr>
          <p:nvPr/>
        </p:nvCxnSpPr>
        <p:spPr bwMode="auto">
          <a:xfrm>
            <a:off x="3176588" y="5661025"/>
            <a:ext cx="2690812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0" name="AutoShape 12">
            <a:extLst>
              <a:ext uri="{FF2B5EF4-FFF2-40B4-BE49-F238E27FC236}">
                <a16:creationId xmlns:a16="http://schemas.microsoft.com/office/drawing/2014/main" id="{D6FAB6C5-C552-4974-9524-564D7A4A6A22}"/>
              </a:ext>
            </a:extLst>
          </p:cNvPr>
          <p:cNvCxnSpPr>
            <a:cxnSpLocks noChangeShapeType="1"/>
            <a:stCxn id="73736" idx="6"/>
            <a:endCxn id="73737" idx="3"/>
          </p:cNvCxnSpPr>
          <p:nvPr/>
        </p:nvCxnSpPr>
        <p:spPr bwMode="auto">
          <a:xfrm flipV="1">
            <a:off x="6300788" y="4640263"/>
            <a:ext cx="1230312" cy="1096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1" name="AutoShape 13">
            <a:extLst>
              <a:ext uri="{FF2B5EF4-FFF2-40B4-BE49-F238E27FC236}">
                <a16:creationId xmlns:a16="http://schemas.microsoft.com/office/drawing/2014/main" id="{40E5C733-C689-4B64-A778-D592B98E98F7}"/>
              </a:ext>
            </a:extLst>
          </p:cNvPr>
          <p:cNvCxnSpPr>
            <a:cxnSpLocks noChangeShapeType="1"/>
            <a:stCxn id="73737" idx="1"/>
            <a:endCxn id="73738" idx="6"/>
          </p:cNvCxnSpPr>
          <p:nvPr/>
        </p:nvCxnSpPr>
        <p:spPr bwMode="auto">
          <a:xfrm flipH="1" flipV="1">
            <a:off x="6224588" y="3679825"/>
            <a:ext cx="13065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2" name="AutoShape 14">
            <a:extLst>
              <a:ext uri="{FF2B5EF4-FFF2-40B4-BE49-F238E27FC236}">
                <a16:creationId xmlns:a16="http://schemas.microsoft.com/office/drawing/2014/main" id="{732C80AB-6954-4594-9763-99248857A1C7}"/>
              </a:ext>
            </a:extLst>
          </p:cNvPr>
          <p:cNvCxnSpPr>
            <a:cxnSpLocks noChangeShapeType="1"/>
            <a:stCxn id="73738" idx="4"/>
            <a:endCxn id="73736" idx="0"/>
          </p:cNvCxnSpPr>
          <p:nvPr/>
        </p:nvCxnSpPr>
        <p:spPr bwMode="auto">
          <a:xfrm>
            <a:off x="6008688" y="3852863"/>
            <a:ext cx="76200" cy="17097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3" name="AutoShape 15">
            <a:extLst>
              <a:ext uri="{FF2B5EF4-FFF2-40B4-BE49-F238E27FC236}">
                <a16:creationId xmlns:a16="http://schemas.microsoft.com/office/drawing/2014/main" id="{DBE86AC3-6B99-419A-83BA-491EE4C999D8}"/>
              </a:ext>
            </a:extLst>
          </p:cNvPr>
          <p:cNvCxnSpPr>
            <a:cxnSpLocks noChangeShapeType="1"/>
            <a:stCxn id="73738" idx="3"/>
            <a:endCxn id="73734" idx="7"/>
          </p:cNvCxnSpPr>
          <p:nvPr/>
        </p:nvCxnSpPr>
        <p:spPr bwMode="auto">
          <a:xfrm flipH="1">
            <a:off x="3113088" y="3802063"/>
            <a:ext cx="2741612" cy="17351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44" name="Oval 16">
            <a:extLst>
              <a:ext uri="{FF2B5EF4-FFF2-40B4-BE49-F238E27FC236}">
                <a16:creationId xmlns:a16="http://schemas.microsoft.com/office/drawing/2014/main" id="{E8B38231-D03A-4C83-BF43-8D3DA9EE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A</a:t>
            </a:r>
          </a:p>
        </p:txBody>
      </p:sp>
      <p:cxnSp>
        <p:nvCxnSpPr>
          <p:cNvPr id="73745" name="AutoShape 17">
            <a:extLst>
              <a:ext uri="{FF2B5EF4-FFF2-40B4-BE49-F238E27FC236}">
                <a16:creationId xmlns:a16="http://schemas.microsoft.com/office/drawing/2014/main" id="{BE0DDC44-30F1-4A99-8B3E-1B701940FF05}"/>
              </a:ext>
            </a:extLst>
          </p:cNvPr>
          <p:cNvCxnSpPr>
            <a:cxnSpLocks noChangeShapeType="1"/>
            <a:stCxn id="73733" idx="7"/>
            <a:endCxn id="73744" idx="2"/>
          </p:cNvCxnSpPr>
          <p:nvPr/>
        </p:nvCxnSpPr>
        <p:spPr bwMode="auto">
          <a:xfrm flipV="1">
            <a:off x="1284288" y="3679825"/>
            <a:ext cx="1458912" cy="866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6" name="AutoShape 18">
            <a:extLst>
              <a:ext uri="{FF2B5EF4-FFF2-40B4-BE49-F238E27FC236}">
                <a16:creationId xmlns:a16="http://schemas.microsoft.com/office/drawing/2014/main" id="{E4191733-C5C0-41E6-972A-4CE142FAE2B0}"/>
              </a:ext>
            </a:extLst>
          </p:cNvPr>
          <p:cNvCxnSpPr>
            <a:cxnSpLocks noChangeShapeType="1"/>
            <a:stCxn id="73744" idx="6"/>
            <a:endCxn id="73738" idx="2"/>
          </p:cNvCxnSpPr>
          <p:nvPr/>
        </p:nvCxnSpPr>
        <p:spPr bwMode="auto">
          <a:xfrm>
            <a:off x="3176588" y="3679825"/>
            <a:ext cx="2614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59" name="Text Box 31">
            <a:extLst>
              <a:ext uri="{FF2B5EF4-FFF2-40B4-BE49-F238E27FC236}">
                <a16:creationId xmlns:a16="http://schemas.microsoft.com/office/drawing/2014/main" id="{4C5D2F75-769C-47DB-AA07-4FFA4E8C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3760" name="Text Box 32">
            <a:extLst>
              <a:ext uri="{FF2B5EF4-FFF2-40B4-BE49-F238E27FC236}">
                <a16:creationId xmlns:a16="http://schemas.microsoft.com/office/drawing/2014/main" id="{4E265B2C-F454-4177-B2B3-4A89EC700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889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73761" name="AutoShape 33">
            <a:extLst>
              <a:ext uri="{FF2B5EF4-FFF2-40B4-BE49-F238E27FC236}">
                <a16:creationId xmlns:a16="http://schemas.microsoft.com/office/drawing/2014/main" id="{24A59846-24A8-4230-9443-A44184C41411}"/>
              </a:ext>
            </a:extLst>
          </p:cNvPr>
          <p:cNvCxnSpPr>
            <a:cxnSpLocks noChangeShapeType="1"/>
            <a:stCxn id="73733" idx="5"/>
            <a:endCxn id="73734" idx="2"/>
          </p:cNvCxnSpPr>
          <p:nvPr/>
        </p:nvCxnSpPr>
        <p:spPr bwMode="auto">
          <a:xfrm>
            <a:off x="1284288" y="4792663"/>
            <a:ext cx="1458912" cy="8683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2" name="AutoShape 34">
            <a:extLst>
              <a:ext uri="{FF2B5EF4-FFF2-40B4-BE49-F238E27FC236}">
                <a16:creationId xmlns:a16="http://schemas.microsoft.com/office/drawing/2014/main" id="{1D641C9D-B6E1-406F-96C1-F2AB8A5580BE}"/>
              </a:ext>
            </a:extLst>
          </p:cNvPr>
          <p:cNvCxnSpPr>
            <a:cxnSpLocks noChangeShapeType="1"/>
            <a:stCxn id="73733" idx="7"/>
            <a:endCxn id="73744" idx="2"/>
          </p:cNvCxnSpPr>
          <p:nvPr/>
        </p:nvCxnSpPr>
        <p:spPr bwMode="auto">
          <a:xfrm flipV="1">
            <a:off x="1284288" y="3679825"/>
            <a:ext cx="1458912" cy="866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96" name="AutoShape 68">
            <a:extLst>
              <a:ext uri="{FF2B5EF4-FFF2-40B4-BE49-F238E27FC236}">
                <a16:creationId xmlns:a16="http://schemas.microsoft.com/office/drawing/2014/main" id="{C4FDCA98-FEEF-4661-9F3C-1F889746D990}"/>
              </a:ext>
            </a:extLst>
          </p:cNvPr>
          <p:cNvCxnSpPr>
            <a:cxnSpLocks noChangeShapeType="1"/>
            <a:stCxn id="73744" idx="6"/>
            <a:endCxn id="73738" idx="2"/>
          </p:cNvCxnSpPr>
          <p:nvPr/>
        </p:nvCxnSpPr>
        <p:spPr bwMode="auto">
          <a:xfrm>
            <a:off x="3176588" y="3679825"/>
            <a:ext cx="26146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97" name="Text Box 69">
            <a:extLst>
              <a:ext uri="{FF2B5EF4-FFF2-40B4-BE49-F238E27FC236}">
                <a16:creationId xmlns:a16="http://schemas.microsoft.com/office/drawing/2014/main" id="{368656A4-0CFD-43E4-9F6E-7BC2E46CF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581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798" name="Text Box 70">
            <a:extLst>
              <a:ext uri="{FF2B5EF4-FFF2-40B4-BE49-F238E27FC236}">
                <a16:creationId xmlns:a16="http://schemas.microsoft.com/office/drawing/2014/main" id="{9F75B772-D6A4-40A3-8689-29363EC28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73799" name="AutoShape 71">
            <a:extLst>
              <a:ext uri="{FF2B5EF4-FFF2-40B4-BE49-F238E27FC236}">
                <a16:creationId xmlns:a16="http://schemas.microsoft.com/office/drawing/2014/main" id="{7622AC6D-7B5F-4C02-93D6-9B117C6F8E6F}"/>
              </a:ext>
            </a:extLst>
          </p:cNvPr>
          <p:cNvCxnSpPr>
            <a:cxnSpLocks noChangeShapeType="1"/>
            <a:stCxn id="73734" idx="6"/>
            <a:endCxn id="73736" idx="2"/>
          </p:cNvCxnSpPr>
          <p:nvPr/>
        </p:nvCxnSpPr>
        <p:spPr bwMode="auto">
          <a:xfrm>
            <a:off x="3176588" y="5661025"/>
            <a:ext cx="2690812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800" name="Text Box 72">
            <a:extLst>
              <a:ext uri="{FF2B5EF4-FFF2-40B4-BE49-F238E27FC236}">
                <a16:creationId xmlns:a16="http://schemas.microsoft.com/office/drawing/2014/main" id="{348882CB-E567-480E-B436-69CC0EF2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73801" name="AutoShape 73">
            <a:extLst>
              <a:ext uri="{FF2B5EF4-FFF2-40B4-BE49-F238E27FC236}">
                <a16:creationId xmlns:a16="http://schemas.microsoft.com/office/drawing/2014/main" id="{3A7FE3B5-44E2-4475-A6C2-BFC5F3B84E49}"/>
              </a:ext>
            </a:extLst>
          </p:cNvPr>
          <p:cNvCxnSpPr>
            <a:cxnSpLocks noChangeShapeType="1"/>
            <a:stCxn id="73734" idx="7"/>
          </p:cNvCxnSpPr>
          <p:nvPr/>
        </p:nvCxnSpPr>
        <p:spPr bwMode="auto">
          <a:xfrm flipV="1">
            <a:off x="3113088" y="5029200"/>
            <a:ext cx="849312" cy="508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3832" name="Group 104">
            <a:extLst>
              <a:ext uri="{FF2B5EF4-FFF2-40B4-BE49-F238E27FC236}">
                <a16:creationId xmlns:a16="http://schemas.microsoft.com/office/drawing/2014/main" id="{32F48908-03E3-41AA-B541-CBFA1D833041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0480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904042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153677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06176103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24267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794497"/>
                  </a:ext>
                </a:extLst>
              </a:tr>
            </a:tbl>
          </a:graphicData>
        </a:graphic>
      </p:graphicFrame>
      <p:graphicFrame>
        <p:nvGraphicFramePr>
          <p:cNvPr id="73846" name="Group 118">
            <a:extLst>
              <a:ext uri="{FF2B5EF4-FFF2-40B4-BE49-F238E27FC236}">
                <a16:creationId xmlns:a16="http://schemas.microsoft.com/office/drawing/2014/main" id="{C709DEE1-8529-4810-8617-47320894DF24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57912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8678062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736442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73453248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72818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723979"/>
                  </a:ext>
                </a:extLst>
              </a:tr>
            </a:tbl>
          </a:graphicData>
        </a:graphic>
      </p:graphicFrame>
      <p:graphicFrame>
        <p:nvGraphicFramePr>
          <p:cNvPr id="73860" name="Group 132">
            <a:extLst>
              <a:ext uri="{FF2B5EF4-FFF2-40B4-BE49-F238E27FC236}">
                <a16:creationId xmlns:a16="http://schemas.microsoft.com/office/drawing/2014/main" id="{856D4124-D1AB-4D29-850E-499C66526690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0480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6142875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947738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102581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116593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858359"/>
                  </a:ext>
                </a:extLst>
              </a:tr>
            </a:tbl>
          </a:graphicData>
        </a:graphic>
      </p:graphicFrame>
      <p:graphicFrame>
        <p:nvGraphicFramePr>
          <p:cNvPr id="73874" name="Group 146">
            <a:extLst>
              <a:ext uri="{FF2B5EF4-FFF2-40B4-BE49-F238E27FC236}">
                <a16:creationId xmlns:a16="http://schemas.microsoft.com/office/drawing/2014/main" id="{CCB8DC45-B47C-46A2-A250-A398D2A82990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8674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472750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9403212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117931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29087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637754"/>
                  </a:ext>
                </a:extLst>
              </a:tr>
            </a:tbl>
          </a:graphicData>
        </a:graphic>
      </p:graphicFrame>
      <p:cxnSp>
        <p:nvCxnSpPr>
          <p:cNvPr id="73890" name="AutoShape 162">
            <a:extLst>
              <a:ext uri="{FF2B5EF4-FFF2-40B4-BE49-F238E27FC236}">
                <a16:creationId xmlns:a16="http://schemas.microsoft.com/office/drawing/2014/main" id="{4B53F9B8-3ABB-4593-9C7D-546A3DDC9F40}"/>
              </a:ext>
            </a:extLst>
          </p:cNvPr>
          <p:cNvCxnSpPr>
            <a:cxnSpLocks noChangeShapeType="1"/>
            <a:stCxn id="73734" idx="7"/>
            <a:endCxn id="73738" idx="3"/>
          </p:cNvCxnSpPr>
          <p:nvPr/>
        </p:nvCxnSpPr>
        <p:spPr bwMode="auto">
          <a:xfrm flipV="1">
            <a:off x="3113088" y="3802063"/>
            <a:ext cx="2741612" cy="17351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4000" name="Group 272">
            <a:extLst>
              <a:ext uri="{FF2B5EF4-FFF2-40B4-BE49-F238E27FC236}">
                <a16:creationId xmlns:a16="http://schemas.microsoft.com/office/drawing/2014/main" id="{2F524C86-F499-486B-A2B8-0EE7F5345770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0480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18400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7430634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83120216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917625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679"/>
                  </a:ext>
                </a:extLst>
              </a:tr>
            </a:tbl>
          </a:graphicData>
        </a:graphic>
      </p:graphicFrame>
      <p:graphicFrame>
        <p:nvGraphicFramePr>
          <p:cNvPr id="74014" name="Group 286">
            <a:extLst>
              <a:ext uri="{FF2B5EF4-FFF2-40B4-BE49-F238E27FC236}">
                <a16:creationId xmlns:a16="http://schemas.microsoft.com/office/drawing/2014/main" id="{7A9B9A2E-AA22-42CA-8944-F19D65BFCE7C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57912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287094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6547218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41316488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885552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382119"/>
                  </a:ext>
                </a:extLst>
              </a:tr>
            </a:tbl>
          </a:graphicData>
        </a:graphic>
      </p:graphicFrame>
      <p:graphicFrame>
        <p:nvGraphicFramePr>
          <p:cNvPr id="74028" name="Group 300">
            <a:extLst>
              <a:ext uri="{FF2B5EF4-FFF2-40B4-BE49-F238E27FC236}">
                <a16:creationId xmlns:a16="http://schemas.microsoft.com/office/drawing/2014/main" id="{942F8641-592A-4980-949D-FDC5CC944EC4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58674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4285973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11991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297103339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418843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237974"/>
                  </a:ext>
                </a:extLst>
              </a:tr>
            </a:tbl>
          </a:graphicData>
        </a:graphic>
      </p:graphicFrame>
      <p:graphicFrame>
        <p:nvGraphicFramePr>
          <p:cNvPr id="74043" name="Group 315">
            <a:extLst>
              <a:ext uri="{FF2B5EF4-FFF2-40B4-BE49-F238E27FC236}">
                <a16:creationId xmlns:a16="http://schemas.microsoft.com/office/drawing/2014/main" id="{9B8C4367-9E16-4162-82BF-C3D9500B8D2D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0480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374367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561584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64147328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109144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738406"/>
                  </a:ext>
                </a:extLst>
              </a:tr>
            </a:tbl>
          </a:graphicData>
        </a:graphic>
      </p:graphicFrame>
      <p:cxnSp>
        <p:nvCxnSpPr>
          <p:cNvPr id="74057" name="AutoShape 329">
            <a:extLst>
              <a:ext uri="{FF2B5EF4-FFF2-40B4-BE49-F238E27FC236}">
                <a16:creationId xmlns:a16="http://schemas.microsoft.com/office/drawing/2014/main" id="{3B0875C5-6C47-41CC-8C55-470EB11FD164}"/>
              </a:ext>
            </a:extLst>
          </p:cNvPr>
          <p:cNvCxnSpPr>
            <a:cxnSpLocks noChangeShapeType="1"/>
            <a:stCxn id="73736" idx="0"/>
            <a:endCxn id="73738" idx="4"/>
          </p:cNvCxnSpPr>
          <p:nvPr/>
        </p:nvCxnSpPr>
        <p:spPr bwMode="auto">
          <a:xfrm flipH="1" flipV="1">
            <a:off x="6008688" y="3852863"/>
            <a:ext cx="76200" cy="17097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058" name="AutoShape 330">
            <a:extLst>
              <a:ext uri="{FF2B5EF4-FFF2-40B4-BE49-F238E27FC236}">
                <a16:creationId xmlns:a16="http://schemas.microsoft.com/office/drawing/2014/main" id="{8A534E21-9C0A-4B5B-BA0F-6D1CA059A1C4}"/>
              </a:ext>
            </a:extLst>
          </p:cNvPr>
          <p:cNvCxnSpPr>
            <a:cxnSpLocks noChangeShapeType="1"/>
            <a:stCxn id="73736" idx="6"/>
            <a:endCxn id="73737" idx="3"/>
          </p:cNvCxnSpPr>
          <p:nvPr/>
        </p:nvCxnSpPr>
        <p:spPr bwMode="auto">
          <a:xfrm flipV="1">
            <a:off x="6300788" y="4640263"/>
            <a:ext cx="1230312" cy="10969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059" name="AutoShape 331">
            <a:extLst>
              <a:ext uri="{FF2B5EF4-FFF2-40B4-BE49-F238E27FC236}">
                <a16:creationId xmlns:a16="http://schemas.microsoft.com/office/drawing/2014/main" id="{B5B00AA7-5D6B-4BAC-A2C4-82D3442E2666}"/>
              </a:ext>
            </a:extLst>
          </p:cNvPr>
          <p:cNvCxnSpPr>
            <a:cxnSpLocks noChangeShapeType="1"/>
            <a:stCxn id="73738" idx="6"/>
            <a:endCxn id="74062" idx="0"/>
          </p:cNvCxnSpPr>
          <p:nvPr/>
        </p:nvCxnSpPr>
        <p:spPr bwMode="auto">
          <a:xfrm>
            <a:off x="6224588" y="3679825"/>
            <a:ext cx="636587" cy="358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060" name="Text Box 332">
            <a:extLst>
              <a:ext uri="{FF2B5EF4-FFF2-40B4-BE49-F238E27FC236}">
                <a16:creationId xmlns:a16="http://schemas.microsoft.com/office/drawing/2014/main" id="{5679FDEA-464A-4C01-BB0C-9A5F5415E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724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4061" name="Text Box 333">
            <a:extLst>
              <a:ext uri="{FF2B5EF4-FFF2-40B4-BE49-F238E27FC236}">
                <a16:creationId xmlns:a16="http://schemas.microsoft.com/office/drawing/2014/main" id="{FAAD2E28-AB82-4668-8215-826AC3955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876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062" name="Text Box 334">
            <a:extLst>
              <a:ext uri="{FF2B5EF4-FFF2-40B4-BE49-F238E27FC236}">
                <a16:creationId xmlns:a16="http://schemas.microsoft.com/office/drawing/2014/main" id="{55E75A9D-0161-4954-800C-BDAE44078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038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74063" name="Group 335">
            <a:extLst>
              <a:ext uri="{FF2B5EF4-FFF2-40B4-BE49-F238E27FC236}">
                <a16:creationId xmlns:a16="http://schemas.microsoft.com/office/drawing/2014/main" id="{D51D61A1-12DF-4533-A8F6-C55149B1BECC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47244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3190156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099063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30090707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005442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985406"/>
                  </a:ext>
                </a:extLst>
              </a:tr>
            </a:tbl>
          </a:graphicData>
        </a:graphic>
      </p:graphicFrame>
      <p:graphicFrame>
        <p:nvGraphicFramePr>
          <p:cNvPr id="74077" name="Group 349">
            <a:extLst>
              <a:ext uri="{FF2B5EF4-FFF2-40B4-BE49-F238E27FC236}">
                <a16:creationId xmlns:a16="http://schemas.microsoft.com/office/drawing/2014/main" id="{D5197A5F-A15D-4D53-BCBA-0895C30F04BA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0480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9744585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2470436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12960284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102417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535997"/>
                  </a:ext>
                </a:extLst>
              </a:tr>
            </a:tbl>
          </a:graphicData>
        </a:graphic>
      </p:graphicFrame>
      <p:cxnSp>
        <p:nvCxnSpPr>
          <p:cNvPr id="74091" name="AutoShape 363">
            <a:extLst>
              <a:ext uri="{FF2B5EF4-FFF2-40B4-BE49-F238E27FC236}">
                <a16:creationId xmlns:a16="http://schemas.microsoft.com/office/drawing/2014/main" id="{B053E81C-E186-4A73-9C3E-913417DA7846}"/>
              </a:ext>
            </a:extLst>
          </p:cNvPr>
          <p:cNvCxnSpPr>
            <a:cxnSpLocks noChangeShapeType="1"/>
            <a:stCxn id="73738" idx="6"/>
            <a:endCxn id="73737" idx="1"/>
          </p:cNvCxnSpPr>
          <p:nvPr/>
        </p:nvCxnSpPr>
        <p:spPr bwMode="auto">
          <a:xfrm>
            <a:off x="6224588" y="3679825"/>
            <a:ext cx="1306512" cy="7143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4092" name="Group 364">
            <a:extLst>
              <a:ext uri="{FF2B5EF4-FFF2-40B4-BE49-F238E27FC236}">
                <a16:creationId xmlns:a16="http://schemas.microsoft.com/office/drawing/2014/main" id="{CFE53355-B02D-40E9-918E-811CBD34E4C9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4724400"/>
          <a:ext cx="1371600" cy="5486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30681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6176959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67679450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30103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384349"/>
                  </a:ext>
                </a:extLst>
              </a:tr>
            </a:tbl>
          </a:graphicData>
        </a:graphic>
      </p:graphicFrame>
      <p:sp>
        <p:nvSpPr>
          <p:cNvPr id="73737" name="Oval 9">
            <a:extLst>
              <a:ext uri="{FF2B5EF4-FFF2-40B4-BE49-F238E27FC236}">
                <a16:creationId xmlns:a16="http://schemas.microsoft.com/office/drawing/2014/main" id="{6028EA1D-E5E0-44CF-B9FF-04D13A91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3434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D</a:t>
            </a:r>
          </a:p>
        </p:txBody>
      </p:sp>
      <p:sp>
        <p:nvSpPr>
          <p:cNvPr id="73736" name="Oval 8">
            <a:extLst>
              <a:ext uri="{FF2B5EF4-FFF2-40B4-BE49-F238E27FC236}">
                <a16:creationId xmlns:a16="http://schemas.microsoft.com/office/drawing/2014/main" id="{A2E0F0AC-0CF0-410C-AF50-F2BAB72CD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5626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E</a:t>
            </a:r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A10CDB7D-A6C4-43C7-9AB4-69238F38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64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C</a:t>
            </a:r>
          </a:p>
        </p:txBody>
      </p:sp>
      <p:sp>
        <p:nvSpPr>
          <p:cNvPr id="73738" name="Oval 10">
            <a:extLst>
              <a:ext uri="{FF2B5EF4-FFF2-40B4-BE49-F238E27FC236}">
                <a16:creationId xmlns:a16="http://schemas.microsoft.com/office/drawing/2014/main" id="{5F632515-EB96-47E0-97A4-4D026E51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737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74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740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9" grpId="0"/>
      <p:bldP spid="73759" grpId="1"/>
      <p:bldP spid="73760" grpId="0"/>
      <p:bldP spid="73760" grpId="1"/>
      <p:bldP spid="73797" grpId="0"/>
      <p:bldP spid="73797" grpId="1"/>
      <p:bldP spid="73798" grpId="0"/>
      <p:bldP spid="73798" grpId="1"/>
      <p:bldP spid="73800" grpId="0"/>
      <p:bldP spid="73800" grpId="1"/>
      <p:bldP spid="74060" grpId="0"/>
      <p:bldP spid="74060" grpId="1"/>
      <p:bldP spid="74061" grpId="0"/>
      <p:bldP spid="74061" grpId="1"/>
      <p:bldP spid="740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64" name="Rectangle 648">
            <a:extLst>
              <a:ext uri="{FF2B5EF4-FFF2-40B4-BE49-F238E27FC236}">
                <a16:creationId xmlns:a16="http://schemas.microsoft.com/office/drawing/2014/main" id="{1995BD76-7A19-4098-BC1E-0998E40DD65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/>
              <a:t>Mesh Protocol Intro. – HWMP(cont.)</a:t>
            </a:r>
          </a:p>
        </p:txBody>
      </p:sp>
      <p:graphicFrame>
        <p:nvGraphicFramePr>
          <p:cNvPr id="86851" name="Group 835">
            <a:extLst>
              <a:ext uri="{FF2B5EF4-FFF2-40B4-BE49-F238E27FC236}">
                <a16:creationId xmlns:a16="http://schemas.microsoft.com/office/drawing/2014/main" id="{08485FB1-0CA9-4001-973E-1AFFF9164C81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4876800"/>
          <a:ext cx="1219200" cy="8588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35015785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276268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00562458"/>
                    </a:ext>
                  </a:extLst>
                </a:gridCol>
              </a:tblGrid>
              <a:tr h="69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marL="36000" marR="36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754543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644921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44672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911446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855646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564472"/>
                  </a:ext>
                </a:extLst>
              </a:tr>
            </a:tbl>
          </a:graphicData>
        </a:graphic>
      </p:graphicFrame>
      <p:graphicFrame>
        <p:nvGraphicFramePr>
          <p:cNvPr id="86696" name="Group 680">
            <a:extLst>
              <a:ext uri="{FF2B5EF4-FFF2-40B4-BE49-F238E27FC236}">
                <a16:creationId xmlns:a16="http://schemas.microsoft.com/office/drawing/2014/main" id="{DD548C8D-142A-4D9E-9FA0-C5C9D254F5F3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1752600"/>
          <a:ext cx="1219200" cy="88741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41751295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4895475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22442984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marL="36000" marR="36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523271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47834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7073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66780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16158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25529"/>
                  </a:ext>
                </a:extLst>
              </a:tr>
            </a:tbl>
          </a:graphicData>
        </a:graphic>
      </p:graphicFrame>
      <p:graphicFrame>
        <p:nvGraphicFramePr>
          <p:cNvPr id="86726" name="Group 710">
            <a:extLst>
              <a:ext uri="{FF2B5EF4-FFF2-40B4-BE49-F238E27FC236}">
                <a16:creationId xmlns:a16="http://schemas.microsoft.com/office/drawing/2014/main" id="{F6267FBF-F77F-4B82-81B3-5C9B1217062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886200"/>
          <a:ext cx="1219200" cy="88741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9799718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61512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280475164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marL="36000" marR="36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55392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977358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5048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03047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6056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201444"/>
                  </a:ext>
                </a:extLst>
              </a:tr>
            </a:tbl>
          </a:graphicData>
        </a:graphic>
      </p:graphicFrame>
      <p:graphicFrame>
        <p:nvGraphicFramePr>
          <p:cNvPr id="86756" name="Group 740">
            <a:extLst>
              <a:ext uri="{FF2B5EF4-FFF2-40B4-BE49-F238E27FC236}">
                <a16:creationId xmlns:a16="http://schemas.microsoft.com/office/drawing/2014/main" id="{E57B38B2-9DF3-4C6A-9613-3CB3A79DEDD4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905000"/>
          <a:ext cx="1219200" cy="88741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5943872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00876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96867693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marL="36000" marR="36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135265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70292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643858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763823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316296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477493"/>
                  </a:ext>
                </a:extLst>
              </a:tr>
            </a:tbl>
          </a:graphicData>
        </a:graphic>
      </p:graphicFrame>
      <p:graphicFrame>
        <p:nvGraphicFramePr>
          <p:cNvPr id="86786" name="Group 770">
            <a:extLst>
              <a:ext uri="{FF2B5EF4-FFF2-40B4-BE49-F238E27FC236}">
                <a16:creationId xmlns:a16="http://schemas.microsoft.com/office/drawing/2014/main" id="{EAA4C658-28D0-4414-AA7D-27C26DA306D9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4876800"/>
          <a:ext cx="1219200" cy="88741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36104344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83306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056602954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marL="36000" marR="36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112622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59190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8137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620750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50714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112"/>
                  </a:ext>
                </a:extLst>
              </a:tr>
            </a:tbl>
          </a:graphicData>
        </a:graphic>
      </p:graphicFrame>
      <p:graphicFrame>
        <p:nvGraphicFramePr>
          <p:cNvPr id="86816" name="Group 800">
            <a:extLst>
              <a:ext uri="{FF2B5EF4-FFF2-40B4-BE49-F238E27FC236}">
                <a16:creationId xmlns:a16="http://schemas.microsoft.com/office/drawing/2014/main" id="{705CAF31-33CD-47C8-A2A5-AA838C50696E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2362200"/>
          <a:ext cx="1219200" cy="887415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8930850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8609408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24331711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dst</a:t>
                      </a:r>
                    </a:p>
                  </a:txBody>
                  <a:tcPr marL="36000" marR="36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next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metric</a:t>
                      </a:r>
                    </a:p>
                  </a:txBody>
                  <a:tcPr marL="36000" marR="36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243998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588357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775557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781954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995290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marL="72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2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233144"/>
                  </a:ext>
                </a:extLst>
              </a:tr>
            </a:tbl>
          </a:graphicData>
        </a:graphic>
      </p:graphicFrame>
      <p:grpSp>
        <p:nvGrpSpPr>
          <p:cNvPr id="86239" name="Group 223">
            <a:extLst>
              <a:ext uri="{FF2B5EF4-FFF2-40B4-BE49-F238E27FC236}">
                <a16:creationId xmlns:a16="http://schemas.microsoft.com/office/drawing/2014/main" id="{99A68BC0-E099-4EF0-BD22-AB3CD3D4D6C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90800"/>
            <a:ext cx="6986588" cy="2405063"/>
            <a:chOff x="576" y="2208"/>
            <a:chExt cx="4401" cy="1515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8D518044-A79F-4C6B-9444-0E340058A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32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S</a:t>
              </a:r>
            </a:p>
          </p:txBody>
        </p:sp>
        <p:cxnSp>
          <p:nvCxnSpPr>
            <p:cNvPr id="86021" name="AutoShape 5">
              <a:extLst>
                <a:ext uri="{FF2B5EF4-FFF2-40B4-BE49-F238E27FC236}">
                  <a16:creationId xmlns:a16="http://schemas.microsoft.com/office/drawing/2014/main" id="{7B6DBC3B-11D9-475A-9241-598F2F81C504}"/>
                </a:ext>
              </a:extLst>
            </p:cNvPr>
            <p:cNvCxnSpPr>
              <a:cxnSpLocks noChangeShapeType="1"/>
              <a:stCxn id="86020" idx="5"/>
              <a:endCxn id="86205" idx="2"/>
            </p:cNvCxnSpPr>
            <p:nvPr/>
          </p:nvCxnSpPr>
          <p:spPr bwMode="auto">
            <a:xfrm>
              <a:off x="809" y="3019"/>
              <a:ext cx="919" cy="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22" name="AutoShape 6">
              <a:extLst>
                <a:ext uri="{FF2B5EF4-FFF2-40B4-BE49-F238E27FC236}">
                  <a16:creationId xmlns:a16="http://schemas.microsoft.com/office/drawing/2014/main" id="{7730DBB3-5B8B-4487-8B76-2BAB604BDB00}"/>
                </a:ext>
              </a:extLst>
            </p:cNvPr>
            <p:cNvCxnSpPr>
              <a:cxnSpLocks noChangeShapeType="1"/>
              <a:stCxn id="86205" idx="6"/>
              <a:endCxn id="86204" idx="2"/>
            </p:cNvCxnSpPr>
            <p:nvPr/>
          </p:nvCxnSpPr>
          <p:spPr bwMode="auto">
            <a:xfrm>
              <a:off x="2001" y="3566"/>
              <a:ext cx="1695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23" name="AutoShape 7">
              <a:extLst>
                <a:ext uri="{FF2B5EF4-FFF2-40B4-BE49-F238E27FC236}">
                  <a16:creationId xmlns:a16="http://schemas.microsoft.com/office/drawing/2014/main" id="{97DD0F1C-52DB-428D-9C14-5ECE205AC77D}"/>
                </a:ext>
              </a:extLst>
            </p:cNvPr>
            <p:cNvCxnSpPr>
              <a:cxnSpLocks noChangeShapeType="1"/>
              <a:stCxn id="86204" idx="6"/>
              <a:endCxn id="86203" idx="3"/>
            </p:cNvCxnSpPr>
            <p:nvPr/>
          </p:nvCxnSpPr>
          <p:spPr bwMode="auto">
            <a:xfrm flipV="1">
              <a:off x="3969" y="2779"/>
              <a:ext cx="775" cy="8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24" name="AutoShape 8">
              <a:extLst>
                <a:ext uri="{FF2B5EF4-FFF2-40B4-BE49-F238E27FC236}">
                  <a16:creationId xmlns:a16="http://schemas.microsoft.com/office/drawing/2014/main" id="{CFA05D27-9A13-4127-A216-D68C3A6196B8}"/>
                </a:ext>
              </a:extLst>
            </p:cNvPr>
            <p:cNvCxnSpPr>
              <a:cxnSpLocks noChangeShapeType="1"/>
              <a:stCxn id="86203" idx="1"/>
              <a:endCxn id="86096" idx="6"/>
            </p:cNvCxnSpPr>
            <p:nvPr/>
          </p:nvCxnSpPr>
          <p:spPr bwMode="auto">
            <a:xfrm flipH="1" flipV="1">
              <a:off x="3921" y="2318"/>
              <a:ext cx="82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25" name="AutoShape 9">
              <a:extLst>
                <a:ext uri="{FF2B5EF4-FFF2-40B4-BE49-F238E27FC236}">
                  <a16:creationId xmlns:a16="http://schemas.microsoft.com/office/drawing/2014/main" id="{9FF03C9E-ED5C-4EAE-8195-68DA5803EB47}"/>
                </a:ext>
              </a:extLst>
            </p:cNvPr>
            <p:cNvCxnSpPr>
              <a:cxnSpLocks noChangeShapeType="1"/>
              <a:stCxn id="86096" idx="4"/>
              <a:endCxn id="86204" idx="0"/>
            </p:cNvCxnSpPr>
            <p:nvPr/>
          </p:nvCxnSpPr>
          <p:spPr bwMode="auto">
            <a:xfrm>
              <a:off x="3785" y="2427"/>
              <a:ext cx="48" cy="10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26" name="AutoShape 10">
              <a:extLst>
                <a:ext uri="{FF2B5EF4-FFF2-40B4-BE49-F238E27FC236}">
                  <a16:creationId xmlns:a16="http://schemas.microsoft.com/office/drawing/2014/main" id="{01A4B45A-8171-409C-8A13-B9157277D69A}"/>
                </a:ext>
              </a:extLst>
            </p:cNvPr>
            <p:cNvCxnSpPr>
              <a:cxnSpLocks noChangeShapeType="1"/>
              <a:stCxn id="86096" idx="3"/>
              <a:endCxn id="86205" idx="7"/>
            </p:cNvCxnSpPr>
            <p:nvPr/>
          </p:nvCxnSpPr>
          <p:spPr bwMode="auto">
            <a:xfrm flipH="1">
              <a:off x="1961" y="2395"/>
              <a:ext cx="1727" cy="10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027" name="Oval 11">
              <a:extLst>
                <a:ext uri="{FF2B5EF4-FFF2-40B4-BE49-F238E27FC236}">
                  <a16:creationId xmlns:a16="http://schemas.microsoft.com/office/drawing/2014/main" id="{69157A7E-9919-449C-BDB2-138016D8D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08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A</a:t>
              </a:r>
            </a:p>
          </p:txBody>
        </p:sp>
        <p:cxnSp>
          <p:nvCxnSpPr>
            <p:cNvPr id="86028" name="AutoShape 12">
              <a:extLst>
                <a:ext uri="{FF2B5EF4-FFF2-40B4-BE49-F238E27FC236}">
                  <a16:creationId xmlns:a16="http://schemas.microsoft.com/office/drawing/2014/main" id="{A944AF59-BA59-426E-9BE6-BDD79B0662BF}"/>
                </a:ext>
              </a:extLst>
            </p:cNvPr>
            <p:cNvCxnSpPr>
              <a:cxnSpLocks noChangeShapeType="1"/>
              <a:stCxn id="86020" idx="7"/>
              <a:endCxn id="86027" idx="2"/>
            </p:cNvCxnSpPr>
            <p:nvPr/>
          </p:nvCxnSpPr>
          <p:spPr bwMode="auto">
            <a:xfrm flipV="1">
              <a:off x="809" y="2318"/>
              <a:ext cx="919" cy="5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29" name="AutoShape 13">
              <a:extLst>
                <a:ext uri="{FF2B5EF4-FFF2-40B4-BE49-F238E27FC236}">
                  <a16:creationId xmlns:a16="http://schemas.microsoft.com/office/drawing/2014/main" id="{D8D3AF7A-2FF0-453E-939B-8FAAEBC04A73}"/>
                </a:ext>
              </a:extLst>
            </p:cNvPr>
            <p:cNvCxnSpPr>
              <a:cxnSpLocks noChangeShapeType="1"/>
              <a:stCxn id="86027" idx="6"/>
              <a:endCxn id="86096" idx="2"/>
            </p:cNvCxnSpPr>
            <p:nvPr/>
          </p:nvCxnSpPr>
          <p:spPr bwMode="auto">
            <a:xfrm>
              <a:off x="2001" y="2318"/>
              <a:ext cx="164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F9AAE623-E321-4D5F-B30B-73AF8BF05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86031" name="Text Box 15">
              <a:extLst>
                <a:ext uri="{FF2B5EF4-FFF2-40B4-BE49-F238E27FC236}">
                  <a16:creationId xmlns:a16="http://schemas.microsoft.com/office/drawing/2014/main" id="{CA792E77-8474-42CA-BD1C-E49AB8BD4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30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86035" name="Text Box 19">
              <a:extLst>
                <a:ext uri="{FF2B5EF4-FFF2-40B4-BE49-F238E27FC236}">
                  <a16:creationId xmlns:a16="http://schemas.microsoft.com/office/drawing/2014/main" id="{1A9970A6-7224-45C0-8F28-056C0E0F9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86036" name="Text Box 20">
              <a:extLst>
                <a:ext uri="{FF2B5EF4-FFF2-40B4-BE49-F238E27FC236}">
                  <a16:creationId xmlns:a16="http://schemas.microsoft.com/office/drawing/2014/main" id="{20C6EFC9-0092-437B-9833-FBCD22CD3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86038" name="Text Box 22">
              <a:extLst>
                <a:ext uri="{FF2B5EF4-FFF2-40B4-BE49-F238E27FC236}">
                  <a16:creationId xmlns:a16="http://schemas.microsoft.com/office/drawing/2014/main" id="{B37D8104-1A99-46F0-8733-0B7770A49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86096" name="Oval 80">
              <a:extLst>
                <a:ext uri="{FF2B5EF4-FFF2-40B4-BE49-F238E27FC236}">
                  <a16:creationId xmlns:a16="http://schemas.microsoft.com/office/drawing/2014/main" id="{103AE71C-B235-4BB1-AF60-174B3FB2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208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</a:t>
              </a:r>
            </a:p>
          </p:txBody>
        </p:sp>
        <p:sp>
          <p:nvSpPr>
            <p:cNvPr id="86157" name="Text Box 141">
              <a:extLst>
                <a:ext uri="{FF2B5EF4-FFF2-40B4-BE49-F238E27FC236}">
                  <a16:creationId xmlns:a16="http://schemas.microsoft.com/office/drawing/2014/main" id="{F5567F24-47EE-4BD4-930C-0BA72D6DE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5</a:t>
              </a:r>
            </a:p>
          </p:txBody>
        </p:sp>
        <p:sp>
          <p:nvSpPr>
            <p:cNvPr id="86158" name="Text Box 142">
              <a:extLst>
                <a:ext uri="{FF2B5EF4-FFF2-40B4-BE49-F238E27FC236}">
                  <a16:creationId xmlns:a16="http://schemas.microsoft.com/office/drawing/2014/main" id="{6F896FDB-F9B4-47BB-B934-1FFC4517F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07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86159" name="Text Box 143">
              <a:extLst>
                <a:ext uri="{FF2B5EF4-FFF2-40B4-BE49-F238E27FC236}">
                  <a16:creationId xmlns:a16="http://schemas.microsoft.com/office/drawing/2014/main" id="{1A134652-3CB9-4F9C-8CC3-F406FAE64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4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86203" name="Oval 187">
              <a:extLst>
                <a:ext uri="{FF2B5EF4-FFF2-40B4-BE49-F238E27FC236}">
                  <a16:creationId xmlns:a16="http://schemas.microsoft.com/office/drawing/2014/main" id="{74F2E484-0276-4FA6-8AC7-A5078401A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D</a:t>
              </a:r>
            </a:p>
          </p:txBody>
        </p:sp>
        <p:sp>
          <p:nvSpPr>
            <p:cNvPr id="86204" name="Oval 188">
              <a:extLst>
                <a:ext uri="{FF2B5EF4-FFF2-40B4-BE49-F238E27FC236}">
                  <a16:creationId xmlns:a16="http://schemas.microsoft.com/office/drawing/2014/main" id="{5433802B-924F-4202-ABA1-F89A64CA8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E</a:t>
              </a:r>
            </a:p>
          </p:txBody>
        </p:sp>
        <p:sp>
          <p:nvSpPr>
            <p:cNvPr id="86205" name="Oval 189">
              <a:extLst>
                <a:ext uri="{FF2B5EF4-FFF2-40B4-BE49-F238E27FC236}">
                  <a16:creationId xmlns:a16="http://schemas.microsoft.com/office/drawing/2014/main" id="{C6CC1309-6283-471A-9ACE-856D3A54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456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C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36BE104-F766-41D5-BCA9-4034EB9BB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Mesh Protocol Intro. – HWMP(cont.)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493C3B3-FB6D-4973-892B-8088482B63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19050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TW" sz="2000"/>
              <a:t>AODV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TW" sz="1800"/>
              <a:t>Source node broadcast a PREQ frame flooding to all mesh nodes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TW" sz="1800"/>
              <a:t>Ever PREQ received, mesh node(s) create a reverse path to source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TW" sz="1800"/>
              <a:t>When some mesh node knows destination, reply unicast PREP to source mesh node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altLang="zh-TW" sz="2000"/>
          </a:p>
        </p:txBody>
      </p:sp>
      <p:sp>
        <p:nvSpPr>
          <p:cNvPr id="96260" name="Oval 4">
            <a:extLst>
              <a:ext uri="{FF2B5EF4-FFF2-40B4-BE49-F238E27FC236}">
                <a16:creationId xmlns:a16="http://schemas.microsoft.com/office/drawing/2014/main" id="{0215D1DF-EF75-4249-93E1-6D641C5E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958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S</a:t>
            </a:r>
          </a:p>
        </p:txBody>
      </p:sp>
      <p:cxnSp>
        <p:nvCxnSpPr>
          <p:cNvPr id="96261" name="AutoShape 5">
            <a:extLst>
              <a:ext uri="{FF2B5EF4-FFF2-40B4-BE49-F238E27FC236}">
                <a16:creationId xmlns:a16="http://schemas.microsoft.com/office/drawing/2014/main" id="{4B6677B1-4F70-411C-BD30-5D053E6AC2FF}"/>
              </a:ext>
            </a:extLst>
          </p:cNvPr>
          <p:cNvCxnSpPr>
            <a:cxnSpLocks noChangeShapeType="1"/>
            <a:stCxn id="96260" idx="5"/>
            <a:endCxn id="96445" idx="2"/>
          </p:cNvCxnSpPr>
          <p:nvPr/>
        </p:nvCxnSpPr>
        <p:spPr bwMode="auto">
          <a:xfrm>
            <a:off x="1284288" y="4792663"/>
            <a:ext cx="1458912" cy="8683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62" name="AutoShape 6">
            <a:extLst>
              <a:ext uri="{FF2B5EF4-FFF2-40B4-BE49-F238E27FC236}">
                <a16:creationId xmlns:a16="http://schemas.microsoft.com/office/drawing/2014/main" id="{E0CEA0D0-1C6E-4454-ACD2-EFF95E61444F}"/>
              </a:ext>
            </a:extLst>
          </p:cNvPr>
          <p:cNvCxnSpPr>
            <a:cxnSpLocks noChangeShapeType="1"/>
            <a:stCxn id="96445" idx="6"/>
            <a:endCxn id="96444" idx="2"/>
          </p:cNvCxnSpPr>
          <p:nvPr/>
        </p:nvCxnSpPr>
        <p:spPr bwMode="auto">
          <a:xfrm>
            <a:off x="3176588" y="5661025"/>
            <a:ext cx="2690812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63" name="AutoShape 7">
            <a:extLst>
              <a:ext uri="{FF2B5EF4-FFF2-40B4-BE49-F238E27FC236}">
                <a16:creationId xmlns:a16="http://schemas.microsoft.com/office/drawing/2014/main" id="{9A703B05-391B-4233-B3BF-8892BA23AF94}"/>
              </a:ext>
            </a:extLst>
          </p:cNvPr>
          <p:cNvCxnSpPr>
            <a:cxnSpLocks noChangeShapeType="1"/>
            <a:stCxn id="96444" idx="6"/>
            <a:endCxn id="96443" idx="3"/>
          </p:cNvCxnSpPr>
          <p:nvPr/>
        </p:nvCxnSpPr>
        <p:spPr bwMode="auto">
          <a:xfrm flipV="1">
            <a:off x="6300788" y="4716463"/>
            <a:ext cx="1306512" cy="10207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64" name="AutoShape 8">
            <a:extLst>
              <a:ext uri="{FF2B5EF4-FFF2-40B4-BE49-F238E27FC236}">
                <a16:creationId xmlns:a16="http://schemas.microsoft.com/office/drawing/2014/main" id="{B88368A5-59E3-4E38-8F30-E8A919AF920F}"/>
              </a:ext>
            </a:extLst>
          </p:cNvPr>
          <p:cNvCxnSpPr>
            <a:cxnSpLocks noChangeShapeType="1"/>
            <a:stCxn id="96443" idx="1"/>
            <a:endCxn id="96336" idx="6"/>
          </p:cNvCxnSpPr>
          <p:nvPr/>
        </p:nvCxnSpPr>
        <p:spPr bwMode="auto">
          <a:xfrm flipH="1" flipV="1">
            <a:off x="6224588" y="3679825"/>
            <a:ext cx="1382712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65" name="AutoShape 9">
            <a:extLst>
              <a:ext uri="{FF2B5EF4-FFF2-40B4-BE49-F238E27FC236}">
                <a16:creationId xmlns:a16="http://schemas.microsoft.com/office/drawing/2014/main" id="{22D7C30A-F704-4358-A114-E7DF8D76CAF7}"/>
              </a:ext>
            </a:extLst>
          </p:cNvPr>
          <p:cNvCxnSpPr>
            <a:cxnSpLocks noChangeShapeType="1"/>
            <a:stCxn id="96336" idx="4"/>
            <a:endCxn id="96444" idx="0"/>
          </p:cNvCxnSpPr>
          <p:nvPr/>
        </p:nvCxnSpPr>
        <p:spPr bwMode="auto">
          <a:xfrm>
            <a:off x="6008688" y="3852863"/>
            <a:ext cx="76200" cy="17097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66" name="AutoShape 10">
            <a:extLst>
              <a:ext uri="{FF2B5EF4-FFF2-40B4-BE49-F238E27FC236}">
                <a16:creationId xmlns:a16="http://schemas.microsoft.com/office/drawing/2014/main" id="{91E91A1B-AB2E-4FF9-A278-D9DD4B5044EC}"/>
              </a:ext>
            </a:extLst>
          </p:cNvPr>
          <p:cNvCxnSpPr>
            <a:cxnSpLocks noChangeShapeType="1"/>
            <a:stCxn id="96336" idx="3"/>
            <a:endCxn id="96445" idx="7"/>
          </p:cNvCxnSpPr>
          <p:nvPr/>
        </p:nvCxnSpPr>
        <p:spPr bwMode="auto">
          <a:xfrm flipH="1">
            <a:off x="3113088" y="3802063"/>
            <a:ext cx="2741612" cy="17351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67" name="Oval 11">
            <a:extLst>
              <a:ext uri="{FF2B5EF4-FFF2-40B4-BE49-F238E27FC236}">
                <a16:creationId xmlns:a16="http://schemas.microsoft.com/office/drawing/2014/main" id="{22690E8B-A7B4-460A-9DEA-BC257123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A</a:t>
            </a:r>
          </a:p>
        </p:txBody>
      </p:sp>
      <p:cxnSp>
        <p:nvCxnSpPr>
          <p:cNvPr id="96268" name="AutoShape 12">
            <a:extLst>
              <a:ext uri="{FF2B5EF4-FFF2-40B4-BE49-F238E27FC236}">
                <a16:creationId xmlns:a16="http://schemas.microsoft.com/office/drawing/2014/main" id="{66FA21C1-7186-48ED-880E-EC5B3615FE7A}"/>
              </a:ext>
            </a:extLst>
          </p:cNvPr>
          <p:cNvCxnSpPr>
            <a:cxnSpLocks noChangeShapeType="1"/>
            <a:stCxn id="96260" idx="7"/>
            <a:endCxn id="96267" idx="2"/>
          </p:cNvCxnSpPr>
          <p:nvPr/>
        </p:nvCxnSpPr>
        <p:spPr bwMode="auto">
          <a:xfrm flipV="1">
            <a:off x="1284288" y="3679825"/>
            <a:ext cx="1458912" cy="866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69" name="AutoShape 13">
            <a:extLst>
              <a:ext uri="{FF2B5EF4-FFF2-40B4-BE49-F238E27FC236}">
                <a16:creationId xmlns:a16="http://schemas.microsoft.com/office/drawing/2014/main" id="{DAF07626-EB0E-4096-9D14-FCCBFAF9602E}"/>
              </a:ext>
            </a:extLst>
          </p:cNvPr>
          <p:cNvCxnSpPr>
            <a:cxnSpLocks noChangeShapeType="1"/>
            <a:stCxn id="96267" idx="6"/>
            <a:endCxn id="96336" idx="2"/>
          </p:cNvCxnSpPr>
          <p:nvPr/>
        </p:nvCxnSpPr>
        <p:spPr bwMode="auto">
          <a:xfrm>
            <a:off x="3176588" y="3679825"/>
            <a:ext cx="2614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72" name="AutoShape 16">
            <a:extLst>
              <a:ext uri="{FF2B5EF4-FFF2-40B4-BE49-F238E27FC236}">
                <a16:creationId xmlns:a16="http://schemas.microsoft.com/office/drawing/2014/main" id="{702C18CD-E880-4E4C-A39D-107FB52B9FCB}"/>
              </a:ext>
            </a:extLst>
          </p:cNvPr>
          <p:cNvCxnSpPr>
            <a:cxnSpLocks noChangeShapeType="1"/>
            <a:stCxn id="96260" idx="5"/>
            <a:endCxn id="96445" idx="2"/>
          </p:cNvCxnSpPr>
          <p:nvPr/>
        </p:nvCxnSpPr>
        <p:spPr bwMode="auto">
          <a:xfrm>
            <a:off x="1284288" y="4792663"/>
            <a:ext cx="1458912" cy="8683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73" name="AutoShape 17">
            <a:extLst>
              <a:ext uri="{FF2B5EF4-FFF2-40B4-BE49-F238E27FC236}">
                <a16:creationId xmlns:a16="http://schemas.microsoft.com/office/drawing/2014/main" id="{49AE472E-285D-4FC5-9DA7-AD247AF8B312}"/>
              </a:ext>
            </a:extLst>
          </p:cNvPr>
          <p:cNvCxnSpPr>
            <a:cxnSpLocks noChangeShapeType="1"/>
            <a:stCxn id="96260" idx="7"/>
            <a:endCxn id="96267" idx="2"/>
          </p:cNvCxnSpPr>
          <p:nvPr/>
        </p:nvCxnSpPr>
        <p:spPr bwMode="auto">
          <a:xfrm flipV="1">
            <a:off x="1284288" y="3679825"/>
            <a:ext cx="1458912" cy="866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74" name="AutoShape 18">
            <a:extLst>
              <a:ext uri="{FF2B5EF4-FFF2-40B4-BE49-F238E27FC236}">
                <a16:creationId xmlns:a16="http://schemas.microsoft.com/office/drawing/2014/main" id="{D836C155-5DD7-4962-A73E-E584D506232F}"/>
              </a:ext>
            </a:extLst>
          </p:cNvPr>
          <p:cNvCxnSpPr>
            <a:cxnSpLocks noChangeShapeType="1"/>
            <a:stCxn id="96267" idx="6"/>
            <a:endCxn id="96336" idx="2"/>
          </p:cNvCxnSpPr>
          <p:nvPr/>
        </p:nvCxnSpPr>
        <p:spPr bwMode="auto">
          <a:xfrm>
            <a:off x="3176588" y="3679825"/>
            <a:ext cx="26146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77" name="AutoShape 21">
            <a:extLst>
              <a:ext uri="{FF2B5EF4-FFF2-40B4-BE49-F238E27FC236}">
                <a16:creationId xmlns:a16="http://schemas.microsoft.com/office/drawing/2014/main" id="{A5CEE79C-1D8A-4772-A2EF-1771B1F91264}"/>
              </a:ext>
            </a:extLst>
          </p:cNvPr>
          <p:cNvCxnSpPr>
            <a:cxnSpLocks noChangeShapeType="1"/>
            <a:stCxn id="96445" idx="6"/>
            <a:endCxn id="96444" idx="2"/>
          </p:cNvCxnSpPr>
          <p:nvPr/>
        </p:nvCxnSpPr>
        <p:spPr bwMode="auto">
          <a:xfrm>
            <a:off x="3176588" y="5661025"/>
            <a:ext cx="2690812" cy="7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336" name="Oval 80">
            <a:extLst>
              <a:ext uri="{FF2B5EF4-FFF2-40B4-BE49-F238E27FC236}">
                <a16:creationId xmlns:a16="http://schemas.microsoft.com/office/drawing/2014/main" id="{CC1098F5-3ED7-4C3E-8601-AD2BAEAC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B</a:t>
            </a:r>
          </a:p>
        </p:txBody>
      </p:sp>
      <p:cxnSp>
        <p:nvCxnSpPr>
          <p:cNvPr id="96337" name="AutoShape 81">
            <a:extLst>
              <a:ext uri="{FF2B5EF4-FFF2-40B4-BE49-F238E27FC236}">
                <a16:creationId xmlns:a16="http://schemas.microsoft.com/office/drawing/2014/main" id="{0BFEC74E-36BF-42E5-A805-B652F15660D1}"/>
              </a:ext>
            </a:extLst>
          </p:cNvPr>
          <p:cNvCxnSpPr>
            <a:cxnSpLocks noChangeShapeType="1"/>
            <a:endCxn id="96336" idx="3"/>
          </p:cNvCxnSpPr>
          <p:nvPr/>
        </p:nvCxnSpPr>
        <p:spPr bwMode="auto">
          <a:xfrm flipV="1">
            <a:off x="3200400" y="3802063"/>
            <a:ext cx="2654300" cy="16843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394" name="AutoShape 138">
            <a:extLst>
              <a:ext uri="{FF2B5EF4-FFF2-40B4-BE49-F238E27FC236}">
                <a16:creationId xmlns:a16="http://schemas.microsoft.com/office/drawing/2014/main" id="{0F9691FA-4427-4B5B-A6E0-B2DEA9CFBFC8}"/>
              </a:ext>
            </a:extLst>
          </p:cNvPr>
          <p:cNvCxnSpPr>
            <a:cxnSpLocks noChangeShapeType="1"/>
            <a:stCxn id="96444" idx="0"/>
            <a:endCxn id="96336" idx="4"/>
          </p:cNvCxnSpPr>
          <p:nvPr/>
        </p:nvCxnSpPr>
        <p:spPr bwMode="auto">
          <a:xfrm flipH="1" flipV="1">
            <a:off x="6008688" y="3852863"/>
            <a:ext cx="76200" cy="17097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395" name="AutoShape 139">
            <a:extLst>
              <a:ext uri="{FF2B5EF4-FFF2-40B4-BE49-F238E27FC236}">
                <a16:creationId xmlns:a16="http://schemas.microsoft.com/office/drawing/2014/main" id="{B96BF977-D6AC-4982-AEFD-BA4104C34683}"/>
              </a:ext>
            </a:extLst>
          </p:cNvPr>
          <p:cNvCxnSpPr>
            <a:cxnSpLocks noChangeShapeType="1"/>
            <a:stCxn id="96444" idx="6"/>
            <a:endCxn id="96443" idx="3"/>
          </p:cNvCxnSpPr>
          <p:nvPr/>
        </p:nvCxnSpPr>
        <p:spPr bwMode="auto">
          <a:xfrm flipV="1">
            <a:off x="6300788" y="4716463"/>
            <a:ext cx="1306512" cy="10207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428" name="AutoShape 172">
            <a:extLst>
              <a:ext uri="{FF2B5EF4-FFF2-40B4-BE49-F238E27FC236}">
                <a16:creationId xmlns:a16="http://schemas.microsoft.com/office/drawing/2014/main" id="{F58AEA2D-43DF-4664-94BE-49DCC0D3051A}"/>
              </a:ext>
            </a:extLst>
          </p:cNvPr>
          <p:cNvCxnSpPr>
            <a:cxnSpLocks noChangeShapeType="1"/>
            <a:stCxn id="96336" idx="6"/>
            <a:endCxn id="96443" idx="1"/>
          </p:cNvCxnSpPr>
          <p:nvPr/>
        </p:nvCxnSpPr>
        <p:spPr bwMode="auto">
          <a:xfrm>
            <a:off x="6224588" y="3679825"/>
            <a:ext cx="1382712" cy="7905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443" name="Oval 187">
            <a:extLst>
              <a:ext uri="{FF2B5EF4-FFF2-40B4-BE49-F238E27FC236}">
                <a16:creationId xmlns:a16="http://schemas.microsoft.com/office/drawing/2014/main" id="{56ED0CD2-62A1-4806-AC28-5D39B16AD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196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D</a:t>
            </a:r>
          </a:p>
        </p:txBody>
      </p:sp>
      <p:sp>
        <p:nvSpPr>
          <p:cNvPr id="96444" name="Oval 188">
            <a:extLst>
              <a:ext uri="{FF2B5EF4-FFF2-40B4-BE49-F238E27FC236}">
                <a16:creationId xmlns:a16="http://schemas.microsoft.com/office/drawing/2014/main" id="{49B445D2-5FC9-41D5-9E1D-D24197A2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5626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E</a:t>
            </a:r>
          </a:p>
        </p:txBody>
      </p:sp>
      <p:sp>
        <p:nvSpPr>
          <p:cNvPr id="96445" name="Oval 189">
            <a:extLst>
              <a:ext uri="{FF2B5EF4-FFF2-40B4-BE49-F238E27FC236}">
                <a16:creationId xmlns:a16="http://schemas.microsoft.com/office/drawing/2014/main" id="{E0B144B2-2C17-4885-A111-1F53FE22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64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C</a:t>
            </a:r>
          </a:p>
        </p:txBody>
      </p:sp>
      <p:sp>
        <p:nvSpPr>
          <p:cNvPr id="96446" name="Text Box 190">
            <a:extLst>
              <a:ext uri="{FF2B5EF4-FFF2-40B4-BE49-F238E27FC236}">
                <a16:creationId xmlns:a16="http://schemas.microsoft.com/office/drawing/2014/main" id="{40FF6579-3915-4B62-89A5-393740A0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10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6447" name="Text Box 191">
            <a:extLst>
              <a:ext uri="{FF2B5EF4-FFF2-40B4-BE49-F238E27FC236}">
                <a16:creationId xmlns:a16="http://schemas.microsoft.com/office/drawing/2014/main" id="{CC88337A-F470-4779-951F-CB126FA3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6448" name="Text Box 192">
            <a:extLst>
              <a:ext uri="{FF2B5EF4-FFF2-40B4-BE49-F238E27FC236}">
                <a16:creationId xmlns:a16="http://schemas.microsoft.com/office/drawing/2014/main" id="{30F68094-7E06-497D-A210-551D981FE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29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6449" name="Text Box 193">
            <a:extLst>
              <a:ext uri="{FF2B5EF4-FFF2-40B4-BE49-F238E27FC236}">
                <a16:creationId xmlns:a16="http://schemas.microsoft.com/office/drawing/2014/main" id="{1A96E8EE-0304-4EF3-B01B-FEB5F628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6450" name="Text Box 194">
            <a:extLst>
              <a:ext uri="{FF2B5EF4-FFF2-40B4-BE49-F238E27FC236}">
                <a16:creationId xmlns:a16="http://schemas.microsoft.com/office/drawing/2014/main" id="{4887387D-B6D3-40A4-9A8A-291B156E5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4102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6451" name="Text Box 195">
            <a:extLst>
              <a:ext uri="{FF2B5EF4-FFF2-40B4-BE49-F238E27FC236}">
                <a16:creationId xmlns:a16="http://schemas.microsoft.com/office/drawing/2014/main" id="{CD5C8DC0-FE14-491D-B38F-396086FE4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6452" name="Text Box 196">
            <a:extLst>
              <a:ext uri="{FF2B5EF4-FFF2-40B4-BE49-F238E27FC236}">
                <a16:creationId xmlns:a16="http://schemas.microsoft.com/office/drawing/2014/main" id="{21024174-0EF1-4DDC-9185-4609F05EC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6453" name="Text Box 197">
            <a:extLst>
              <a:ext uri="{FF2B5EF4-FFF2-40B4-BE49-F238E27FC236}">
                <a16:creationId xmlns:a16="http://schemas.microsoft.com/office/drawing/2014/main" id="{58CF4867-385F-4248-8B4A-F90D58C31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81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cxnSp>
        <p:nvCxnSpPr>
          <p:cNvPr id="96465" name="AutoShape 209">
            <a:extLst>
              <a:ext uri="{FF2B5EF4-FFF2-40B4-BE49-F238E27FC236}">
                <a16:creationId xmlns:a16="http://schemas.microsoft.com/office/drawing/2014/main" id="{2157600B-C382-4A06-9C85-0190FFF59AA3}"/>
              </a:ext>
            </a:extLst>
          </p:cNvPr>
          <p:cNvCxnSpPr>
            <a:cxnSpLocks noChangeShapeType="1"/>
            <a:stCxn id="96443" idx="1"/>
            <a:endCxn id="96336" idx="6"/>
          </p:cNvCxnSpPr>
          <p:nvPr/>
        </p:nvCxnSpPr>
        <p:spPr bwMode="auto">
          <a:xfrm flipH="1" flipV="1">
            <a:off x="6224588" y="3679825"/>
            <a:ext cx="1382712" cy="7905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466" name="AutoShape 210">
            <a:extLst>
              <a:ext uri="{FF2B5EF4-FFF2-40B4-BE49-F238E27FC236}">
                <a16:creationId xmlns:a16="http://schemas.microsoft.com/office/drawing/2014/main" id="{B5BCCBD0-BEB8-4667-8914-68F99CC95EB2}"/>
              </a:ext>
            </a:extLst>
          </p:cNvPr>
          <p:cNvCxnSpPr>
            <a:cxnSpLocks noChangeShapeType="1"/>
            <a:stCxn id="96336" idx="3"/>
            <a:endCxn id="96445" idx="7"/>
          </p:cNvCxnSpPr>
          <p:nvPr/>
        </p:nvCxnSpPr>
        <p:spPr bwMode="auto">
          <a:xfrm flipH="1">
            <a:off x="3113088" y="3802063"/>
            <a:ext cx="2741612" cy="1735137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467" name="AutoShape 211">
            <a:extLst>
              <a:ext uri="{FF2B5EF4-FFF2-40B4-BE49-F238E27FC236}">
                <a16:creationId xmlns:a16="http://schemas.microsoft.com/office/drawing/2014/main" id="{5A5B67F5-CD75-4F72-AF61-C2AF0C52CDE3}"/>
              </a:ext>
            </a:extLst>
          </p:cNvPr>
          <p:cNvCxnSpPr>
            <a:cxnSpLocks noChangeShapeType="1"/>
            <a:stCxn id="96445" idx="2"/>
            <a:endCxn id="96260" idx="5"/>
          </p:cNvCxnSpPr>
          <p:nvPr/>
        </p:nvCxnSpPr>
        <p:spPr bwMode="auto">
          <a:xfrm flipH="1" flipV="1">
            <a:off x="1284288" y="4792663"/>
            <a:ext cx="1458912" cy="868362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468" name="Text Box 212">
            <a:extLst>
              <a:ext uri="{FF2B5EF4-FFF2-40B4-BE49-F238E27FC236}">
                <a16:creationId xmlns:a16="http://schemas.microsoft.com/office/drawing/2014/main" id="{C352E432-679F-4925-9995-36F47D81D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66FF"/>
                </a:solidFill>
              </a:rPr>
              <a:t>PREP</a:t>
            </a:r>
          </a:p>
        </p:txBody>
      </p:sp>
      <p:sp>
        <p:nvSpPr>
          <p:cNvPr id="96469" name="Text Box 213">
            <a:extLst>
              <a:ext uri="{FF2B5EF4-FFF2-40B4-BE49-F238E27FC236}">
                <a16:creationId xmlns:a16="http://schemas.microsoft.com/office/drawing/2014/main" id="{CCB447C2-BCA0-4C6E-AD48-79890176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4196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66FF"/>
                </a:solidFill>
              </a:rPr>
              <a:t>PREP</a:t>
            </a:r>
          </a:p>
        </p:txBody>
      </p:sp>
      <p:sp>
        <p:nvSpPr>
          <p:cNvPr id="96470" name="Text Box 214">
            <a:extLst>
              <a:ext uri="{FF2B5EF4-FFF2-40B4-BE49-F238E27FC236}">
                <a16:creationId xmlns:a16="http://schemas.microsoft.com/office/drawing/2014/main" id="{BE6EF98A-1181-4ECE-BE77-E34142C07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66FF"/>
                </a:solidFill>
              </a:rPr>
              <a:t>PREP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9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9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9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9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500"/>
                                        <p:tgtEl>
                                          <p:spTgt spid="9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9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500"/>
                                        <p:tgtEl>
                                          <p:spTgt spid="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9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46" grpId="0"/>
      <p:bldP spid="96446" grpId="1"/>
      <p:bldP spid="96447" grpId="0"/>
      <p:bldP spid="96447" grpId="1"/>
      <p:bldP spid="96448" grpId="0"/>
      <p:bldP spid="96448" grpId="1"/>
      <p:bldP spid="96449" grpId="0"/>
      <p:bldP spid="96449" grpId="1"/>
      <p:bldP spid="96450" grpId="0"/>
      <p:bldP spid="96450" grpId="1"/>
      <p:bldP spid="96451" grpId="0"/>
      <p:bldP spid="96451" grpId="1"/>
      <p:bldP spid="96452" grpId="0"/>
      <p:bldP spid="96452" grpId="1"/>
      <p:bldP spid="96453" grpId="0"/>
      <p:bldP spid="96453" grpId="1"/>
      <p:bldP spid="96468" grpId="0"/>
      <p:bldP spid="96469" grpId="0"/>
      <p:bldP spid="964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5FEF673-03BC-479C-AA8C-EFBBA223B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Mesh Protocol Intro. – Interworking with the DS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CD209F9-438A-406A-9290-1C23095B68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20000" cy="2209800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zh-TW" sz="1800"/>
              <a:t>When two STAs behind mesh gates (external STA ) need to communicate with each other.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TW" sz="1800"/>
              <a:t>Each mesh gate maintains a proxy table, in which contains proxy information { external STA’s address,  proxy mesh gate’s address, …}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TW" sz="1800"/>
              <a:t>If the proxy information does not exist, do AODV first.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zh-TW" sz="1800"/>
              <a:t>These proxy information is carried by PREP, or PUX (proxy update) packet.</a:t>
            </a:r>
          </a:p>
          <a:p>
            <a:pPr marL="533400" indent="-533400">
              <a:lnSpc>
                <a:spcPct val="80000"/>
              </a:lnSpc>
            </a:pPr>
            <a:endParaRPr lang="en-US" altLang="zh-TW" sz="1800"/>
          </a:p>
        </p:txBody>
      </p:sp>
      <p:sp>
        <p:nvSpPr>
          <p:cNvPr id="97284" name="Oval 4">
            <a:extLst>
              <a:ext uri="{FF2B5EF4-FFF2-40B4-BE49-F238E27FC236}">
                <a16:creationId xmlns:a16="http://schemas.microsoft.com/office/drawing/2014/main" id="{F4F36395-7193-4F05-8D5D-46EFED0B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S</a:t>
            </a:r>
          </a:p>
        </p:txBody>
      </p:sp>
      <p:cxnSp>
        <p:nvCxnSpPr>
          <p:cNvPr id="97285" name="AutoShape 5">
            <a:extLst>
              <a:ext uri="{FF2B5EF4-FFF2-40B4-BE49-F238E27FC236}">
                <a16:creationId xmlns:a16="http://schemas.microsoft.com/office/drawing/2014/main" id="{B37852BF-C89C-4317-8472-4B1AC1EA8BE1}"/>
              </a:ext>
            </a:extLst>
          </p:cNvPr>
          <p:cNvCxnSpPr>
            <a:cxnSpLocks noChangeShapeType="1"/>
            <a:stCxn id="97284" idx="5"/>
            <a:endCxn id="97305" idx="2"/>
          </p:cNvCxnSpPr>
          <p:nvPr/>
        </p:nvCxnSpPr>
        <p:spPr bwMode="auto">
          <a:xfrm>
            <a:off x="2351088" y="4868863"/>
            <a:ext cx="849312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286" name="AutoShape 6">
            <a:extLst>
              <a:ext uri="{FF2B5EF4-FFF2-40B4-BE49-F238E27FC236}">
                <a16:creationId xmlns:a16="http://schemas.microsoft.com/office/drawing/2014/main" id="{A48C66A8-9A10-4E1A-BE62-3829CB2ACD60}"/>
              </a:ext>
            </a:extLst>
          </p:cNvPr>
          <p:cNvCxnSpPr>
            <a:cxnSpLocks noChangeShapeType="1"/>
            <a:stCxn id="97305" idx="6"/>
            <a:endCxn id="97304" idx="2"/>
          </p:cNvCxnSpPr>
          <p:nvPr/>
        </p:nvCxnSpPr>
        <p:spPr bwMode="auto">
          <a:xfrm>
            <a:off x="3633788" y="5584825"/>
            <a:ext cx="2005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287" name="AutoShape 7">
            <a:extLst>
              <a:ext uri="{FF2B5EF4-FFF2-40B4-BE49-F238E27FC236}">
                <a16:creationId xmlns:a16="http://schemas.microsoft.com/office/drawing/2014/main" id="{4E06EDB9-1508-42A8-A962-90C0B19720E4}"/>
              </a:ext>
            </a:extLst>
          </p:cNvPr>
          <p:cNvCxnSpPr>
            <a:cxnSpLocks noChangeShapeType="1"/>
            <a:stCxn id="97304" idx="6"/>
            <a:endCxn id="97303" idx="3"/>
          </p:cNvCxnSpPr>
          <p:nvPr/>
        </p:nvCxnSpPr>
        <p:spPr bwMode="auto">
          <a:xfrm flipV="1">
            <a:off x="6072188" y="4945063"/>
            <a:ext cx="925512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288" name="AutoShape 8">
            <a:extLst>
              <a:ext uri="{FF2B5EF4-FFF2-40B4-BE49-F238E27FC236}">
                <a16:creationId xmlns:a16="http://schemas.microsoft.com/office/drawing/2014/main" id="{63D2942A-0E2C-4E5B-8E2A-2C234E88F193}"/>
              </a:ext>
            </a:extLst>
          </p:cNvPr>
          <p:cNvCxnSpPr>
            <a:cxnSpLocks noChangeShapeType="1"/>
            <a:stCxn id="97303" idx="1"/>
            <a:endCxn id="97298" idx="6"/>
          </p:cNvCxnSpPr>
          <p:nvPr/>
        </p:nvCxnSpPr>
        <p:spPr bwMode="auto">
          <a:xfrm flipH="1" flipV="1">
            <a:off x="6072188" y="4137025"/>
            <a:ext cx="92551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289" name="AutoShape 9">
            <a:extLst>
              <a:ext uri="{FF2B5EF4-FFF2-40B4-BE49-F238E27FC236}">
                <a16:creationId xmlns:a16="http://schemas.microsoft.com/office/drawing/2014/main" id="{8F3BB838-4D31-487F-8A93-979948877754}"/>
              </a:ext>
            </a:extLst>
          </p:cNvPr>
          <p:cNvCxnSpPr>
            <a:cxnSpLocks noChangeShapeType="1"/>
            <a:stCxn id="97298" idx="4"/>
            <a:endCxn id="97304" idx="0"/>
          </p:cNvCxnSpPr>
          <p:nvPr/>
        </p:nvCxnSpPr>
        <p:spPr bwMode="auto">
          <a:xfrm>
            <a:off x="5856288" y="4310063"/>
            <a:ext cx="0" cy="11001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290" name="AutoShape 10">
            <a:extLst>
              <a:ext uri="{FF2B5EF4-FFF2-40B4-BE49-F238E27FC236}">
                <a16:creationId xmlns:a16="http://schemas.microsoft.com/office/drawing/2014/main" id="{B4AF5610-C609-4975-AB13-B809D4450A22}"/>
              </a:ext>
            </a:extLst>
          </p:cNvPr>
          <p:cNvCxnSpPr>
            <a:cxnSpLocks noChangeShapeType="1"/>
            <a:stCxn id="97298" idx="3"/>
            <a:endCxn id="97305" idx="7"/>
          </p:cNvCxnSpPr>
          <p:nvPr/>
        </p:nvCxnSpPr>
        <p:spPr bwMode="auto">
          <a:xfrm flipH="1">
            <a:off x="3570288" y="4259263"/>
            <a:ext cx="2132012" cy="12017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292" name="AutoShape 12">
            <a:extLst>
              <a:ext uri="{FF2B5EF4-FFF2-40B4-BE49-F238E27FC236}">
                <a16:creationId xmlns:a16="http://schemas.microsoft.com/office/drawing/2014/main" id="{50937F56-4C82-43E1-9A78-1C760626FAB0}"/>
              </a:ext>
            </a:extLst>
          </p:cNvPr>
          <p:cNvCxnSpPr>
            <a:cxnSpLocks noChangeShapeType="1"/>
            <a:stCxn id="97284" idx="7"/>
            <a:endCxn id="97291" idx="2"/>
          </p:cNvCxnSpPr>
          <p:nvPr/>
        </p:nvCxnSpPr>
        <p:spPr bwMode="auto">
          <a:xfrm flipV="1">
            <a:off x="2351088" y="4137025"/>
            <a:ext cx="849312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293" name="AutoShape 13">
            <a:extLst>
              <a:ext uri="{FF2B5EF4-FFF2-40B4-BE49-F238E27FC236}">
                <a16:creationId xmlns:a16="http://schemas.microsoft.com/office/drawing/2014/main" id="{11086307-AD20-4BE8-BC59-D0EC8F15EE15}"/>
              </a:ext>
            </a:extLst>
          </p:cNvPr>
          <p:cNvCxnSpPr>
            <a:cxnSpLocks noChangeShapeType="1"/>
            <a:stCxn id="97291" idx="6"/>
            <a:endCxn id="97298" idx="2"/>
          </p:cNvCxnSpPr>
          <p:nvPr/>
        </p:nvCxnSpPr>
        <p:spPr bwMode="auto">
          <a:xfrm>
            <a:off x="3633788" y="4137025"/>
            <a:ext cx="20050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298" name="Oval 18">
            <a:extLst>
              <a:ext uri="{FF2B5EF4-FFF2-40B4-BE49-F238E27FC236}">
                <a16:creationId xmlns:a16="http://schemas.microsoft.com/office/drawing/2014/main" id="{BEF798F4-4805-4C61-BEA1-F15D56DA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B</a:t>
            </a:r>
          </a:p>
        </p:txBody>
      </p:sp>
      <p:sp>
        <p:nvSpPr>
          <p:cNvPr id="97303" name="Oval 23">
            <a:extLst>
              <a:ext uri="{FF2B5EF4-FFF2-40B4-BE49-F238E27FC236}">
                <a16:creationId xmlns:a16="http://schemas.microsoft.com/office/drawing/2014/main" id="{25D3E6B2-2631-4C9F-A56B-0C349F15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D</a:t>
            </a:r>
          </a:p>
        </p:txBody>
      </p:sp>
      <p:sp>
        <p:nvSpPr>
          <p:cNvPr id="97304" name="Oval 24">
            <a:extLst>
              <a:ext uri="{FF2B5EF4-FFF2-40B4-BE49-F238E27FC236}">
                <a16:creationId xmlns:a16="http://schemas.microsoft.com/office/drawing/2014/main" id="{001CC280-77E7-4236-801C-21215F46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02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E</a:t>
            </a:r>
          </a:p>
        </p:txBody>
      </p:sp>
      <p:sp>
        <p:nvSpPr>
          <p:cNvPr id="97305" name="Oval 25">
            <a:extLst>
              <a:ext uri="{FF2B5EF4-FFF2-40B4-BE49-F238E27FC236}">
                <a16:creationId xmlns:a16="http://schemas.microsoft.com/office/drawing/2014/main" id="{0470C14D-18B0-4F87-8907-C9A17E8F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102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C</a:t>
            </a:r>
          </a:p>
        </p:txBody>
      </p:sp>
      <p:grpSp>
        <p:nvGrpSpPr>
          <p:cNvPr id="97314" name="Group 34">
            <a:extLst>
              <a:ext uri="{FF2B5EF4-FFF2-40B4-BE49-F238E27FC236}">
                <a16:creationId xmlns:a16="http://schemas.microsoft.com/office/drawing/2014/main" id="{41A44A3C-36BF-4D80-97DC-DE3BF56280D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953000"/>
            <a:ext cx="830263" cy="1079500"/>
            <a:chOff x="567" y="2432"/>
            <a:chExt cx="523" cy="680"/>
          </a:xfrm>
        </p:grpSpPr>
        <p:pic>
          <p:nvPicPr>
            <p:cNvPr id="97315" name="Picture 35">
              <a:extLst>
                <a:ext uri="{FF2B5EF4-FFF2-40B4-BE49-F238E27FC236}">
                  <a16:creationId xmlns:a16="http://schemas.microsoft.com/office/drawing/2014/main" id="{1BDC9449-5907-4FE4-93A8-C0065D5A4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432"/>
              <a:ext cx="486" cy="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316" name="Text Box 36">
              <a:extLst>
                <a:ext uri="{FF2B5EF4-FFF2-40B4-BE49-F238E27FC236}">
                  <a16:creationId xmlns:a16="http://schemas.microsoft.com/office/drawing/2014/main" id="{B18E4341-8CD5-4999-9EDA-378565216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2900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STA1</a:t>
              </a:r>
            </a:p>
          </p:txBody>
        </p:sp>
      </p:grpSp>
      <p:cxnSp>
        <p:nvCxnSpPr>
          <p:cNvPr id="97317" name="AutoShape 37">
            <a:extLst>
              <a:ext uri="{FF2B5EF4-FFF2-40B4-BE49-F238E27FC236}">
                <a16:creationId xmlns:a16="http://schemas.microsoft.com/office/drawing/2014/main" id="{93DA2BAA-237E-4BA3-AE91-700A7FFCCAE4}"/>
              </a:ext>
            </a:extLst>
          </p:cNvPr>
          <p:cNvCxnSpPr>
            <a:cxnSpLocks noChangeShapeType="1"/>
            <a:stCxn id="97315" idx="3"/>
            <a:endCxn id="97284" idx="3"/>
          </p:cNvCxnSpPr>
          <p:nvPr/>
        </p:nvCxnSpPr>
        <p:spPr bwMode="auto">
          <a:xfrm flipV="1">
            <a:off x="1457325" y="4868863"/>
            <a:ext cx="5873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318" name="AutoShape 38">
            <a:extLst>
              <a:ext uri="{FF2B5EF4-FFF2-40B4-BE49-F238E27FC236}">
                <a16:creationId xmlns:a16="http://schemas.microsoft.com/office/drawing/2014/main" id="{BE07A6EC-EE00-4346-8445-3FBE02250983}"/>
              </a:ext>
            </a:extLst>
          </p:cNvPr>
          <p:cNvCxnSpPr>
            <a:cxnSpLocks noChangeShapeType="1"/>
            <a:stCxn id="97320" idx="0"/>
            <a:endCxn id="97303" idx="5"/>
          </p:cNvCxnSpPr>
          <p:nvPr/>
        </p:nvCxnSpPr>
        <p:spPr bwMode="auto">
          <a:xfrm flipH="1" flipV="1">
            <a:off x="7304088" y="4945063"/>
            <a:ext cx="473075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7319" name="Group 39">
            <a:extLst>
              <a:ext uri="{FF2B5EF4-FFF2-40B4-BE49-F238E27FC236}">
                <a16:creationId xmlns:a16="http://schemas.microsoft.com/office/drawing/2014/main" id="{449935F5-61D4-4256-92DE-EBEA331251A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257800"/>
            <a:ext cx="830263" cy="1079500"/>
            <a:chOff x="567" y="2432"/>
            <a:chExt cx="523" cy="680"/>
          </a:xfrm>
        </p:grpSpPr>
        <p:pic>
          <p:nvPicPr>
            <p:cNvPr id="97320" name="Picture 40">
              <a:extLst>
                <a:ext uri="{FF2B5EF4-FFF2-40B4-BE49-F238E27FC236}">
                  <a16:creationId xmlns:a16="http://schemas.microsoft.com/office/drawing/2014/main" id="{B29F6191-4490-41D8-B061-D5B48CE97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432"/>
              <a:ext cx="486" cy="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321" name="Text Box 41">
              <a:extLst>
                <a:ext uri="{FF2B5EF4-FFF2-40B4-BE49-F238E27FC236}">
                  <a16:creationId xmlns:a16="http://schemas.microsoft.com/office/drawing/2014/main" id="{4889428F-27D2-4D85-A897-918320488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2900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STA2</a:t>
              </a:r>
            </a:p>
          </p:txBody>
        </p:sp>
      </p:grpSp>
      <p:cxnSp>
        <p:nvCxnSpPr>
          <p:cNvPr id="97322" name="AutoShape 42">
            <a:extLst>
              <a:ext uri="{FF2B5EF4-FFF2-40B4-BE49-F238E27FC236}">
                <a16:creationId xmlns:a16="http://schemas.microsoft.com/office/drawing/2014/main" id="{F56DDFD9-6E71-4720-9518-6841E5B34C39}"/>
              </a:ext>
            </a:extLst>
          </p:cNvPr>
          <p:cNvCxnSpPr>
            <a:cxnSpLocks noChangeShapeType="1"/>
            <a:stCxn id="97303" idx="1"/>
            <a:endCxn id="97298" idx="6"/>
          </p:cNvCxnSpPr>
          <p:nvPr/>
        </p:nvCxnSpPr>
        <p:spPr bwMode="auto">
          <a:xfrm flipH="1" flipV="1">
            <a:off x="6072188" y="4137025"/>
            <a:ext cx="925512" cy="5619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323" name="AutoShape 43">
            <a:extLst>
              <a:ext uri="{FF2B5EF4-FFF2-40B4-BE49-F238E27FC236}">
                <a16:creationId xmlns:a16="http://schemas.microsoft.com/office/drawing/2014/main" id="{0418E897-5BC9-4592-B749-47B4BF3BD4EE}"/>
              </a:ext>
            </a:extLst>
          </p:cNvPr>
          <p:cNvCxnSpPr>
            <a:cxnSpLocks noChangeShapeType="1"/>
            <a:stCxn id="97298" idx="3"/>
            <a:endCxn id="97305" idx="7"/>
          </p:cNvCxnSpPr>
          <p:nvPr/>
        </p:nvCxnSpPr>
        <p:spPr bwMode="auto">
          <a:xfrm flipH="1">
            <a:off x="3570288" y="4259263"/>
            <a:ext cx="2132012" cy="1201737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324" name="AutoShape 44">
            <a:extLst>
              <a:ext uri="{FF2B5EF4-FFF2-40B4-BE49-F238E27FC236}">
                <a16:creationId xmlns:a16="http://schemas.microsoft.com/office/drawing/2014/main" id="{34431FC7-9264-4075-8A09-26FBB5B62A97}"/>
              </a:ext>
            </a:extLst>
          </p:cNvPr>
          <p:cNvCxnSpPr>
            <a:cxnSpLocks noChangeShapeType="1"/>
            <a:stCxn id="97305" idx="2"/>
            <a:endCxn id="97284" idx="5"/>
          </p:cNvCxnSpPr>
          <p:nvPr/>
        </p:nvCxnSpPr>
        <p:spPr bwMode="auto">
          <a:xfrm flipH="1" flipV="1">
            <a:off x="2351088" y="4868863"/>
            <a:ext cx="849312" cy="715962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25" name="Text Box 45">
            <a:extLst>
              <a:ext uri="{FF2B5EF4-FFF2-40B4-BE49-F238E27FC236}">
                <a16:creationId xmlns:a16="http://schemas.microsoft.com/office/drawing/2014/main" id="{27ED576B-D1F2-442A-B545-E06940976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66FF"/>
                </a:solidFill>
              </a:rPr>
              <a:t>PREP</a:t>
            </a:r>
          </a:p>
        </p:txBody>
      </p:sp>
      <p:sp>
        <p:nvSpPr>
          <p:cNvPr id="97326" name="Text Box 46">
            <a:extLst>
              <a:ext uri="{FF2B5EF4-FFF2-40B4-BE49-F238E27FC236}">
                <a16:creationId xmlns:a16="http://schemas.microsoft.com/office/drawing/2014/main" id="{71AF08EC-5EF4-4AEA-8CDB-18937D02D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482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66FF"/>
                </a:solidFill>
              </a:rPr>
              <a:t>PREP</a:t>
            </a:r>
          </a:p>
        </p:txBody>
      </p:sp>
      <p:sp>
        <p:nvSpPr>
          <p:cNvPr id="97327" name="Text Box 47">
            <a:extLst>
              <a:ext uri="{FF2B5EF4-FFF2-40B4-BE49-F238E27FC236}">
                <a16:creationId xmlns:a16="http://schemas.microsoft.com/office/drawing/2014/main" id="{DCB0F711-3A6F-4FFE-A957-AC69A634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054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>
                <a:solidFill>
                  <a:srgbClr val="0066FF"/>
                </a:solidFill>
              </a:rPr>
              <a:t>PREP</a:t>
            </a:r>
          </a:p>
        </p:txBody>
      </p:sp>
      <p:sp>
        <p:nvSpPr>
          <p:cNvPr id="97328" name="Text Box 48">
            <a:extLst>
              <a:ext uri="{FF2B5EF4-FFF2-40B4-BE49-F238E27FC236}">
                <a16:creationId xmlns:a16="http://schemas.microsoft.com/office/drawing/2014/main" id="{7858E8A3-75BA-4D6A-B8F2-904870760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1133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Mesh gate</a:t>
            </a:r>
          </a:p>
        </p:txBody>
      </p:sp>
      <p:sp>
        <p:nvSpPr>
          <p:cNvPr id="97329" name="Text Box 49">
            <a:extLst>
              <a:ext uri="{FF2B5EF4-FFF2-40B4-BE49-F238E27FC236}">
                <a16:creationId xmlns:a16="http://schemas.microsoft.com/office/drawing/2014/main" id="{6BE58A96-BD31-403A-9F51-2356A52C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495800"/>
            <a:ext cx="1133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/>
              <a:t>Mesh gate</a:t>
            </a:r>
          </a:p>
        </p:txBody>
      </p:sp>
      <p:graphicFrame>
        <p:nvGraphicFramePr>
          <p:cNvPr id="97446" name="Group 166">
            <a:extLst>
              <a:ext uri="{FF2B5EF4-FFF2-40B4-BE49-F238E27FC236}">
                <a16:creationId xmlns:a16="http://schemas.microsoft.com/office/drawing/2014/main" id="{85CE638F-4285-4752-9FF2-F0C60D7A0384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5791200"/>
          <a:ext cx="1219200" cy="5486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44741169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7288906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3356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630993"/>
                  </a:ext>
                </a:extLst>
              </a:tr>
            </a:tbl>
          </a:graphicData>
        </a:graphic>
      </p:graphicFrame>
      <p:graphicFrame>
        <p:nvGraphicFramePr>
          <p:cNvPr id="97445" name="Group 165">
            <a:extLst>
              <a:ext uri="{FF2B5EF4-FFF2-40B4-BE49-F238E27FC236}">
                <a16:creationId xmlns:a16="http://schemas.microsoft.com/office/drawing/2014/main" id="{2C645FE5-9918-4914-9C03-E1A3112A1939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4038600"/>
          <a:ext cx="1219200" cy="5486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77786919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36158346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783024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092542"/>
                  </a:ext>
                </a:extLst>
              </a:tr>
            </a:tbl>
          </a:graphicData>
        </a:graphic>
      </p:graphicFrame>
      <p:graphicFrame>
        <p:nvGraphicFramePr>
          <p:cNvPr id="97433" name="Group 153">
            <a:extLst>
              <a:ext uri="{FF2B5EF4-FFF2-40B4-BE49-F238E27FC236}">
                <a16:creationId xmlns:a16="http://schemas.microsoft.com/office/drawing/2014/main" id="{94E322F5-1E34-445F-8788-BED55C688277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505200"/>
          <a:ext cx="1371600" cy="5486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711829141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173211554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87415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477535"/>
                  </a:ext>
                </a:extLst>
              </a:tr>
            </a:tbl>
          </a:graphicData>
        </a:graphic>
      </p:graphicFrame>
      <p:sp>
        <p:nvSpPr>
          <p:cNvPr id="97291" name="Oval 11">
            <a:extLst>
              <a:ext uri="{FF2B5EF4-FFF2-40B4-BE49-F238E27FC236}">
                <a16:creationId xmlns:a16="http://schemas.microsoft.com/office/drawing/2014/main" id="{49593BF9-DB38-4CDC-972E-362F03BD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433388" cy="347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A</a:t>
            </a:r>
          </a:p>
        </p:txBody>
      </p:sp>
      <p:cxnSp>
        <p:nvCxnSpPr>
          <p:cNvPr id="97447" name="AutoShape 167">
            <a:extLst>
              <a:ext uri="{FF2B5EF4-FFF2-40B4-BE49-F238E27FC236}">
                <a16:creationId xmlns:a16="http://schemas.microsoft.com/office/drawing/2014/main" id="{E51473FB-417B-44D7-984D-F233332A54B0}"/>
              </a:ext>
            </a:extLst>
          </p:cNvPr>
          <p:cNvCxnSpPr>
            <a:cxnSpLocks noChangeShapeType="1"/>
            <a:stCxn id="97284" idx="7"/>
            <a:endCxn id="97291" idx="2"/>
          </p:cNvCxnSpPr>
          <p:nvPr/>
        </p:nvCxnSpPr>
        <p:spPr bwMode="auto">
          <a:xfrm flipV="1">
            <a:off x="2351088" y="4137025"/>
            <a:ext cx="849312" cy="485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448" name="AutoShape 168">
            <a:extLst>
              <a:ext uri="{FF2B5EF4-FFF2-40B4-BE49-F238E27FC236}">
                <a16:creationId xmlns:a16="http://schemas.microsoft.com/office/drawing/2014/main" id="{71D9A769-DE4F-45D5-9E22-0B6E364FE4B0}"/>
              </a:ext>
            </a:extLst>
          </p:cNvPr>
          <p:cNvCxnSpPr>
            <a:cxnSpLocks noChangeShapeType="1"/>
            <a:stCxn id="97291" idx="6"/>
            <a:endCxn id="97298" idx="2"/>
          </p:cNvCxnSpPr>
          <p:nvPr/>
        </p:nvCxnSpPr>
        <p:spPr bwMode="auto">
          <a:xfrm>
            <a:off x="3633788" y="4137025"/>
            <a:ext cx="20050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449" name="AutoShape 169">
            <a:extLst>
              <a:ext uri="{FF2B5EF4-FFF2-40B4-BE49-F238E27FC236}">
                <a16:creationId xmlns:a16="http://schemas.microsoft.com/office/drawing/2014/main" id="{DA52CACC-0CAF-40DA-8D92-EC251A917C65}"/>
              </a:ext>
            </a:extLst>
          </p:cNvPr>
          <p:cNvCxnSpPr>
            <a:cxnSpLocks noChangeShapeType="1"/>
            <a:stCxn id="97284" idx="5"/>
            <a:endCxn id="97305" idx="2"/>
          </p:cNvCxnSpPr>
          <p:nvPr/>
        </p:nvCxnSpPr>
        <p:spPr bwMode="auto">
          <a:xfrm>
            <a:off x="2351088" y="4868863"/>
            <a:ext cx="849312" cy="7159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450" name="AutoShape 170">
            <a:extLst>
              <a:ext uri="{FF2B5EF4-FFF2-40B4-BE49-F238E27FC236}">
                <a16:creationId xmlns:a16="http://schemas.microsoft.com/office/drawing/2014/main" id="{F0190DC0-8BEB-4763-8BDF-04CAD35ACD2B}"/>
              </a:ext>
            </a:extLst>
          </p:cNvPr>
          <p:cNvCxnSpPr>
            <a:cxnSpLocks noChangeShapeType="1"/>
            <a:stCxn id="97305" idx="7"/>
            <a:endCxn id="97298" idx="3"/>
          </p:cNvCxnSpPr>
          <p:nvPr/>
        </p:nvCxnSpPr>
        <p:spPr bwMode="auto">
          <a:xfrm flipV="1">
            <a:off x="3570288" y="4259263"/>
            <a:ext cx="2132012" cy="12017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451" name="AutoShape 171">
            <a:extLst>
              <a:ext uri="{FF2B5EF4-FFF2-40B4-BE49-F238E27FC236}">
                <a16:creationId xmlns:a16="http://schemas.microsoft.com/office/drawing/2014/main" id="{0C6F7ED4-8BCF-4E39-B069-BBF8D8EB8764}"/>
              </a:ext>
            </a:extLst>
          </p:cNvPr>
          <p:cNvCxnSpPr>
            <a:cxnSpLocks noChangeShapeType="1"/>
            <a:stCxn id="97305" idx="6"/>
            <a:endCxn id="97304" idx="2"/>
          </p:cNvCxnSpPr>
          <p:nvPr/>
        </p:nvCxnSpPr>
        <p:spPr bwMode="auto">
          <a:xfrm>
            <a:off x="3633788" y="5584825"/>
            <a:ext cx="20050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452" name="AutoShape 172">
            <a:extLst>
              <a:ext uri="{FF2B5EF4-FFF2-40B4-BE49-F238E27FC236}">
                <a16:creationId xmlns:a16="http://schemas.microsoft.com/office/drawing/2014/main" id="{5CF121AC-E4A3-4E5A-8184-FB67E4FFFFDF}"/>
              </a:ext>
            </a:extLst>
          </p:cNvPr>
          <p:cNvCxnSpPr>
            <a:cxnSpLocks noChangeShapeType="1"/>
            <a:stCxn id="97304" idx="0"/>
            <a:endCxn id="97298" idx="4"/>
          </p:cNvCxnSpPr>
          <p:nvPr/>
        </p:nvCxnSpPr>
        <p:spPr bwMode="auto">
          <a:xfrm flipV="1">
            <a:off x="5856288" y="4310063"/>
            <a:ext cx="0" cy="11001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453" name="AutoShape 173">
            <a:extLst>
              <a:ext uri="{FF2B5EF4-FFF2-40B4-BE49-F238E27FC236}">
                <a16:creationId xmlns:a16="http://schemas.microsoft.com/office/drawing/2014/main" id="{6B80079F-AFC2-4446-98F5-60AAF4990435}"/>
              </a:ext>
            </a:extLst>
          </p:cNvPr>
          <p:cNvCxnSpPr>
            <a:cxnSpLocks noChangeShapeType="1"/>
            <a:stCxn id="97304" idx="6"/>
            <a:endCxn id="97303" idx="3"/>
          </p:cNvCxnSpPr>
          <p:nvPr/>
        </p:nvCxnSpPr>
        <p:spPr bwMode="auto">
          <a:xfrm flipV="1">
            <a:off x="6072188" y="4945063"/>
            <a:ext cx="925512" cy="6397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454" name="AutoShape 174">
            <a:extLst>
              <a:ext uri="{FF2B5EF4-FFF2-40B4-BE49-F238E27FC236}">
                <a16:creationId xmlns:a16="http://schemas.microsoft.com/office/drawing/2014/main" id="{96743C5A-018C-42D6-8F1D-75CDB01E2F66}"/>
              </a:ext>
            </a:extLst>
          </p:cNvPr>
          <p:cNvCxnSpPr>
            <a:cxnSpLocks noChangeShapeType="1"/>
            <a:stCxn id="97298" idx="6"/>
            <a:endCxn id="97303" idx="1"/>
          </p:cNvCxnSpPr>
          <p:nvPr/>
        </p:nvCxnSpPr>
        <p:spPr bwMode="auto">
          <a:xfrm>
            <a:off x="6072188" y="4137025"/>
            <a:ext cx="925512" cy="5619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455" name="Text Box 175">
            <a:extLst>
              <a:ext uri="{FF2B5EF4-FFF2-40B4-BE49-F238E27FC236}">
                <a16:creationId xmlns:a16="http://schemas.microsoft.com/office/drawing/2014/main" id="{0974F9B8-DC50-45E8-B72A-9B43331AF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862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7456" name="Text Box 176">
            <a:extLst>
              <a:ext uri="{FF2B5EF4-FFF2-40B4-BE49-F238E27FC236}">
                <a16:creationId xmlns:a16="http://schemas.microsoft.com/office/drawing/2014/main" id="{E8CE1DCC-CBF2-422A-93B5-983052CB6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386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7457" name="Text Box 177">
            <a:extLst>
              <a:ext uri="{FF2B5EF4-FFF2-40B4-BE49-F238E27FC236}">
                <a16:creationId xmlns:a16="http://schemas.microsoft.com/office/drawing/2014/main" id="{7BA5A3F5-0153-4632-A00A-D05CB05F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006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7458" name="Text Box 178">
            <a:extLst>
              <a:ext uri="{FF2B5EF4-FFF2-40B4-BE49-F238E27FC236}">
                <a16:creationId xmlns:a16="http://schemas.microsoft.com/office/drawing/2014/main" id="{CFEE4BCB-BD4C-4DAA-945F-5C3B0AE1B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1816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7459" name="Text Box 179">
            <a:extLst>
              <a:ext uri="{FF2B5EF4-FFF2-40B4-BE49-F238E27FC236}">
                <a16:creationId xmlns:a16="http://schemas.microsoft.com/office/drawing/2014/main" id="{64432A76-83A1-440F-8E3B-EE0F3C889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340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7460" name="Text Box 180">
            <a:extLst>
              <a:ext uri="{FF2B5EF4-FFF2-40B4-BE49-F238E27FC236}">
                <a16:creationId xmlns:a16="http://schemas.microsoft.com/office/drawing/2014/main" id="{0CC23FD8-22F4-4323-9A1E-A1321833A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006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7461" name="Text Box 181">
            <a:extLst>
              <a:ext uri="{FF2B5EF4-FFF2-40B4-BE49-F238E27FC236}">
                <a16:creationId xmlns:a16="http://schemas.microsoft.com/office/drawing/2014/main" id="{B67C364F-569A-43D6-93ED-B4E23D603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578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  <p:sp>
        <p:nvSpPr>
          <p:cNvPr id="97462" name="Text Box 182">
            <a:extLst>
              <a:ext uri="{FF2B5EF4-FFF2-40B4-BE49-F238E27FC236}">
                <a16:creationId xmlns:a16="http://schemas.microsoft.com/office/drawing/2014/main" id="{E43CA18C-94C7-4311-8D21-521A644B5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26720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 b="1">
                <a:solidFill>
                  <a:srgbClr val="FF0000"/>
                </a:solidFill>
              </a:rPr>
              <a:t>PREQ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5" grpId="0"/>
      <p:bldP spid="97326" grpId="0"/>
      <p:bldP spid="97327" grpId="0"/>
      <p:bldP spid="97455" grpId="0"/>
      <p:bldP spid="97455" grpId="1"/>
      <p:bldP spid="97456" grpId="0"/>
      <p:bldP spid="97456" grpId="1"/>
      <p:bldP spid="97457" grpId="0"/>
      <p:bldP spid="97457" grpId="1"/>
      <p:bldP spid="97458" grpId="0"/>
      <p:bldP spid="97458" grpId="1"/>
      <p:bldP spid="97459" grpId="0"/>
      <p:bldP spid="97459" grpId="1"/>
      <p:bldP spid="97460" grpId="0"/>
      <p:bldP spid="97460" grpId="1"/>
      <p:bldP spid="97461" grpId="0"/>
      <p:bldP spid="97461" grpId="1"/>
      <p:bldP spid="97462" grpId="0"/>
      <p:bldP spid="9746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DEE2973-48BB-4FF9-8147-D62814391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  <a:ln/>
        </p:spPr>
        <p:txBody>
          <a:bodyPr/>
          <a:lstStyle/>
          <a:p>
            <a:r>
              <a:rPr lang="en-US" altLang="zh-TW" sz="3200"/>
              <a:t>Data Forwarding – </a:t>
            </a:r>
            <a:r>
              <a:rPr lang="en-US" altLang="zh-TW" sz="2400"/>
              <a:t>Address transform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2AD81F1-913C-4F07-A7D1-76CB024DA737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5780" name="Picture 5">
            <a:extLst>
              <a:ext uri="{FF2B5EF4-FFF2-40B4-BE49-F238E27FC236}">
                <a16:creationId xmlns:a16="http://schemas.microsoft.com/office/drawing/2014/main" id="{83FF2F24-4FFF-4E20-A575-D6D26EE26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08050"/>
            <a:ext cx="7777162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5">
            <a:extLst>
              <a:ext uri="{FF2B5EF4-FFF2-40B4-BE49-F238E27FC236}">
                <a16:creationId xmlns:a16="http://schemas.microsoft.com/office/drawing/2014/main" id="{43A76C67-B98C-4159-B025-3E618E42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628775"/>
            <a:ext cx="1871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FF0000"/>
                </a:solidFill>
              </a:rPr>
              <a:t>Ref. proxy table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>
            <a:extLst>
              <a:ext uri="{FF2B5EF4-FFF2-40B4-BE49-F238E27FC236}">
                <a16:creationId xmlns:a16="http://schemas.microsoft.com/office/drawing/2014/main" id="{2D5EE432-E9AC-47B2-888D-7B81F70E4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Compiler Configuration – Select Board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13842A1-0C44-4693-8A4C-63C1D67B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01000" cy="51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>
            <a:extLst>
              <a:ext uri="{FF2B5EF4-FFF2-40B4-BE49-F238E27FC236}">
                <a16:creationId xmlns:a16="http://schemas.microsoft.com/office/drawing/2014/main" id="{441EB490-0C92-4921-A09A-D49E7D2C3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Compiler Configuration – Config Kernel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ED46080F-09D3-4C3E-BB51-D5D32B924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760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/>
              <a:t>Device Drivers -&gt; Network device support -&gt; Wireless LAN</a:t>
            </a:r>
          </a:p>
        </p:txBody>
      </p:sp>
      <p:pic>
        <p:nvPicPr>
          <p:cNvPr id="10250" name="Picture 10">
            <a:extLst>
              <a:ext uri="{FF2B5EF4-FFF2-40B4-BE49-F238E27FC236}">
                <a16:creationId xmlns:a16="http://schemas.microsoft.com/office/drawing/2014/main" id="{1312D5FD-0A8A-4844-A87D-275134CD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837363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>
            <a:extLst>
              <a:ext uri="{FF2B5EF4-FFF2-40B4-BE49-F238E27FC236}">
                <a16:creationId xmlns:a16="http://schemas.microsoft.com/office/drawing/2014/main" id="{D5E6FC87-7531-4D07-AAB6-9E3041848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Compiler Configuration – Config Users</a:t>
            </a:r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DBA72FB7-0474-4B39-8612-36DD5BA8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772400" cy="531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12">
            <a:extLst>
              <a:ext uri="{FF2B5EF4-FFF2-40B4-BE49-F238E27FC236}">
                <a16:creationId xmlns:a16="http://schemas.microsoft.com/office/drawing/2014/main" id="{772890DB-E098-4AF9-A47F-2F1077B74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Mesh GUI – Mesh Setup</a:t>
            </a:r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84787BB6-4503-470A-B52A-D8B340FA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3152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Oval 9">
            <a:extLst>
              <a:ext uri="{FF2B5EF4-FFF2-40B4-BE49-F238E27FC236}">
                <a16:creationId xmlns:a16="http://schemas.microsoft.com/office/drawing/2014/main" id="{32B1F50F-B53A-404D-B200-45A8CD82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3090863"/>
            <a:ext cx="1143000" cy="304800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4CEEF3C7-34E1-4157-B94E-F21C19D3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91000"/>
            <a:ext cx="990600" cy="685800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>
            <a:extLst>
              <a:ext uri="{FF2B5EF4-FFF2-40B4-BE49-F238E27FC236}">
                <a16:creationId xmlns:a16="http://schemas.microsoft.com/office/drawing/2014/main" id="{7BC3363B-5BF8-4A48-8C03-D47F8BB1D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Mesh GUI – Mesh Setup (cont.)</a:t>
            </a: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A9AA830B-433E-4872-9462-B52BEE2C8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162800" cy="53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5" name="Oval 7">
            <a:extLst>
              <a:ext uri="{FF2B5EF4-FFF2-40B4-BE49-F238E27FC236}">
                <a16:creationId xmlns:a16="http://schemas.microsoft.com/office/drawing/2014/main" id="{C40C2033-17B4-458B-82F9-DDD82981E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1828800" cy="304800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53587FB4-B450-4BAF-B4E6-F299D3A2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2438400" cy="381000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>
            <a:extLst>
              <a:ext uri="{FF2B5EF4-FFF2-40B4-BE49-F238E27FC236}">
                <a16:creationId xmlns:a16="http://schemas.microsoft.com/office/drawing/2014/main" id="{F789547D-50C3-45A2-B0E7-04821B10F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89FE595-2CFD-4C82-B2D0-22DCC0AEA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What is Mesh?</a:t>
            </a:r>
          </a:p>
          <a:p>
            <a:r>
              <a:rPr lang="en-US" altLang="zh-TW"/>
              <a:t>Mesh Protocol Introduction</a:t>
            </a:r>
          </a:p>
          <a:p>
            <a:r>
              <a:rPr lang="en-US" altLang="zh-TW"/>
              <a:t>Compiler Configuration</a:t>
            </a:r>
          </a:p>
          <a:p>
            <a:r>
              <a:rPr lang="en-US" altLang="zh-TW"/>
              <a:t>Mesh GUI</a:t>
            </a:r>
          </a:p>
          <a:p>
            <a:r>
              <a:rPr lang="en-US" altLang="zh-TW"/>
              <a:t>Mesh Demo I</a:t>
            </a:r>
          </a:p>
          <a:p>
            <a:r>
              <a:rPr lang="en-US" altLang="zh-TW"/>
              <a:t>Mesh Demo II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>
            <a:extLst>
              <a:ext uri="{FF2B5EF4-FFF2-40B4-BE49-F238E27FC236}">
                <a16:creationId xmlns:a16="http://schemas.microsoft.com/office/drawing/2014/main" id="{C8309F1C-BC8B-4917-81D7-DAC91F108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Mesh GUI – Mesh Information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9EC18B32-D118-4680-B404-3E601990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772400" cy="517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449" name="Group 17">
            <a:extLst>
              <a:ext uri="{FF2B5EF4-FFF2-40B4-BE49-F238E27FC236}">
                <a16:creationId xmlns:a16="http://schemas.microsoft.com/office/drawing/2014/main" id="{382040B5-968D-43B0-83A0-981350DC46F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219200"/>
            <a:ext cx="3276600" cy="2133600"/>
            <a:chOff x="2256" y="1344"/>
            <a:chExt cx="2352" cy="1632"/>
          </a:xfrm>
        </p:grpSpPr>
        <p:sp>
          <p:nvSpPr>
            <p:cNvPr id="18450" name="Rectangle 18">
              <a:extLst>
                <a:ext uri="{FF2B5EF4-FFF2-40B4-BE49-F238E27FC236}">
                  <a16:creationId xmlns:a16="http://schemas.microsoft.com/office/drawing/2014/main" id="{5E1E7E90-8F55-46D6-BC7B-928B7CBA3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4"/>
              <a:ext cx="2352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8451" name="Picture 19">
              <a:extLst>
                <a:ext uri="{FF2B5EF4-FFF2-40B4-BE49-F238E27FC236}">
                  <a16:creationId xmlns:a16="http://schemas.microsoft.com/office/drawing/2014/main" id="{887B7ACA-F054-4425-80A3-A8A2144BF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304"/>
              <a:ext cx="48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FA67A905-26C8-43C8-BFB8-0A7DFC4A4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318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c2</a:t>
              </a:r>
            </a:p>
          </p:txBody>
        </p:sp>
        <p:sp>
          <p:nvSpPr>
            <p:cNvPr id="18453" name="Oval 21">
              <a:extLst>
                <a:ext uri="{FF2B5EF4-FFF2-40B4-BE49-F238E27FC236}">
                  <a16:creationId xmlns:a16="http://schemas.microsoft.com/office/drawing/2014/main" id="{4C27AEB8-5807-46D3-B727-C0B53FA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033"/>
              <a:ext cx="318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c1</a:t>
              </a:r>
            </a:p>
          </p:txBody>
        </p:sp>
        <p:sp>
          <p:nvSpPr>
            <p:cNvPr id="18454" name="Oval 22">
              <a:extLst>
                <a:ext uri="{FF2B5EF4-FFF2-40B4-BE49-F238E27FC236}">
                  <a16:creationId xmlns:a16="http://schemas.microsoft.com/office/drawing/2014/main" id="{EF0D09DF-221D-452A-9804-9FA09F2E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213"/>
              <a:ext cx="318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c3</a:t>
              </a:r>
            </a:p>
          </p:txBody>
        </p:sp>
        <p:sp>
          <p:nvSpPr>
            <p:cNvPr id="18455" name="Line 23">
              <a:extLst>
                <a:ext uri="{FF2B5EF4-FFF2-40B4-BE49-F238E27FC236}">
                  <a16:creationId xmlns:a16="http://schemas.microsoft.com/office/drawing/2014/main" id="{7F976753-FD74-46A7-8856-19939B9A4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" y="1626"/>
              <a:ext cx="43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4">
              <a:extLst>
                <a:ext uri="{FF2B5EF4-FFF2-40B4-BE49-F238E27FC236}">
                  <a16:creationId xmlns:a16="http://schemas.microsoft.com/office/drawing/2014/main" id="{9093E624-4939-453C-BD66-DEC99EF2B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8" y="2214"/>
              <a:ext cx="68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5">
              <a:extLst>
                <a:ext uri="{FF2B5EF4-FFF2-40B4-BE49-F238E27FC236}">
                  <a16:creationId xmlns:a16="http://schemas.microsoft.com/office/drawing/2014/main" id="{3CF715CA-71BA-4A63-B2B7-DB3C98E68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7" y="1669"/>
              <a:ext cx="409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6">
              <a:extLst>
                <a:ext uri="{FF2B5EF4-FFF2-40B4-BE49-F238E27FC236}">
                  <a16:creationId xmlns:a16="http://schemas.microsoft.com/office/drawing/2014/main" id="{4C921203-CFA2-4C91-B6EF-7D0DDCA67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305"/>
              <a:ext cx="175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Oval 27">
              <a:extLst>
                <a:ext uri="{FF2B5EF4-FFF2-40B4-BE49-F238E27FC236}">
                  <a16:creationId xmlns:a16="http://schemas.microsoft.com/office/drawing/2014/main" id="{23F0CB52-080E-4686-8143-4C6E6D88E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584"/>
              <a:ext cx="318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/>
                <a:t>c4</a:t>
              </a:r>
            </a:p>
          </p:txBody>
        </p:sp>
        <p:sp>
          <p:nvSpPr>
            <p:cNvPr id="18460" name="Line 28">
              <a:extLst>
                <a:ext uri="{FF2B5EF4-FFF2-40B4-BE49-F238E27FC236}">
                  <a16:creationId xmlns:a16="http://schemas.microsoft.com/office/drawing/2014/main" id="{F44E0D07-1AE6-4406-B99F-395AB7562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2" y="1869"/>
              <a:ext cx="214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>
            <a:extLst>
              <a:ext uri="{FF2B5EF4-FFF2-40B4-BE49-F238E27FC236}">
                <a16:creationId xmlns:a16="http://schemas.microsoft.com/office/drawing/2014/main" id="{2E7E914A-05CB-4881-BAFD-5991E54C6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Mesh GUI – Mesh Information (cont.)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2F38AE56-0165-44F2-9E28-DAAD36EA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Oval 6">
            <a:extLst>
              <a:ext uri="{FF2B5EF4-FFF2-40B4-BE49-F238E27FC236}">
                <a16:creationId xmlns:a16="http://schemas.microsoft.com/office/drawing/2014/main" id="{0A61DE77-3EB6-45DF-850E-78121D68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2743200" cy="304800"/>
          </a:xfrm>
          <a:prstGeom prst="ellips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" name="Rectangle 51">
            <a:extLst>
              <a:ext uri="{FF2B5EF4-FFF2-40B4-BE49-F238E27FC236}">
                <a16:creationId xmlns:a16="http://schemas.microsoft.com/office/drawing/2014/main" id="{5E73E6C9-B9B9-4CE9-9C6D-1505FA9A6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Mesh DEMO I</a:t>
            </a:r>
          </a:p>
        </p:txBody>
      </p:sp>
      <p:sp>
        <p:nvSpPr>
          <p:cNvPr id="7220" name="Rectangle 52">
            <a:extLst>
              <a:ext uri="{FF2B5EF4-FFF2-40B4-BE49-F238E27FC236}">
                <a16:creationId xmlns:a16="http://schemas.microsoft.com/office/drawing/2014/main" id="{6EAF4636-974A-4050-9720-0802E2F27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altLang="zh-TW"/>
              <a:t>Auto Connect</a:t>
            </a:r>
          </a:p>
          <a:p>
            <a:pPr lvl="1"/>
            <a:endParaRPr lang="en-US" altLang="zh-TW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E1956424-DE14-4497-ABFE-FA79CE767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092575"/>
            <a:ext cx="29003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4800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FAAC3F3A-2184-466D-BA22-4C40B8B7E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084763"/>
            <a:ext cx="22320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4800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E0A1A05-851B-49A3-9700-FB5384B3A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669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1. Power on MAP1 and connect STA1 to it (Ethernet) 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40DBCD29-8DD5-486E-B320-1031E7DB4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36763"/>
            <a:ext cx="698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2. After the MAP1 has chosen an available channel, power on  the other three MAPs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3186624F-6434-470B-86ED-22F52C87E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84463"/>
            <a:ext cx="619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3. Connect STA2 to MAP4 (wireless)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CB20B4BE-9C4E-4269-B6AF-8F701998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4. Ping all MAPs and STA2 from STA1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2846AC48-8D46-446E-BF1A-FD435752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084763"/>
            <a:ext cx="22320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4800"/>
          </a:p>
        </p:txBody>
      </p:sp>
      <p:grpSp>
        <p:nvGrpSpPr>
          <p:cNvPr id="7179" name="Group 11">
            <a:extLst>
              <a:ext uri="{FF2B5EF4-FFF2-40B4-BE49-F238E27FC236}">
                <a16:creationId xmlns:a16="http://schemas.microsoft.com/office/drawing/2014/main" id="{B941A6FE-1413-4765-B76D-4B75100C1C57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4364038"/>
            <a:ext cx="2557463" cy="1131887"/>
            <a:chOff x="3334" y="2432"/>
            <a:chExt cx="1611" cy="713"/>
          </a:xfrm>
        </p:grpSpPr>
        <p:grpSp>
          <p:nvGrpSpPr>
            <p:cNvPr id="7180" name="Group 12">
              <a:extLst>
                <a:ext uri="{FF2B5EF4-FFF2-40B4-BE49-F238E27FC236}">
                  <a16:creationId xmlns:a16="http://schemas.microsoft.com/office/drawing/2014/main" id="{507D4818-B18F-4454-80C8-FD17E51ED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2614"/>
              <a:ext cx="590" cy="531"/>
              <a:chOff x="2381" y="1886"/>
              <a:chExt cx="590" cy="531"/>
            </a:xfrm>
          </p:grpSpPr>
          <p:pic>
            <p:nvPicPr>
              <p:cNvPr id="7181" name="Picture 13">
                <a:extLst>
                  <a:ext uri="{FF2B5EF4-FFF2-40B4-BE49-F238E27FC236}">
                    <a16:creationId xmlns:a16="http://schemas.microsoft.com/office/drawing/2014/main" id="{23271753-AB8A-4A55-B42B-051C3F0F35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" y="1886"/>
                <a:ext cx="590" cy="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82" name="Text Box 14">
                <a:extLst>
                  <a:ext uri="{FF2B5EF4-FFF2-40B4-BE49-F238E27FC236}">
                    <a16:creationId xmlns:a16="http://schemas.microsoft.com/office/drawing/2014/main" id="{5E3E1F1D-831F-4076-870C-C543ABEAF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2205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/>
                  <a:t>MAP1</a:t>
                </a:r>
              </a:p>
            </p:txBody>
          </p:sp>
        </p:grpSp>
        <p:grpSp>
          <p:nvGrpSpPr>
            <p:cNvPr id="7183" name="Group 15">
              <a:extLst>
                <a:ext uri="{FF2B5EF4-FFF2-40B4-BE49-F238E27FC236}">
                  <a16:creationId xmlns:a16="http://schemas.microsoft.com/office/drawing/2014/main" id="{646558DA-BADB-4089-AEA1-E1C0EA1D0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2432"/>
              <a:ext cx="523" cy="680"/>
              <a:chOff x="567" y="2432"/>
              <a:chExt cx="523" cy="680"/>
            </a:xfrm>
          </p:grpSpPr>
          <p:pic>
            <p:nvPicPr>
              <p:cNvPr id="7184" name="Picture 16">
                <a:extLst>
                  <a:ext uri="{FF2B5EF4-FFF2-40B4-BE49-F238E27FC236}">
                    <a16:creationId xmlns:a16="http://schemas.microsoft.com/office/drawing/2014/main" id="{86527273-8048-434D-890C-EF594471D5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" y="2432"/>
                <a:ext cx="486" cy="52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85" name="Text Box 17">
                <a:extLst>
                  <a:ext uri="{FF2B5EF4-FFF2-40B4-BE49-F238E27FC236}">
                    <a16:creationId xmlns:a16="http://schemas.microsoft.com/office/drawing/2014/main" id="{CE69CE68-A10E-4DEB-9E7A-BEDF8921D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900"/>
                <a:ext cx="45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/>
                  <a:t>STA1</a:t>
                </a:r>
              </a:p>
            </p:txBody>
          </p:sp>
        </p:grpSp>
        <p:sp>
          <p:nvSpPr>
            <p:cNvPr id="7186" name="Line 18">
              <a:extLst>
                <a:ext uri="{FF2B5EF4-FFF2-40B4-BE49-F238E27FC236}">
                  <a16:creationId xmlns:a16="http://schemas.microsoft.com/office/drawing/2014/main" id="{AFB76F63-235A-4DA4-8477-7560DB07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95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19">
            <a:extLst>
              <a:ext uri="{FF2B5EF4-FFF2-40B4-BE49-F238E27FC236}">
                <a16:creationId xmlns:a16="http://schemas.microsoft.com/office/drawing/2014/main" id="{CAA304DD-0ED2-462F-B91B-A428F7FEAEC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364038"/>
            <a:ext cx="1584325" cy="1079500"/>
            <a:chOff x="385" y="2432"/>
            <a:chExt cx="998" cy="680"/>
          </a:xfrm>
        </p:grpSpPr>
        <p:grpSp>
          <p:nvGrpSpPr>
            <p:cNvPr id="7188" name="Group 20">
              <a:extLst>
                <a:ext uri="{FF2B5EF4-FFF2-40B4-BE49-F238E27FC236}">
                  <a16:creationId xmlns:a16="http://schemas.microsoft.com/office/drawing/2014/main" id="{BA70CA3B-4136-48EE-8F5D-9A4BDC1F4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432"/>
              <a:ext cx="523" cy="680"/>
              <a:chOff x="567" y="2432"/>
              <a:chExt cx="523" cy="680"/>
            </a:xfrm>
          </p:grpSpPr>
          <p:pic>
            <p:nvPicPr>
              <p:cNvPr id="7189" name="Picture 21">
                <a:extLst>
                  <a:ext uri="{FF2B5EF4-FFF2-40B4-BE49-F238E27FC236}">
                    <a16:creationId xmlns:a16="http://schemas.microsoft.com/office/drawing/2014/main" id="{58040147-6072-421B-BD66-FF93AA9DEA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" y="2432"/>
                <a:ext cx="486" cy="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90" name="Text Box 22">
                <a:extLst>
                  <a:ext uri="{FF2B5EF4-FFF2-40B4-BE49-F238E27FC236}">
                    <a16:creationId xmlns:a16="http://schemas.microsoft.com/office/drawing/2014/main" id="{C3D433E6-0FF1-4D2D-8D3E-0F044685E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900"/>
                <a:ext cx="45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/>
                  <a:t>STA2</a:t>
                </a:r>
              </a:p>
            </p:txBody>
          </p:sp>
        </p:grpSp>
        <p:sp>
          <p:nvSpPr>
            <p:cNvPr id="7191" name="Line 23">
              <a:extLst>
                <a:ext uri="{FF2B5EF4-FFF2-40B4-BE49-F238E27FC236}">
                  <a16:creationId xmlns:a16="http://schemas.microsoft.com/office/drawing/2014/main" id="{B32460A8-50D5-4E28-8E23-56BC81650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795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2" name="Group 24">
            <a:extLst>
              <a:ext uri="{FF2B5EF4-FFF2-40B4-BE49-F238E27FC236}">
                <a16:creationId xmlns:a16="http://schemas.microsoft.com/office/drawing/2014/main" id="{9365E1A4-1196-4D05-AD13-1FF671858BD9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3644900"/>
            <a:ext cx="3168650" cy="2786063"/>
            <a:chOff x="1383" y="1979"/>
            <a:chExt cx="1996" cy="1755"/>
          </a:xfrm>
        </p:grpSpPr>
        <p:grpSp>
          <p:nvGrpSpPr>
            <p:cNvPr id="7193" name="Group 25">
              <a:extLst>
                <a:ext uri="{FF2B5EF4-FFF2-40B4-BE49-F238E27FC236}">
                  <a16:creationId xmlns:a16="http://schemas.microsoft.com/office/drawing/2014/main" id="{01B7C963-1F2F-4458-8AAF-4A1ECAFC5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2478"/>
              <a:ext cx="590" cy="531"/>
              <a:chOff x="2381" y="1886"/>
              <a:chExt cx="590" cy="531"/>
            </a:xfrm>
          </p:grpSpPr>
          <p:pic>
            <p:nvPicPr>
              <p:cNvPr id="7194" name="Picture 26">
                <a:extLst>
                  <a:ext uri="{FF2B5EF4-FFF2-40B4-BE49-F238E27FC236}">
                    <a16:creationId xmlns:a16="http://schemas.microsoft.com/office/drawing/2014/main" id="{D88831FD-8AB0-404B-B5E8-FF219992CF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" y="1886"/>
                <a:ext cx="590" cy="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95" name="Text Box 27">
                <a:extLst>
                  <a:ext uri="{FF2B5EF4-FFF2-40B4-BE49-F238E27FC236}">
                    <a16:creationId xmlns:a16="http://schemas.microsoft.com/office/drawing/2014/main" id="{3A1F533E-A2A4-4F80-8E5D-671EBA038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2205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/>
                  <a:t>MAP4</a:t>
                </a:r>
              </a:p>
            </p:txBody>
          </p:sp>
        </p:grpSp>
        <p:grpSp>
          <p:nvGrpSpPr>
            <p:cNvPr id="7196" name="Group 28">
              <a:extLst>
                <a:ext uri="{FF2B5EF4-FFF2-40B4-BE49-F238E27FC236}">
                  <a16:creationId xmlns:a16="http://schemas.microsoft.com/office/drawing/2014/main" id="{A42FDE8A-1CC7-4805-8BD6-8DFB5E2E0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979"/>
              <a:ext cx="590" cy="531"/>
              <a:chOff x="2381" y="1886"/>
              <a:chExt cx="590" cy="531"/>
            </a:xfrm>
          </p:grpSpPr>
          <p:pic>
            <p:nvPicPr>
              <p:cNvPr id="7197" name="Picture 29">
                <a:extLst>
                  <a:ext uri="{FF2B5EF4-FFF2-40B4-BE49-F238E27FC236}">
                    <a16:creationId xmlns:a16="http://schemas.microsoft.com/office/drawing/2014/main" id="{FA129072-6ED7-4559-B857-B25170F97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" y="1886"/>
                <a:ext cx="590" cy="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98" name="Text Box 30">
                <a:extLst>
                  <a:ext uri="{FF2B5EF4-FFF2-40B4-BE49-F238E27FC236}">
                    <a16:creationId xmlns:a16="http://schemas.microsoft.com/office/drawing/2014/main" id="{285556DA-1993-4F2B-B404-4CD5698E4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2205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/>
                  <a:t>MAP2</a:t>
                </a:r>
              </a:p>
            </p:txBody>
          </p:sp>
        </p:grpSp>
        <p:grpSp>
          <p:nvGrpSpPr>
            <p:cNvPr id="7199" name="Group 31">
              <a:extLst>
                <a:ext uri="{FF2B5EF4-FFF2-40B4-BE49-F238E27FC236}">
                  <a16:creationId xmlns:a16="http://schemas.microsoft.com/office/drawing/2014/main" id="{586DCE19-2CB1-435A-A8C5-DA834F5BD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3203"/>
              <a:ext cx="590" cy="531"/>
              <a:chOff x="2381" y="1886"/>
              <a:chExt cx="590" cy="531"/>
            </a:xfrm>
          </p:grpSpPr>
          <p:pic>
            <p:nvPicPr>
              <p:cNvPr id="7200" name="Picture 32">
                <a:extLst>
                  <a:ext uri="{FF2B5EF4-FFF2-40B4-BE49-F238E27FC236}">
                    <a16:creationId xmlns:a16="http://schemas.microsoft.com/office/drawing/2014/main" id="{3C6C2B77-B2B8-4BA1-A24E-D615C4AAB8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" y="1886"/>
                <a:ext cx="590" cy="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01" name="Text Box 33">
                <a:extLst>
                  <a:ext uri="{FF2B5EF4-FFF2-40B4-BE49-F238E27FC236}">
                    <a16:creationId xmlns:a16="http://schemas.microsoft.com/office/drawing/2014/main" id="{EC1F04A5-B9EF-4282-8948-E1ECA3967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2205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/>
                  <a:t>MAP3</a:t>
                </a:r>
              </a:p>
            </p:txBody>
          </p:sp>
        </p:grpSp>
        <p:sp>
          <p:nvSpPr>
            <p:cNvPr id="7202" name="Line 34">
              <a:extLst>
                <a:ext uri="{FF2B5EF4-FFF2-40B4-BE49-F238E27FC236}">
                  <a16:creationId xmlns:a16="http://schemas.microsoft.com/office/drawing/2014/main" id="{743BED2D-EA74-49D7-8B69-D2C6A1124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387"/>
              <a:ext cx="454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35">
              <a:extLst>
                <a:ext uri="{FF2B5EF4-FFF2-40B4-BE49-F238E27FC236}">
                  <a16:creationId xmlns:a16="http://schemas.microsoft.com/office/drawing/2014/main" id="{1B01BBD1-DD3D-4D3C-9D12-2DC09C478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387"/>
              <a:ext cx="40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36">
              <a:extLst>
                <a:ext uri="{FF2B5EF4-FFF2-40B4-BE49-F238E27FC236}">
                  <a16:creationId xmlns:a16="http://schemas.microsoft.com/office/drawing/2014/main" id="{5E932022-7E01-4FAA-83FE-D7EBD094C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931"/>
              <a:ext cx="499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Line 37">
              <a:extLst>
                <a:ext uri="{FF2B5EF4-FFF2-40B4-BE49-F238E27FC236}">
                  <a16:creationId xmlns:a16="http://schemas.microsoft.com/office/drawing/2014/main" id="{B0A0D63B-C093-493B-9330-7BF18EC28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3022"/>
              <a:ext cx="544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06" name="Group 38">
            <a:extLst>
              <a:ext uri="{FF2B5EF4-FFF2-40B4-BE49-F238E27FC236}">
                <a16:creationId xmlns:a16="http://schemas.microsoft.com/office/drawing/2014/main" id="{A4CD6180-7DB0-4500-BD70-D613720E993D}"/>
              </a:ext>
            </a:extLst>
          </p:cNvPr>
          <p:cNvGrpSpPr>
            <a:grpSpLocks/>
          </p:cNvGrpSpPr>
          <p:nvPr/>
        </p:nvGrpSpPr>
        <p:grpSpPr bwMode="auto">
          <a:xfrm>
            <a:off x="1549400" y="4076700"/>
            <a:ext cx="5543550" cy="1943100"/>
            <a:chOff x="930" y="2251"/>
            <a:chExt cx="3492" cy="1224"/>
          </a:xfrm>
        </p:grpSpPr>
        <p:sp>
          <p:nvSpPr>
            <p:cNvPr id="7207" name="Line 39">
              <a:extLst>
                <a:ext uri="{FF2B5EF4-FFF2-40B4-BE49-F238E27FC236}">
                  <a16:creationId xmlns:a16="http://schemas.microsoft.com/office/drawing/2014/main" id="{18DA10E5-73E9-489C-B95C-203A312BD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2750"/>
              <a:ext cx="45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40">
              <a:extLst>
                <a:ext uri="{FF2B5EF4-FFF2-40B4-BE49-F238E27FC236}">
                  <a16:creationId xmlns:a16="http://schemas.microsoft.com/office/drawing/2014/main" id="{6D97FA50-D6C3-40AD-A23A-134DB9DA9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5" y="2251"/>
              <a:ext cx="499" cy="40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41">
              <a:extLst>
                <a:ext uri="{FF2B5EF4-FFF2-40B4-BE49-F238E27FC236}">
                  <a16:creationId xmlns:a16="http://schemas.microsoft.com/office/drawing/2014/main" id="{BFF13C20-5AC2-4BC8-83F9-EBA49187F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113"/>
              <a:ext cx="544" cy="36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42">
              <a:extLst>
                <a:ext uri="{FF2B5EF4-FFF2-40B4-BE49-F238E27FC236}">
                  <a16:creationId xmlns:a16="http://schemas.microsoft.com/office/drawing/2014/main" id="{154C375F-5B23-4234-A3ED-0285798AF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296"/>
              <a:ext cx="499" cy="27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43">
              <a:extLst>
                <a:ext uri="{FF2B5EF4-FFF2-40B4-BE49-F238E27FC236}">
                  <a16:creationId xmlns:a16="http://schemas.microsoft.com/office/drawing/2014/main" id="{CC7E93D3-AFB4-47C0-BEFA-E806A1E34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7" y="2976"/>
              <a:ext cx="499" cy="409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44">
              <a:extLst>
                <a:ext uri="{FF2B5EF4-FFF2-40B4-BE49-F238E27FC236}">
                  <a16:creationId xmlns:a16="http://schemas.microsoft.com/office/drawing/2014/main" id="{65B982FE-EAC4-4A27-B2AC-DB404AC98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704"/>
              <a:ext cx="45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Text Box 45">
              <a:extLst>
                <a:ext uri="{FF2B5EF4-FFF2-40B4-BE49-F238E27FC236}">
                  <a16:creationId xmlns:a16="http://schemas.microsoft.com/office/drawing/2014/main" id="{7AAC2B03-613E-4329-B82A-36017A641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478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>
                  <a:solidFill>
                    <a:srgbClr val="FF9900"/>
                  </a:solidFill>
                </a:rPr>
                <a:t>Ping</a:t>
              </a:r>
            </a:p>
          </p:txBody>
        </p:sp>
      </p:grpSp>
      <p:grpSp>
        <p:nvGrpSpPr>
          <p:cNvPr id="7214" name="Group 46">
            <a:extLst>
              <a:ext uri="{FF2B5EF4-FFF2-40B4-BE49-F238E27FC236}">
                <a16:creationId xmlns:a16="http://schemas.microsoft.com/office/drawing/2014/main" id="{0BF5E2ED-5B3C-4FF2-978B-037424A74287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652963"/>
            <a:ext cx="1368425" cy="720725"/>
            <a:chOff x="2245" y="2931"/>
            <a:chExt cx="862" cy="454"/>
          </a:xfrm>
        </p:grpSpPr>
        <p:cxnSp>
          <p:nvCxnSpPr>
            <p:cNvPr id="7215" name="AutoShape 47">
              <a:extLst>
                <a:ext uri="{FF2B5EF4-FFF2-40B4-BE49-F238E27FC236}">
                  <a16:creationId xmlns:a16="http://schemas.microsoft.com/office/drawing/2014/main" id="{CD19B8C9-149D-45A4-969C-6FC2D08E4C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53" y="2931"/>
              <a:ext cx="1" cy="454"/>
            </a:xfrm>
            <a:prstGeom prst="straightConnector1">
              <a:avLst/>
            </a:prstGeom>
            <a:noFill/>
            <a:ln w="57150">
              <a:solidFill>
                <a:srgbClr val="99CC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6" name="AutoShape 48">
              <a:extLst>
                <a:ext uri="{FF2B5EF4-FFF2-40B4-BE49-F238E27FC236}">
                  <a16:creationId xmlns:a16="http://schemas.microsoft.com/office/drawing/2014/main" id="{90698B35-EC50-41E3-BAF3-36E01CBAC4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45" y="3158"/>
              <a:ext cx="862" cy="0"/>
            </a:xfrm>
            <a:prstGeom prst="straightConnector1">
              <a:avLst/>
            </a:prstGeom>
            <a:noFill/>
            <a:ln w="57150">
              <a:solidFill>
                <a:srgbClr val="99CC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7" name="Text Box 49">
              <a:extLst>
                <a:ext uri="{FF2B5EF4-FFF2-40B4-BE49-F238E27FC236}">
                  <a16:creationId xmlns:a16="http://schemas.microsoft.com/office/drawing/2014/main" id="{32A33B5D-3120-463F-B3AD-474A320C2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067"/>
              <a:ext cx="726" cy="17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68B7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bg1"/>
                  </a:solidFill>
                </a:rPr>
                <a:t>ACL Denied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  <p:bldP spid="7176" grpId="0"/>
      <p:bldP spid="71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Rectangle 53">
            <a:extLst>
              <a:ext uri="{FF2B5EF4-FFF2-40B4-BE49-F238E27FC236}">
                <a16:creationId xmlns:a16="http://schemas.microsoft.com/office/drawing/2014/main" id="{AA9BDD7F-093A-43E6-92C3-3187A72BE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Mesh DEMO II</a:t>
            </a:r>
          </a:p>
        </p:txBody>
      </p:sp>
      <p:sp>
        <p:nvSpPr>
          <p:cNvPr id="8246" name="Rectangle 54">
            <a:extLst>
              <a:ext uri="{FF2B5EF4-FFF2-40B4-BE49-F238E27FC236}">
                <a16:creationId xmlns:a16="http://schemas.microsoft.com/office/drawing/2014/main" id="{F81C36B9-57AD-49EB-A561-C456F5F45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altLang="zh-TW"/>
              <a:t>Path Recovery</a:t>
            </a:r>
          </a:p>
          <a:p>
            <a:pPr lvl="1"/>
            <a:endParaRPr lang="en-US" altLang="zh-TW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E58822A0-CBA9-4764-969E-486F9E08E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589338"/>
            <a:ext cx="290036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4800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100CB741-186E-4BEC-B2C2-21EF4D08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013325"/>
            <a:ext cx="22320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4800"/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601486A1-3FD9-4E60-B482-599D5AF3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38313"/>
            <a:ext cx="340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1. Power off MAP2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88533957-1A69-4AFD-820E-58AB31AC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98675"/>
            <a:ext cx="568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2. Check if STA1 can communicate with STA2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AA7AC834-2ED7-4864-8BE9-16468AD8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59038"/>
            <a:ext cx="4464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3. Power on MAP2 again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B6DB6C88-47EE-40F5-A4A3-A22649242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1940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/>
              <a:t>4. Check if the routing path from MAP1 to MAP4 has changed from MAP1-MAP3-MAP4 to MAP1-MAP2-MAP4</a:t>
            </a:r>
          </a:p>
        </p:txBody>
      </p:sp>
      <p:grpSp>
        <p:nvGrpSpPr>
          <p:cNvPr id="8202" name="Group 10">
            <a:extLst>
              <a:ext uri="{FF2B5EF4-FFF2-40B4-BE49-F238E27FC236}">
                <a16:creationId xmlns:a16="http://schemas.microsoft.com/office/drawing/2014/main" id="{82D18C65-C730-41C6-B87B-6102C2014BD7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4365625"/>
            <a:ext cx="936625" cy="842963"/>
            <a:chOff x="2381" y="1886"/>
            <a:chExt cx="590" cy="531"/>
          </a:xfrm>
        </p:grpSpPr>
        <p:pic>
          <p:nvPicPr>
            <p:cNvPr id="8203" name="Picture 11">
              <a:extLst>
                <a:ext uri="{FF2B5EF4-FFF2-40B4-BE49-F238E27FC236}">
                  <a16:creationId xmlns:a16="http://schemas.microsoft.com/office/drawing/2014/main" id="{88A1B81B-7BE6-49CA-9272-88FAF233B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1886"/>
              <a:ext cx="590" cy="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04" name="Text Box 12">
              <a:extLst>
                <a:ext uri="{FF2B5EF4-FFF2-40B4-BE49-F238E27FC236}">
                  <a16:creationId xmlns:a16="http://schemas.microsoft.com/office/drawing/2014/main" id="{375BEA3C-F7A3-4F46-AAE5-FE91C94AC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05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MAP4</a:t>
              </a:r>
            </a:p>
          </p:txBody>
        </p:sp>
      </p:grpSp>
      <p:grpSp>
        <p:nvGrpSpPr>
          <p:cNvPr id="8205" name="Group 13">
            <a:extLst>
              <a:ext uri="{FF2B5EF4-FFF2-40B4-BE49-F238E27FC236}">
                <a16:creationId xmlns:a16="http://schemas.microsoft.com/office/drawing/2014/main" id="{62954BA1-5B24-4D1A-A231-ACADE1D34E37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3573463"/>
            <a:ext cx="936625" cy="842962"/>
            <a:chOff x="2381" y="1886"/>
            <a:chExt cx="590" cy="531"/>
          </a:xfrm>
        </p:grpSpPr>
        <p:pic>
          <p:nvPicPr>
            <p:cNvPr id="8206" name="Picture 14">
              <a:extLst>
                <a:ext uri="{FF2B5EF4-FFF2-40B4-BE49-F238E27FC236}">
                  <a16:creationId xmlns:a16="http://schemas.microsoft.com/office/drawing/2014/main" id="{95503FFC-46F3-41FA-A62A-2545C3E50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1886"/>
              <a:ext cx="590" cy="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07" name="Text Box 15">
              <a:extLst>
                <a:ext uri="{FF2B5EF4-FFF2-40B4-BE49-F238E27FC236}">
                  <a16:creationId xmlns:a16="http://schemas.microsoft.com/office/drawing/2014/main" id="{85BDE981-C547-42DE-BDB4-26DDE003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05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MAP2</a:t>
              </a:r>
            </a:p>
          </p:txBody>
        </p:sp>
      </p:grpSp>
      <p:grpSp>
        <p:nvGrpSpPr>
          <p:cNvPr id="8208" name="Group 16">
            <a:extLst>
              <a:ext uri="{FF2B5EF4-FFF2-40B4-BE49-F238E27FC236}">
                <a16:creationId xmlns:a16="http://schemas.microsoft.com/office/drawing/2014/main" id="{48F1DDF7-E823-42EC-9559-93E5A798CB60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5516563"/>
            <a:ext cx="936625" cy="842962"/>
            <a:chOff x="2381" y="1886"/>
            <a:chExt cx="590" cy="531"/>
          </a:xfrm>
        </p:grpSpPr>
        <p:pic>
          <p:nvPicPr>
            <p:cNvPr id="8209" name="Picture 17">
              <a:extLst>
                <a:ext uri="{FF2B5EF4-FFF2-40B4-BE49-F238E27FC236}">
                  <a16:creationId xmlns:a16="http://schemas.microsoft.com/office/drawing/2014/main" id="{D1EB5B4C-12F2-46B9-8B64-83E180141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1886"/>
              <a:ext cx="590" cy="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0" name="Text Box 18">
              <a:extLst>
                <a:ext uri="{FF2B5EF4-FFF2-40B4-BE49-F238E27FC236}">
                  <a16:creationId xmlns:a16="http://schemas.microsoft.com/office/drawing/2014/main" id="{80F462D3-AB9E-4135-9A64-F5AF46123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05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MAP3</a:t>
              </a:r>
            </a:p>
          </p:txBody>
        </p:sp>
      </p:grpSp>
      <p:grpSp>
        <p:nvGrpSpPr>
          <p:cNvPr id="8211" name="Group 19">
            <a:extLst>
              <a:ext uri="{FF2B5EF4-FFF2-40B4-BE49-F238E27FC236}">
                <a16:creationId xmlns:a16="http://schemas.microsoft.com/office/drawing/2014/main" id="{03A02945-283B-44BC-9D91-A2F7F30B769B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581525"/>
            <a:ext cx="936625" cy="842963"/>
            <a:chOff x="2381" y="1886"/>
            <a:chExt cx="590" cy="531"/>
          </a:xfrm>
        </p:grpSpPr>
        <p:pic>
          <p:nvPicPr>
            <p:cNvPr id="8212" name="Picture 20">
              <a:extLst>
                <a:ext uri="{FF2B5EF4-FFF2-40B4-BE49-F238E27FC236}">
                  <a16:creationId xmlns:a16="http://schemas.microsoft.com/office/drawing/2014/main" id="{F8FC7367-ACED-48CC-9F15-8ED59FD00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1886"/>
              <a:ext cx="590" cy="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3" name="Text Box 21">
              <a:extLst>
                <a:ext uri="{FF2B5EF4-FFF2-40B4-BE49-F238E27FC236}">
                  <a16:creationId xmlns:a16="http://schemas.microsoft.com/office/drawing/2014/main" id="{1B3EF977-6050-4FC1-B458-2EDB0C06F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05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MAP1</a:t>
              </a:r>
            </a:p>
          </p:txBody>
        </p:sp>
      </p:grpSp>
      <p:grpSp>
        <p:nvGrpSpPr>
          <p:cNvPr id="8214" name="Group 22">
            <a:extLst>
              <a:ext uri="{FF2B5EF4-FFF2-40B4-BE49-F238E27FC236}">
                <a16:creationId xmlns:a16="http://schemas.microsoft.com/office/drawing/2014/main" id="{6E947114-EB83-4D4F-9042-3B200D50C99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292600"/>
            <a:ext cx="830262" cy="1079500"/>
            <a:chOff x="567" y="2432"/>
            <a:chExt cx="523" cy="680"/>
          </a:xfrm>
        </p:grpSpPr>
        <p:pic>
          <p:nvPicPr>
            <p:cNvPr id="8215" name="Picture 23">
              <a:extLst>
                <a:ext uri="{FF2B5EF4-FFF2-40B4-BE49-F238E27FC236}">
                  <a16:creationId xmlns:a16="http://schemas.microsoft.com/office/drawing/2014/main" id="{1D92E6C5-39A9-4658-96B5-AD9190EAB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432"/>
              <a:ext cx="486" cy="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6" name="Text Box 24">
              <a:extLst>
                <a:ext uri="{FF2B5EF4-FFF2-40B4-BE49-F238E27FC236}">
                  <a16:creationId xmlns:a16="http://schemas.microsoft.com/office/drawing/2014/main" id="{D0685679-EF86-475C-8164-96BCB2529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2900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STA2</a:t>
              </a:r>
            </a:p>
          </p:txBody>
        </p:sp>
      </p:grpSp>
      <p:grpSp>
        <p:nvGrpSpPr>
          <p:cNvPr id="8217" name="Group 25">
            <a:extLst>
              <a:ext uri="{FF2B5EF4-FFF2-40B4-BE49-F238E27FC236}">
                <a16:creationId xmlns:a16="http://schemas.microsoft.com/office/drawing/2014/main" id="{EE59402A-7A52-4F53-873D-A02C4A6EDCBA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4292600"/>
            <a:ext cx="830263" cy="1079500"/>
            <a:chOff x="567" y="2432"/>
            <a:chExt cx="523" cy="680"/>
          </a:xfrm>
        </p:grpSpPr>
        <p:pic>
          <p:nvPicPr>
            <p:cNvPr id="8218" name="Picture 26">
              <a:extLst>
                <a:ext uri="{FF2B5EF4-FFF2-40B4-BE49-F238E27FC236}">
                  <a16:creationId xmlns:a16="http://schemas.microsoft.com/office/drawing/2014/main" id="{D0E81BB4-843A-4AA2-9564-32F1B9801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432"/>
              <a:ext cx="486" cy="5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9" name="Text Box 27">
              <a:extLst>
                <a:ext uri="{FF2B5EF4-FFF2-40B4-BE49-F238E27FC236}">
                  <a16:creationId xmlns:a16="http://schemas.microsoft.com/office/drawing/2014/main" id="{C6BBF817-ECF0-458F-84E0-CB33ED204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2900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STA1</a:t>
              </a:r>
            </a:p>
          </p:txBody>
        </p:sp>
      </p:grpSp>
      <p:sp>
        <p:nvSpPr>
          <p:cNvPr id="8220" name="Line 28">
            <a:extLst>
              <a:ext uri="{FF2B5EF4-FFF2-40B4-BE49-F238E27FC236}">
                <a16:creationId xmlns:a16="http://schemas.microsoft.com/office/drawing/2014/main" id="{03363BB5-5FC8-41DE-A78D-198C77DD8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868863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9">
            <a:extLst>
              <a:ext uri="{FF2B5EF4-FFF2-40B4-BE49-F238E27FC236}">
                <a16:creationId xmlns:a16="http://schemas.microsoft.com/office/drawing/2014/main" id="{BA386E7A-9C28-49ED-89FF-C933C1D54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4868863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0">
            <a:extLst>
              <a:ext uri="{FF2B5EF4-FFF2-40B4-BE49-F238E27FC236}">
                <a16:creationId xmlns:a16="http://schemas.microsoft.com/office/drawing/2014/main" id="{4BC57DE0-A742-4BDC-852E-44F35E2DAA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4221163"/>
            <a:ext cx="720725" cy="3603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1">
            <a:extLst>
              <a:ext uri="{FF2B5EF4-FFF2-40B4-BE49-F238E27FC236}">
                <a16:creationId xmlns:a16="http://schemas.microsoft.com/office/drawing/2014/main" id="{3EA6252D-13AC-4B0C-9F71-3D9D6D086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221163"/>
            <a:ext cx="649287" cy="5032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Line 32">
            <a:extLst>
              <a:ext uri="{FF2B5EF4-FFF2-40B4-BE49-F238E27FC236}">
                <a16:creationId xmlns:a16="http://schemas.microsoft.com/office/drawing/2014/main" id="{D9263BAA-FFE1-4D87-A55D-1D3473C10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084763"/>
            <a:ext cx="792163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3">
            <a:extLst>
              <a:ext uri="{FF2B5EF4-FFF2-40B4-BE49-F238E27FC236}">
                <a16:creationId xmlns:a16="http://schemas.microsoft.com/office/drawing/2014/main" id="{5EE5AE42-F50C-48C6-A2C3-9D12B3A70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5229225"/>
            <a:ext cx="863600" cy="5762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26" name="Group 34">
            <a:extLst>
              <a:ext uri="{FF2B5EF4-FFF2-40B4-BE49-F238E27FC236}">
                <a16:creationId xmlns:a16="http://schemas.microsoft.com/office/drawing/2014/main" id="{96EE5AD1-87F0-431E-AD7C-2F120D046CD9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5084763"/>
            <a:ext cx="5543550" cy="1081087"/>
            <a:chOff x="930" y="2931"/>
            <a:chExt cx="3492" cy="681"/>
          </a:xfrm>
        </p:grpSpPr>
        <p:sp>
          <p:nvSpPr>
            <p:cNvPr id="8227" name="Line 35">
              <a:extLst>
                <a:ext uri="{FF2B5EF4-FFF2-40B4-BE49-F238E27FC236}">
                  <a16:creationId xmlns:a16="http://schemas.microsoft.com/office/drawing/2014/main" id="{0931AE01-8C83-4754-AD3F-86859AC8E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3022"/>
              <a:ext cx="81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6">
              <a:extLst>
                <a:ext uri="{FF2B5EF4-FFF2-40B4-BE49-F238E27FC236}">
                  <a16:creationId xmlns:a16="http://schemas.microsoft.com/office/drawing/2014/main" id="{3530AD97-6F9A-4B36-8B57-21DA0BAEB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8" y="3022"/>
              <a:ext cx="998" cy="59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37">
              <a:extLst>
                <a:ext uri="{FF2B5EF4-FFF2-40B4-BE49-F238E27FC236}">
                  <a16:creationId xmlns:a16="http://schemas.microsoft.com/office/drawing/2014/main" id="{21B652A0-C8F2-4179-B219-8BF533C84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6" y="2931"/>
              <a:ext cx="862" cy="68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38">
              <a:extLst>
                <a:ext uri="{FF2B5EF4-FFF2-40B4-BE49-F238E27FC236}">
                  <a16:creationId xmlns:a16="http://schemas.microsoft.com/office/drawing/2014/main" id="{D8C5438A-C171-4D4B-96E8-F1D56D1C6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931"/>
              <a:ext cx="81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Text Box 39">
              <a:extLst>
                <a:ext uri="{FF2B5EF4-FFF2-40B4-BE49-F238E27FC236}">
                  <a16:creationId xmlns:a16="http://schemas.microsoft.com/office/drawing/2014/main" id="{683726DC-3918-4694-A8B0-9D3496BB0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2996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9900"/>
                  </a:solidFill>
                </a:rPr>
                <a:t>Ping</a:t>
              </a:r>
            </a:p>
          </p:txBody>
        </p:sp>
      </p:grpSp>
      <p:grpSp>
        <p:nvGrpSpPr>
          <p:cNvPr id="8232" name="Group 40">
            <a:extLst>
              <a:ext uri="{FF2B5EF4-FFF2-40B4-BE49-F238E27FC236}">
                <a16:creationId xmlns:a16="http://schemas.microsoft.com/office/drawing/2014/main" id="{F3C3B7CA-5608-4BDF-B858-F24BFC6580E2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716338"/>
            <a:ext cx="5543550" cy="1016000"/>
            <a:chOff x="930" y="2069"/>
            <a:chExt cx="3492" cy="640"/>
          </a:xfrm>
        </p:grpSpPr>
        <p:sp>
          <p:nvSpPr>
            <p:cNvPr id="8233" name="Line 41">
              <a:extLst>
                <a:ext uri="{FF2B5EF4-FFF2-40B4-BE49-F238E27FC236}">
                  <a16:creationId xmlns:a16="http://schemas.microsoft.com/office/drawing/2014/main" id="{C896428F-E5CC-4D71-A33B-2EB62C7E3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2704"/>
              <a:ext cx="81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42">
              <a:extLst>
                <a:ext uri="{FF2B5EF4-FFF2-40B4-BE49-F238E27FC236}">
                  <a16:creationId xmlns:a16="http://schemas.microsoft.com/office/drawing/2014/main" id="{A8594DA1-0239-4640-8CD4-E0991A52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4" y="2069"/>
              <a:ext cx="862" cy="6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43">
              <a:extLst>
                <a:ext uri="{FF2B5EF4-FFF2-40B4-BE49-F238E27FC236}">
                  <a16:creationId xmlns:a16="http://schemas.microsoft.com/office/drawing/2014/main" id="{3404863C-DE30-4457-8E3E-F1465D400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2069"/>
              <a:ext cx="998" cy="5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44">
              <a:extLst>
                <a:ext uri="{FF2B5EF4-FFF2-40B4-BE49-F238E27FC236}">
                  <a16:creationId xmlns:a16="http://schemas.microsoft.com/office/drawing/2014/main" id="{4994EB9F-72B2-4583-9C98-81592EE47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613"/>
              <a:ext cx="81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Text Box 45">
              <a:extLst>
                <a:ext uri="{FF2B5EF4-FFF2-40B4-BE49-F238E27FC236}">
                  <a16:creationId xmlns:a16="http://schemas.microsoft.com/office/drawing/2014/main" id="{EE960EE4-FF22-453C-96C4-172C07587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478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9900"/>
                  </a:solidFill>
                </a:rPr>
                <a:t>Ping</a:t>
              </a:r>
            </a:p>
          </p:txBody>
        </p:sp>
      </p:grpSp>
      <p:grpSp>
        <p:nvGrpSpPr>
          <p:cNvPr id="8238" name="Group 46">
            <a:extLst>
              <a:ext uri="{FF2B5EF4-FFF2-40B4-BE49-F238E27FC236}">
                <a16:creationId xmlns:a16="http://schemas.microsoft.com/office/drawing/2014/main" id="{8A1D9844-8E77-42F6-B41D-9B9889FFF0C6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716338"/>
            <a:ext cx="647700" cy="647700"/>
            <a:chOff x="3016" y="1661"/>
            <a:chExt cx="408" cy="408"/>
          </a:xfrm>
        </p:grpSpPr>
        <p:sp>
          <p:nvSpPr>
            <p:cNvPr id="8239" name="Line 47">
              <a:extLst>
                <a:ext uri="{FF2B5EF4-FFF2-40B4-BE49-F238E27FC236}">
                  <a16:creationId xmlns:a16="http://schemas.microsoft.com/office/drawing/2014/main" id="{FF3CCB4B-8A41-4A81-97B2-507DF029D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661"/>
              <a:ext cx="408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48">
              <a:extLst>
                <a:ext uri="{FF2B5EF4-FFF2-40B4-BE49-F238E27FC236}">
                  <a16:creationId xmlns:a16="http://schemas.microsoft.com/office/drawing/2014/main" id="{D53B11DA-4234-495F-8A39-33BF3109A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1661"/>
              <a:ext cx="408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41" name="Group 49">
            <a:extLst>
              <a:ext uri="{FF2B5EF4-FFF2-40B4-BE49-F238E27FC236}">
                <a16:creationId xmlns:a16="http://schemas.microsoft.com/office/drawing/2014/main" id="{5BEDB004-BF40-441D-935B-274CC1A191B5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652963"/>
            <a:ext cx="1368425" cy="720725"/>
            <a:chOff x="2245" y="2931"/>
            <a:chExt cx="862" cy="454"/>
          </a:xfrm>
        </p:grpSpPr>
        <p:cxnSp>
          <p:nvCxnSpPr>
            <p:cNvPr id="8242" name="AutoShape 50">
              <a:extLst>
                <a:ext uri="{FF2B5EF4-FFF2-40B4-BE49-F238E27FC236}">
                  <a16:creationId xmlns:a16="http://schemas.microsoft.com/office/drawing/2014/main" id="{2D2DE5C7-D376-4E6E-991A-09712E83B3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53" y="2931"/>
              <a:ext cx="1" cy="454"/>
            </a:xfrm>
            <a:prstGeom prst="straightConnector1">
              <a:avLst/>
            </a:prstGeom>
            <a:noFill/>
            <a:ln w="57150">
              <a:solidFill>
                <a:srgbClr val="99CC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43" name="AutoShape 51">
              <a:extLst>
                <a:ext uri="{FF2B5EF4-FFF2-40B4-BE49-F238E27FC236}">
                  <a16:creationId xmlns:a16="http://schemas.microsoft.com/office/drawing/2014/main" id="{5AE03919-57DE-420F-8452-C79F10A03F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45" y="3158"/>
              <a:ext cx="862" cy="0"/>
            </a:xfrm>
            <a:prstGeom prst="straightConnector1">
              <a:avLst/>
            </a:prstGeom>
            <a:noFill/>
            <a:ln w="57150">
              <a:solidFill>
                <a:srgbClr val="99CC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44" name="Text Box 52">
              <a:extLst>
                <a:ext uri="{FF2B5EF4-FFF2-40B4-BE49-F238E27FC236}">
                  <a16:creationId xmlns:a16="http://schemas.microsoft.com/office/drawing/2014/main" id="{97B3520B-70F9-4914-A625-B14EB18A8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067"/>
              <a:ext cx="726" cy="17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68B7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>
                  <a:solidFill>
                    <a:schemeClr val="bg1"/>
                  </a:solidFill>
                </a:rPr>
                <a:t>ACL Denied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0" grpId="0"/>
      <p:bldP spid="82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9192527C-8303-451B-8433-3C8207280E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altLang="zh-TW" sz="2600"/>
              <a:t>The entire wireless mesh cloud be treated as a single (giant) Ethernet switch</a:t>
            </a:r>
          </a:p>
          <a:p>
            <a:r>
              <a:rPr lang="en-US" altLang="zh-TW" sz="2600"/>
              <a:t>Simple, fast installation</a:t>
            </a:r>
          </a:p>
          <a:p>
            <a:pPr lvl="1"/>
            <a:r>
              <a:rPr lang="en-US" altLang="zh-TW" sz="2200"/>
              <a:t>Where wires are not desired (e.g., hotels, airports)</a:t>
            </a:r>
          </a:p>
          <a:p>
            <a:pPr lvl="1"/>
            <a:r>
              <a:rPr lang="en-US" altLang="zh-TW" sz="2200"/>
              <a:t>Where wires are impossible (e.g., historic buildings)</a:t>
            </a:r>
            <a:endParaRPr lang="en-US" altLang="zh-TW" sz="2000"/>
          </a:p>
        </p:txBody>
      </p:sp>
      <p:grpSp>
        <p:nvGrpSpPr>
          <p:cNvPr id="2" name="Group 579">
            <a:extLst>
              <a:ext uri="{FF2B5EF4-FFF2-40B4-BE49-F238E27FC236}">
                <a16:creationId xmlns:a16="http://schemas.microsoft.com/office/drawing/2014/main" id="{D2D714A3-911C-48B0-B19F-29A11B6058F8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3948113"/>
            <a:ext cx="3851275" cy="2171700"/>
            <a:chOff x="3120" y="2544"/>
            <a:chExt cx="2426" cy="1368"/>
          </a:xfrm>
        </p:grpSpPr>
        <p:grpSp>
          <p:nvGrpSpPr>
            <p:cNvPr id="106501" name="Group 576">
              <a:extLst>
                <a:ext uri="{FF2B5EF4-FFF2-40B4-BE49-F238E27FC236}">
                  <a16:creationId xmlns:a16="http://schemas.microsoft.com/office/drawing/2014/main" id="{669B0E64-6111-435F-8CB3-EB8C0F5A0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024"/>
              <a:ext cx="603" cy="672"/>
              <a:chOff x="2016" y="1584"/>
              <a:chExt cx="1475" cy="1645"/>
            </a:xfrm>
          </p:grpSpPr>
          <p:sp>
            <p:nvSpPr>
              <p:cNvPr id="106502" name="AutoShape 577">
                <a:extLst>
                  <a:ext uri="{FF2B5EF4-FFF2-40B4-BE49-F238E27FC236}">
                    <a16:creationId xmlns:a16="http://schemas.microsoft.com/office/drawing/2014/main" id="{A2FA0B4B-B5C1-4AAB-90E4-B51A9FB88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688513">
                <a:off x="2496" y="1584"/>
                <a:ext cx="92" cy="1230"/>
              </a:xfrm>
              <a:prstGeom prst="can">
                <a:avLst>
                  <a:gd name="adj" fmla="val 51064"/>
                </a:avLst>
              </a:prstGeom>
              <a:gradFill rotWithShape="1">
                <a:gsLst>
                  <a:gs pos="0">
                    <a:srgbClr val="808080"/>
                  </a:gs>
                  <a:gs pos="50000">
                    <a:srgbClr val="D5D5D5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8402" name="Cloud">
                <a:extLst>
                  <a:ext uri="{FF2B5EF4-FFF2-40B4-BE49-F238E27FC236}">
                    <a16:creationId xmlns:a16="http://schemas.microsoft.com/office/drawing/2014/main" id="{A960F0B5-C0B1-4A1E-9855-BE87E054FE3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016" y="2593"/>
                <a:ext cx="1475" cy="63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99CCFF">
                      <a:gamma/>
                      <a:tint val="0"/>
                      <a:invGamma/>
                    </a:srgbClr>
                  </a:gs>
                  <a:gs pos="100000">
                    <a:srgbClr val="99CCFF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lIns="76581" tIns="38291" rIns="76581" bIns="38291"/>
              <a:lstStyle/>
              <a:p>
                <a:pPr>
                  <a:lnSpc>
                    <a:spcPts val="500"/>
                  </a:lnSpc>
                  <a:defRPr/>
                </a:pPr>
                <a:endParaRPr lang="en-US" altLang="ko-KR" sz="1400">
                  <a:latin typeface="Arial" charset="0"/>
                  <a:ea typeface="Gulim" pitchFamily="34" charset="-127"/>
                </a:endParaRPr>
              </a:p>
              <a:p>
                <a:pPr>
                  <a:lnSpc>
                    <a:spcPts val="500"/>
                  </a:lnSpc>
                  <a:defRPr/>
                </a:pPr>
                <a:endParaRPr lang="en-US" altLang="ko-KR" sz="1400">
                  <a:latin typeface="Arial" charset="0"/>
                  <a:ea typeface="Gulim" pitchFamily="34" charset="-127"/>
                </a:endParaRPr>
              </a:p>
              <a:p>
                <a:pPr>
                  <a:lnSpc>
                    <a:spcPts val="500"/>
                  </a:lnSpc>
                  <a:defRPr/>
                </a:pPr>
                <a:r>
                  <a:rPr lang="en-US" altLang="ko-KR" sz="1400">
                    <a:latin typeface="Arial" charset="0"/>
                    <a:ea typeface="Gulim" pitchFamily="34" charset="-127"/>
                  </a:rPr>
                  <a:t> </a:t>
                </a:r>
                <a:r>
                  <a:rPr lang="en-US" altLang="ko-KR" sz="1400">
                    <a:solidFill>
                      <a:srgbClr val="000000"/>
                    </a:solidFill>
                    <a:latin typeface="Arial" charset="0"/>
                    <a:ea typeface="Gulim" pitchFamily="34" charset="-127"/>
                  </a:rPr>
                  <a:t>Internet</a:t>
                </a:r>
              </a:p>
            </p:txBody>
          </p:sp>
        </p:grpSp>
        <p:grpSp>
          <p:nvGrpSpPr>
            <p:cNvPr id="106504" name="Group 512">
              <a:extLst>
                <a:ext uri="{FF2B5EF4-FFF2-40B4-BE49-F238E27FC236}">
                  <a16:creationId xmlns:a16="http://schemas.microsoft.com/office/drawing/2014/main" id="{2A222B0F-38C8-42BA-B921-67F4576B8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544"/>
              <a:ext cx="2426" cy="1368"/>
              <a:chOff x="1188" y="1067"/>
              <a:chExt cx="2810" cy="1585"/>
            </a:xfrm>
          </p:grpSpPr>
          <p:sp>
            <p:nvSpPr>
              <p:cNvPr id="106505" name="Line 513">
                <a:extLst>
                  <a:ext uri="{FF2B5EF4-FFF2-40B4-BE49-F238E27FC236}">
                    <a16:creationId xmlns:a16="http://schemas.microsoft.com/office/drawing/2014/main" id="{94689E54-D7EB-4280-81A0-1E8477058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4" y="1165"/>
                <a:ext cx="568" cy="407"/>
              </a:xfrm>
              <a:prstGeom prst="line">
                <a:avLst/>
              </a:prstGeom>
              <a:noFill/>
              <a:ln w="412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06" name="Oval 514">
                <a:extLst>
                  <a:ext uri="{FF2B5EF4-FFF2-40B4-BE49-F238E27FC236}">
                    <a16:creationId xmlns:a16="http://schemas.microsoft.com/office/drawing/2014/main" id="{F95AEDE9-ABA7-4479-928B-C1692C436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87798">
                <a:off x="3587" y="2029"/>
                <a:ext cx="411" cy="260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79999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07" name="Oval 515">
                <a:extLst>
                  <a:ext uri="{FF2B5EF4-FFF2-40B4-BE49-F238E27FC236}">
                    <a16:creationId xmlns:a16="http://schemas.microsoft.com/office/drawing/2014/main" id="{58FCC0BB-B802-4C77-9652-3D6665458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1530">
                <a:off x="1188" y="1768"/>
                <a:ext cx="291" cy="142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39998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08" name="Oval 516">
                <a:extLst>
                  <a:ext uri="{FF2B5EF4-FFF2-40B4-BE49-F238E27FC236}">
                    <a16:creationId xmlns:a16="http://schemas.microsoft.com/office/drawing/2014/main" id="{03EB648C-27EF-4CE8-8997-5DA632D1E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9791">
                <a:off x="3529" y="1516"/>
                <a:ext cx="239" cy="110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79999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09" name="Oval 517">
                <a:extLst>
                  <a:ext uri="{FF2B5EF4-FFF2-40B4-BE49-F238E27FC236}">
                    <a16:creationId xmlns:a16="http://schemas.microsoft.com/office/drawing/2014/main" id="{E4F8B742-62FF-456E-B434-0993DA4CF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9791">
                <a:off x="3631" y="1756"/>
                <a:ext cx="240" cy="109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79999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10" name="Oval 518">
                <a:extLst>
                  <a:ext uri="{FF2B5EF4-FFF2-40B4-BE49-F238E27FC236}">
                    <a16:creationId xmlns:a16="http://schemas.microsoft.com/office/drawing/2014/main" id="{E9416852-FDF2-42CB-902F-F92F55D15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50224">
                <a:off x="2984" y="1170"/>
                <a:ext cx="187" cy="65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50000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11" name="Oval 519">
                <a:extLst>
                  <a:ext uri="{FF2B5EF4-FFF2-40B4-BE49-F238E27FC236}">
                    <a16:creationId xmlns:a16="http://schemas.microsoft.com/office/drawing/2014/main" id="{5FFF4C4F-E664-4CC4-B047-F3709840F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97227">
                <a:off x="1197" y="2177"/>
                <a:ext cx="232" cy="113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79999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12" name="Oval 520">
                <a:extLst>
                  <a:ext uri="{FF2B5EF4-FFF2-40B4-BE49-F238E27FC236}">
                    <a16:creationId xmlns:a16="http://schemas.microsoft.com/office/drawing/2014/main" id="{D70CA4D2-827C-4C64-822F-23063ED60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59157">
                <a:off x="3200" y="1223"/>
                <a:ext cx="312" cy="149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79999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13" name="Oval 521">
                <a:extLst>
                  <a:ext uri="{FF2B5EF4-FFF2-40B4-BE49-F238E27FC236}">
                    <a16:creationId xmlns:a16="http://schemas.microsoft.com/office/drawing/2014/main" id="{8C6FF43C-54CF-4691-AF2D-8FBF61EE3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59510">
                <a:off x="1271" y="1395"/>
                <a:ext cx="413" cy="241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79999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14" name="Oval 522">
                <a:extLst>
                  <a:ext uri="{FF2B5EF4-FFF2-40B4-BE49-F238E27FC236}">
                    <a16:creationId xmlns:a16="http://schemas.microsoft.com/office/drawing/2014/main" id="{B54969BA-3D36-4D6B-95F4-EC8716CEB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6201">
                <a:off x="1652" y="1183"/>
                <a:ext cx="312" cy="100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79999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15" name="Oval 523">
                <a:extLst>
                  <a:ext uri="{FF2B5EF4-FFF2-40B4-BE49-F238E27FC236}">
                    <a16:creationId xmlns:a16="http://schemas.microsoft.com/office/drawing/2014/main" id="{D1F1206B-0611-4F1C-9C54-5785E9118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906736">
                <a:off x="1230" y="2362"/>
                <a:ext cx="522" cy="290"/>
              </a:xfrm>
              <a:prstGeom prst="ellipse">
                <a:avLst/>
              </a:prstGeom>
              <a:gradFill rotWithShape="1">
                <a:gsLst>
                  <a:gs pos="0">
                    <a:srgbClr val="808080">
                      <a:alpha val="79999"/>
                    </a:srgbClr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516" name="Line 524">
                <a:extLst>
                  <a:ext uri="{FF2B5EF4-FFF2-40B4-BE49-F238E27FC236}">
                    <a16:creationId xmlns:a16="http://schemas.microsoft.com/office/drawing/2014/main" id="{2A1BC8B0-AA5A-44DB-93FD-C0AACF5DD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600000" flipH="1" flipV="1">
                <a:off x="1544" y="1358"/>
                <a:ext cx="908" cy="284"/>
              </a:xfrm>
              <a:prstGeom prst="line">
                <a:avLst/>
              </a:prstGeom>
              <a:noFill/>
              <a:ln w="3492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17" name="Line 525">
                <a:extLst>
                  <a:ext uri="{FF2B5EF4-FFF2-40B4-BE49-F238E27FC236}">
                    <a16:creationId xmlns:a16="http://schemas.microsoft.com/office/drawing/2014/main" id="{461A44E7-93B1-4552-950E-114D7443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" flipH="1" flipV="1">
                <a:off x="2526" y="1692"/>
                <a:ext cx="1141" cy="286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18" name="Line 526">
                <a:extLst>
                  <a:ext uri="{FF2B5EF4-FFF2-40B4-BE49-F238E27FC236}">
                    <a16:creationId xmlns:a16="http://schemas.microsoft.com/office/drawing/2014/main" id="{757B6F88-044C-4C52-9250-3944D9EC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9" y="1267"/>
                <a:ext cx="812" cy="314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19" name="Line 527">
                <a:extLst>
                  <a:ext uri="{FF2B5EF4-FFF2-40B4-BE49-F238E27FC236}">
                    <a16:creationId xmlns:a16="http://schemas.microsoft.com/office/drawing/2014/main" id="{4C6BA587-0677-4569-9D2C-547B286B2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600000" flipH="1" flipV="1">
                <a:off x="1896" y="1166"/>
                <a:ext cx="569" cy="476"/>
              </a:xfrm>
              <a:prstGeom prst="line">
                <a:avLst/>
              </a:prstGeom>
              <a:noFill/>
              <a:ln w="190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6520" name="Picture 528" descr="icon_computer">
                <a:extLst>
                  <a:ext uri="{FF2B5EF4-FFF2-40B4-BE49-F238E27FC236}">
                    <a16:creationId xmlns:a16="http://schemas.microsoft.com/office/drawing/2014/main" id="{23A0CEBC-7155-416A-89EF-D6DC7A493475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968362">
                <a:off x="1707" y="1117"/>
                <a:ext cx="18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21" name="Picture 529" descr="icon_computer">
                <a:extLst>
                  <a:ext uri="{FF2B5EF4-FFF2-40B4-BE49-F238E27FC236}">
                    <a16:creationId xmlns:a16="http://schemas.microsoft.com/office/drawing/2014/main" id="{CF3BBAC3-5DC7-4F98-99AB-29E65951B417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99380">
                <a:off x="3264" y="1149"/>
                <a:ext cx="19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522" name="Line 530">
                <a:extLst>
                  <a:ext uri="{FF2B5EF4-FFF2-40B4-BE49-F238E27FC236}">
                    <a16:creationId xmlns:a16="http://schemas.microsoft.com/office/drawing/2014/main" id="{7E985FDA-BAB2-4369-9B7E-2A2A26EB7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9" y="1595"/>
                <a:ext cx="1075" cy="504"/>
              </a:xfrm>
              <a:prstGeom prst="line">
                <a:avLst/>
              </a:prstGeom>
              <a:noFill/>
              <a:ln w="635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23" name="Line 531">
                <a:extLst>
                  <a:ext uri="{FF2B5EF4-FFF2-40B4-BE49-F238E27FC236}">
                    <a16:creationId xmlns:a16="http://schemas.microsoft.com/office/drawing/2014/main" id="{D632D84F-E9A5-4DCD-A662-DF89B460A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2" y="1485"/>
                <a:ext cx="1085" cy="110"/>
              </a:xfrm>
              <a:prstGeom prst="line">
                <a:avLst/>
              </a:prstGeom>
              <a:noFill/>
              <a:ln w="508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24" name="Line 532">
                <a:extLst>
                  <a:ext uri="{FF2B5EF4-FFF2-40B4-BE49-F238E27FC236}">
                    <a16:creationId xmlns:a16="http://schemas.microsoft.com/office/drawing/2014/main" id="{9AAE47AF-94EB-4646-B61F-BA1B3BA28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29" y="1599"/>
                <a:ext cx="1194" cy="134"/>
              </a:xfrm>
              <a:prstGeom prst="line">
                <a:avLst/>
              </a:prstGeom>
              <a:noFill/>
              <a:ln w="5715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6525" name="Picture 533" descr="laptop">
                <a:extLst>
                  <a:ext uri="{FF2B5EF4-FFF2-40B4-BE49-F238E27FC236}">
                    <a16:creationId xmlns:a16="http://schemas.microsoft.com/office/drawing/2014/main" id="{7D8434FF-B80A-42ED-BCED-8495BA1ED8F9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31856">
                <a:off x="3561" y="1311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526" name="Line 534">
                <a:extLst>
                  <a:ext uri="{FF2B5EF4-FFF2-40B4-BE49-F238E27FC236}">
                    <a16:creationId xmlns:a16="http://schemas.microsoft.com/office/drawing/2014/main" id="{CFC6D1AD-7A13-4280-842C-95D3A6CE5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880000" flipH="1">
                <a:off x="1550" y="1711"/>
                <a:ext cx="1041" cy="546"/>
              </a:xfrm>
              <a:prstGeom prst="line">
                <a:avLst/>
              </a:prstGeom>
              <a:noFill/>
              <a:ln w="6350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6527" name="Picture 535" descr="icon_computer">
                <a:extLst>
                  <a:ext uri="{FF2B5EF4-FFF2-40B4-BE49-F238E27FC236}">
                    <a16:creationId xmlns:a16="http://schemas.microsoft.com/office/drawing/2014/main" id="{2B2A88A1-CF38-4D75-85C8-7373EFB42B44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3020">
                <a:off x="1317" y="2272"/>
                <a:ext cx="343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28" name="Picture 536" descr="Copy of server3">
                <a:extLst>
                  <a:ext uri="{FF2B5EF4-FFF2-40B4-BE49-F238E27FC236}">
                    <a16:creationId xmlns:a16="http://schemas.microsoft.com/office/drawing/2014/main" id="{DA8BF753-7EE1-4E30-AE75-01F2C5670313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36000" contrast="18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27316">
                <a:off x="3651" y="1838"/>
                <a:ext cx="24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29" name="Picture 537" descr="Copy of pda">
                <a:extLst>
                  <a:ext uri="{FF2B5EF4-FFF2-40B4-BE49-F238E27FC236}">
                    <a16:creationId xmlns:a16="http://schemas.microsoft.com/office/drawing/2014/main" id="{54F2D19D-80DF-476E-AED0-F0EDC91D66B3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12000" contrast="-12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05392">
                <a:off x="3717" y="1546"/>
                <a:ext cx="1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30" name="Picture 538" descr="printer">
                <a:extLst>
                  <a:ext uri="{FF2B5EF4-FFF2-40B4-BE49-F238E27FC236}">
                    <a16:creationId xmlns:a16="http://schemas.microsoft.com/office/drawing/2014/main" id="{C4F15D22-C51F-40F8-822B-F125E906A363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6000" contrast="-12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428654">
                <a:off x="1274" y="1209"/>
                <a:ext cx="291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531" name="Line 539">
                <a:extLst>
                  <a:ext uri="{FF2B5EF4-FFF2-40B4-BE49-F238E27FC236}">
                    <a16:creationId xmlns:a16="http://schemas.microsoft.com/office/drawing/2014/main" id="{3F1C8D86-DE22-49E6-BA9E-93E99DF98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0" y="1582"/>
                <a:ext cx="1071" cy="175"/>
              </a:xfrm>
              <a:prstGeom prst="line">
                <a:avLst/>
              </a:prstGeom>
              <a:noFill/>
              <a:ln w="444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6532" name="Picture 540" descr="server2">
                <a:extLst>
                  <a:ext uri="{FF2B5EF4-FFF2-40B4-BE49-F238E27FC236}">
                    <a16:creationId xmlns:a16="http://schemas.microsoft.com/office/drawing/2014/main" id="{15314F61-DE01-46CE-ADD4-C3EED7B910C3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24000" contrast="6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442061">
                <a:off x="1228" y="1575"/>
                <a:ext cx="203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33" name="Picture 541" descr="laptop">
                <a:extLst>
                  <a:ext uri="{FF2B5EF4-FFF2-40B4-BE49-F238E27FC236}">
                    <a16:creationId xmlns:a16="http://schemas.microsoft.com/office/drawing/2014/main" id="{819F5F42-B337-400D-A103-1598E5B775C4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97391">
                <a:off x="3052" y="1067"/>
                <a:ext cx="138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34" name="Picture 542" descr="laptop">
                <a:extLst>
                  <a:ext uri="{FF2B5EF4-FFF2-40B4-BE49-F238E27FC236}">
                    <a16:creationId xmlns:a16="http://schemas.microsoft.com/office/drawing/2014/main" id="{981EF62A-5589-44D6-BBD8-68632DF5848F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198204" flipH="1">
                <a:off x="1188" y="1942"/>
                <a:ext cx="276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6535" name="Group 543">
                <a:extLst>
                  <a:ext uri="{FF2B5EF4-FFF2-40B4-BE49-F238E27FC236}">
                    <a16:creationId xmlns:a16="http://schemas.microsoft.com/office/drawing/2014/main" id="{29204C80-089A-4245-8670-E4A9866D0E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2" y="1462"/>
                <a:ext cx="268" cy="246"/>
                <a:chOff x="2324" y="845"/>
                <a:chExt cx="268" cy="246"/>
              </a:xfrm>
            </p:grpSpPr>
            <p:grpSp>
              <p:nvGrpSpPr>
                <p:cNvPr id="106536" name="Group 544">
                  <a:extLst>
                    <a:ext uri="{FF2B5EF4-FFF2-40B4-BE49-F238E27FC236}">
                      <a16:creationId xmlns:a16="http://schemas.microsoft.com/office/drawing/2014/main" id="{5A3DC818-053A-455F-B4A3-9F0A96D4E3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24" y="845"/>
                  <a:ext cx="268" cy="246"/>
                  <a:chOff x="2324" y="845"/>
                  <a:chExt cx="268" cy="246"/>
                </a:xfrm>
              </p:grpSpPr>
              <p:grpSp>
                <p:nvGrpSpPr>
                  <p:cNvPr id="106537" name="Group 545">
                    <a:extLst>
                      <a:ext uri="{FF2B5EF4-FFF2-40B4-BE49-F238E27FC236}">
                        <a16:creationId xmlns:a16="http://schemas.microsoft.com/office/drawing/2014/main" id="{B8AC5C99-C762-46EB-B3FE-DDC77FF5F0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24" y="938"/>
                    <a:ext cx="268" cy="65"/>
                    <a:chOff x="1338" y="2244"/>
                    <a:chExt cx="610" cy="247"/>
                  </a:xfrm>
                </p:grpSpPr>
                <p:sp>
                  <p:nvSpPr>
                    <p:cNvPr id="106538" name="Rectangle 546">
                      <a:extLst>
                        <a:ext uri="{FF2B5EF4-FFF2-40B4-BE49-F238E27FC236}">
                          <a16:creationId xmlns:a16="http://schemas.microsoft.com/office/drawing/2014/main" id="{39750F8F-1CCF-4B30-83D5-2194ECCB18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8" y="2253"/>
                      <a:ext cx="609" cy="238"/>
                    </a:xfrm>
                    <a:prstGeom prst="rect">
                      <a:avLst/>
                    </a:prstGeom>
                    <a:solidFill>
                      <a:srgbClr val="CC99FF"/>
                    </a:solidFill>
                    <a:ln w="63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39" name="Rectangle 547">
                      <a:extLst>
                        <a:ext uri="{FF2B5EF4-FFF2-40B4-BE49-F238E27FC236}">
                          <a16:creationId xmlns:a16="http://schemas.microsoft.com/office/drawing/2014/main" id="{21AAFCDF-6662-46B3-8CD2-30E68FFB90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8" y="2253"/>
                      <a:ext cx="609" cy="238"/>
                    </a:xfrm>
                    <a:prstGeom prst="rect">
                      <a:avLst/>
                    </a:prstGeom>
                    <a:solidFill>
                      <a:srgbClr val="CC99FF"/>
                    </a:solidFill>
                    <a:ln w="63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40" name="Line 548">
                      <a:extLst>
                        <a:ext uri="{FF2B5EF4-FFF2-40B4-BE49-F238E27FC236}">
                          <a16:creationId xmlns:a16="http://schemas.microsoft.com/office/drawing/2014/main" id="{5F2E2C5C-7B6C-41B5-AABB-10192CAE39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2244"/>
                      <a:ext cx="1" cy="23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541" name="Line 549">
                      <a:extLst>
                        <a:ext uri="{FF2B5EF4-FFF2-40B4-BE49-F238E27FC236}">
                          <a16:creationId xmlns:a16="http://schemas.microsoft.com/office/drawing/2014/main" id="{5631AC42-B287-46A9-BA44-339B41B6EA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7" y="2244"/>
                      <a:ext cx="1" cy="237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6542" name="Oval 550">
                    <a:extLst>
                      <a:ext uri="{FF2B5EF4-FFF2-40B4-BE49-F238E27FC236}">
                        <a16:creationId xmlns:a16="http://schemas.microsoft.com/office/drawing/2014/main" id="{7D093D1F-8258-4F28-8A17-76538B00F0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5" y="901"/>
                    <a:ext cx="267" cy="190"/>
                  </a:xfrm>
                  <a:prstGeom prst="ellipse">
                    <a:avLst/>
                  </a:prstGeom>
                  <a:solidFill>
                    <a:srgbClr val="CC99F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6543" name="Oval 551">
                    <a:extLst>
                      <a:ext uri="{FF2B5EF4-FFF2-40B4-BE49-F238E27FC236}">
                        <a16:creationId xmlns:a16="http://schemas.microsoft.com/office/drawing/2014/main" id="{F20C7660-5DE4-40F2-8D2E-059598F3A6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5" y="845"/>
                    <a:ext cx="267" cy="189"/>
                  </a:xfrm>
                  <a:prstGeom prst="ellipse">
                    <a:avLst/>
                  </a:prstGeom>
                  <a:solidFill>
                    <a:srgbClr val="CC99F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06544" name="Group 552">
                  <a:extLst>
                    <a:ext uri="{FF2B5EF4-FFF2-40B4-BE49-F238E27FC236}">
                      <a16:creationId xmlns:a16="http://schemas.microsoft.com/office/drawing/2014/main" id="{85EB046D-8292-4CD4-B1B4-D3CB7C20D8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65" y="870"/>
                  <a:ext cx="185" cy="146"/>
                  <a:chOff x="1533" y="754"/>
                  <a:chExt cx="423" cy="209"/>
                </a:xfrm>
              </p:grpSpPr>
              <p:grpSp>
                <p:nvGrpSpPr>
                  <p:cNvPr id="106545" name="Group 553">
                    <a:extLst>
                      <a:ext uri="{FF2B5EF4-FFF2-40B4-BE49-F238E27FC236}">
                        <a16:creationId xmlns:a16="http://schemas.microsoft.com/office/drawing/2014/main" id="{0EE8D5A8-9F2D-4674-A881-CD31D9DAD9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3" y="754"/>
                    <a:ext cx="420" cy="204"/>
                    <a:chOff x="1533" y="754"/>
                    <a:chExt cx="420" cy="204"/>
                  </a:xfrm>
                </p:grpSpPr>
                <p:sp>
                  <p:nvSpPr>
                    <p:cNvPr id="106546" name="Freeform 554">
                      <a:extLst>
                        <a:ext uri="{FF2B5EF4-FFF2-40B4-BE49-F238E27FC236}">
                          <a16:creationId xmlns:a16="http://schemas.microsoft.com/office/drawing/2014/main" id="{3210606E-309E-4AB6-8BE7-9353609EE94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2" y="759"/>
                      <a:ext cx="201" cy="88"/>
                    </a:xfrm>
                    <a:custGeom>
                      <a:avLst/>
                      <a:gdLst>
                        <a:gd name="T0" fmla="*/ 0 w 602"/>
                        <a:gd name="T1" fmla="*/ 136 h 175"/>
                        <a:gd name="T2" fmla="*/ 133 w 602"/>
                        <a:gd name="T3" fmla="*/ 175 h 175"/>
                        <a:gd name="T4" fmla="*/ 457 w 602"/>
                        <a:gd name="T5" fmla="*/ 59 h 175"/>
                        <a:gd name="T6" fmla="*/ 602 w 602"/>
                        <a:gd name="T7" fmla="*/ 97 h 175"/>
                        <a:gd name="T8" fmla="*/ 523 w 602"/>
                        <a:gd name="T9" fmla="*/ 0 h 175"/>
                        <a:gd name="T10" fmla="*/ 144 w 602"/>
                        <a:gd name="T11" fmla="*/ 0 h 175"/>
                        <a:gd name="T12" fmla="*/ 300 w 602"/>
                        <a:gd name="T13" fmla="*/ 30 h 175"/>
                        <a:gd name="T14" fmla="*/ 0 w 602"/>
                        <a:gd name="T15" fmla="*/ 136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2"/>
                        <a:gd name="T25" fmla="*/ 0 h 175"/>
                        <a:gd name="T26" fmla="*/ 602 w 602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2" h="175">
                          <a:moveTo>
                            <a:pt x="0" y="136"/>
                          </a:moveTo>
                          <a:lnTo>
                            <a:pt x="133" y="175"/>
                          </a:lnTo>
                          <a:lnTo>
                            <a:pt x="457" y="59"/>
                          </a:lnTo>
                          <a:lnTo>
                            <a:pt x="602" y="97"/>
                          </a:lnTo>
                          <a:lnTo>
                            <a:pt x="523" y="0"/>
                          </a:lnTo>
                          <a:lnTo>
                            <a:pt x="144" y="0"/>
                          </a:lnTo>
                          <a:lnTo>
                            <a:pt x="300" y="30"/>
                          </a:lnTo>
                          <a:lnTo>
                            <a:pt x="0" y="1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47" name="Freeform 555">
                      <a:extLst>
                        <a:ext uri="{FF2B5EF4-FFF2-40B4-BE49-F238E27FC236}">
                          <a16:creationId xmlns:a16="http://schemas.microsoft.com/office/drawing/2014/main" id="{99E9661E-68A3-4D50-89C0-40885B0099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2" y="759"/>
                      <a:ext cx="201" cy="88"/>
                    </a:xfrm>
                    <a:custGeom>
                      <a:avLst/>
                      <a:gdLst>
                        <a:gd name="T0" fmla="*/ 0 w 602"/>
                        <a:gd name="T1" fmla="*/ 136 h 175"/>
                        <a:gd name="T2" fmla="*/ 133 w 602"/>
                        <a:gd name="T3" fmla="*/ 175 h 175"/>
                        <a:gd name="T4" fmla="*/ 457 w 602"/>
                        <a:gd name="T5" fmla="*/ 59 h 175"/>
                        <a:gd name="T6" fmla="*/ 602 w 602"/>
                        <a:gd name="T7" fmla="*/ 97 h 175"/>
                        <a:gd name="T8" fmla="*/ 523 w 602"/>
                        <a:gd name="T9" fmla="*/ 0 h 175"/>
                        <a:gd name="T10" fmla="*/ 144 w 602"/>
                        <a:gd name="T11" fmla="*/ 0 h 175"/>
                        <a:gd name="T12" fmla="*/ 300 w 602"/>
                        <a:gd name="T13" fmla="*/ 30 h 175"/>
                        <a:gd name="T14" fmla="*/ 0 w 602"/>
                        <a:gd name="T15" fmla="*/ 136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2"/>
                        <a:gd name="T25" fmla="*/ 0 h 175"/>
                        <a:gd name="T26" fmla="*/ 602 w 602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2" h="175">
                          <a:moveTo>
                            <a:pt x="0" y="136"/>
                          </a:moveTo>
                          <a:lnTo>
                            <a:pt x="133" y="175"/>
                          </a:lnTo>
                          <a:lnTo>
                            <a:pt x="457" y="59"/>
                          </a:lnTo>
                          <a:lnTo>
                            <a:pt x="602" y="97"/>
                          </a:lnTo>
                          <a:lnTo>
                            <a:pt x="523" y="0"/>
                          </a:lnTo>
                          <a:lnTo>
                            <a:pt x="144" y="0"/>
                          </a:lnTo>
                          <a:lnTo>
                            <a:pt x="300" y="30"/>
                          </a:lnTo>
                          <a:lnTo>
                            <a:pt x="0" y="1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48" name="Freeform 556">
                      <a:extLst>
                        <a:ext uri="{FF2B5EF4-FFF2-40B4-BE49-F238E27FC236}">
                          <a16:creationId xmlns:a16="http://schemas.microsoft.com/office/drawing/2014/main" id="{CAF43FC8-D7F4-4041-B43B-1F124D7269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33" y="861"/>
                      <a:ext cx="201" cy="93"/>
                    </a:xfrm>
                    <a:custGeom>
                      <a:avLst/>
                      <a:gdLst>
                        <a:gd name="T0" fmla="*/ 603 w 603"/>
                        <a:gd name="T1" fmla="*/ 39 h 186"/>
                        <a:gd name="T2" fmla="*/ 469 w 603"/>
                        <a:gd name="T3" fmla="*/ 0 h 186"/>
                        <a:gd name="T4" fmla="*/ 156 w 603"/>
                        <a:gd name="T5" fmla="*/ 118 h 186"/>
                        <a:gd name="T6" fmla="*/ 0 w 603"/>
                        <a:gd name="T7" fmla="*/ 79 h 186"/>
                        <a:gd name="T8" fmla="*/ 78 w 603"/>
                        <a:gd name="T9" fmla="*/ 186 h 186"/>
                        <a:gd name="T10" fmla="*/ 469 w 603"/>
                        <a:gd name="T11" fmla="*/ 186 h 186"/>
                        <a:gd name="T12" fmla="*/ 301 w 603"/>
                        <a:gd name="T13" fmla="*/ 147 h 186"/>
                        <a:gd name="T14" fmla="*/ 603 w 603"/>
                        <a:gd name="T15" fmla="*/ 39 h 1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3"/>
                        <a:gd name="T25" fmla="*/ 0 h 186"/>
                        <a:gd name="T26" fmla="*/ 603 w 603"/>
                        <a:gd name="T27" fmla="*/ 186 h 18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3" h="186">
                          <a:moveTo>
                            <a:pt x="603" y="39"/>
                          </a:moveTo>
                          <a:lnTo>
                            <a:pt x="469" y="0"/>
                          </a:lnTo>
                          <a:lnTo>
                            <a:pt x="156" y="118"/>
                          </a:lnTo>
                          <a:lnTo>
                            <a:pt x="0" y="79"/>
                          </a:lnTo>
                          <a:lnTo>
                            <a:pt x="78" y="186"/>
                          </a:lnTo>
                          <a:lnTo>
                            <a:pt x="469" y="186"/>
                          </a:lnTo>
                          <a:lnTo>
                            <a:pt x="301" y="147"/>
                          </a:lnTo>
                          <a:lnTo>
                            <a:pt x="603" y="3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49" name="Freeform 557">
                      <a:extLst>
                        <a:ext uri="{FF2B5EF4-FFF2-40B4-BE49-F238E27FC236}">
                          <a16:creationId xmlns:a16="http://schemas.microsoft.com/office/drawing/2014/main" id="{ABD959C4-90DB-45ED-928C-8F0D101E8FD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33" y="861"/>
                      <a:ext cx="201" cy="93"/>
                    </a:xfrm>
                    <a:custGeom>
                      <a:avLst/>
                      <a:gdLst>
                        <a:gd name="T0" fmla="*/ 603 w 603"/>
                        <a:gd name="T1" fmla="*/ 39 h 186"/>
                        <a:gd name="T2" fmla="*/ 469 w 603"/>
                        <a:gd name="T3" fmla="*/ 0 h 186"/>
                        <a:gd name="T4" fmla="*/ 156 w 603"/>
                        <a:gd name="T5" fmla="*/ 118 h 186"/>
                        <a:gd name="T6" fmla="*/ 0 w 603"/>
                        <a:gd name="T7" fmla="*/ 79 h 186"/>
                        <a:gd name="T8" fmla="*/ 78 w 603"/>
                        <a:gd name="T9" fmla="*/ 186 h 186"/>
                        <a:gd name="T10" fmla="*/ 469 w 603"/>
                        <a:gd name="T11" fmla="*/ 186 h 186"/>
                        <a:gd name="T12" fmla="*/ 301 w 603"/>
                        <a:gd name="T13" fmla="*/ 147 h 186"/>
                        <a:gd name="T14" fmla="*/ 603 w 603"/>
                        <a:gd name="T15" fmla="*/ 39 h 1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3"/>
                        <a:gd name="T25" fmla="*/ 0 h 186"/>
                        <a:gd name="T26" fmla="*/ 603 w 603"/>
                        <a:gd name="T27" fmla="*/ 186 h 18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3" h="186">
                          <a:moveTo>
                            <a:pt x="603" y="39"/>
                          </a:moveTo>
                          <a:lnTo>
                            <a:pt x="469" y="0"/>
                          </a:lnTo>
                          <a:lnTo>
                            <a:pt x="156" y="118"/>
                          </a:lnTo>
                          <a:lnTo>
                            <a:pt x="0" y="79"/>
                          </a:lnTo>
                          <a:lnTo>
                            <a:pt x="78" y="186"/>
                          </a:lnTo>
                          <a:lnTo>
                            <a:pt x="469" y="186"/>
                          </a:lnTo>
                          <a:lnTo>
                            <a:pt x="301" y="147"/>
                          </a:lnTo>
                          <a:lnTo>
                            <a:pt x="603" y="3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50" name="Freeform 558">
                      <a:extLst>
                        <a:ext uri="{FF2B5EF4-FFF2-40B4-BE49-F238E27FC236}">
                          <a16:creationId xmlns:a16="http://schemas.microsoft.com/office/drawing/2014/main" id="{3F2D4F78-C532-4344-B8A0-75DB51F2A7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44" y="754"/>
                      <a:ext cx="201" cy="88"/>
                    </a:xfrm>
                    <a:custGeom>
                      <a:avLst/>
                      <a:gdLst>
                        <a:gd name="T0" fmla="*/ 0 w 601"/>
                        <a:gd name="T1" fmla="*/ 40 h 175"/>
                        <a:gd name="T2" fmla="*/ 133 w 601"/>
                        <a:gd name="T3" fmla="*/ 0 h 175"/>
                        <a:gd name="T4" fmla="*/ 457 w 601"/>
                        <a:gd name="T5" fmla="*/ 107 h 175"/>
                        <a:gd name="T6" fmla="*/ 601 w 601"/>
                        <a:gd name="T7" fmla="*/ 79 h 175"/>
                        <a:gd name="T8" fmla="*/ 524 w 601"/>
                        <a:gd name="T9" fmla="*/ 175 h 175"/>
                        <a:gd name="T10" fmla="*/ 145 w 601"/>
                        <a:gd name="T11" fmla="*/ 175 h 175"/>
                        <a:gd name="T12" fmla="*/ 301 w 601"/>
                        <a:gd name="T13" fmla="*/ 146 h 175"/>
                        <a:gd name="T14" fmla="*/ 0 w 601"/>
                        <a:gd name="T15" fmla="*/ 40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1"/>
                        <a:gd name="T25" fmla="*/ 0 h 175"/>
                        <a:gd name="T26" fmla="*/ 601 w 601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1" h="175">
                          <a:moveTo>
                            <a:pt x="0" y="40"/>
                          </a:moveTo>
                          <a:lnTo>
                            <a:pt x="133" y="0"/>
                          </a:lnTo>
                          <a:lnTo>
                            <a:pt x="457" y="107"/>
                          </a:lnTo>
                          <a:lnTo>
                            <a:pt x="601" y="79"/>
                          </a:lnTo>
                          <a:lnTo>
                            <a:pt x="524" y="175"/>
                          </a:lnTo>
                          <a:lnTo>
                            <a:pt x="145" y="175"/>
                          </a:lnTo>
                          <a:lnTo>
                            <a:pt x="301" y="146"/>
                          </a:lnTo>
                          <a:lnTo>
                            <a:pt x="0" y="4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51" name="Freeform 559">
                      <a:extLst>
                        <a:ext uri="{FF2B5EF4-FFF2-40B4-BE49-F238E27FC236}">
                          <a16:creationId xmlns:a16="http://schemas.microsoft.com/office/drawing/2014/main" id="{488636DA-CC9C-4B77-BD97-2F13FAD250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44" y="754"/>
                      <a:ext cx="201" cy="88"/>
                    </a:xfrm>
                    <a:custGeom>
                      <a:avLst/>
                      <a:gdLst>
                        <a:gd name="T0" fmla="*/ 0 w 601"/>
                        <a:gd name="T1" fmla="*/ 40 h 175"/>
                        <a:gd name="T2" fmla="*/ 133 w 601"/>
                        <a:gd name="T3" fmla="*/ 0 h 175"/>
                        <a:gd name="T4" fmla="*/ 457 w 601"/>
                        <a:gd name="T5" fmla="*/ 107 h 175"/>
                        <a:gd name="T6" fmla="*/ 601 w 601"/>
                        <a:gd name="T7" fmla="*/ 79 h 175"/>
                        <a:gd name="T8" fmla="*/ 524 w 601"/>
                        <a:gd name="T9" fmla="*/ 175 h 175"/>
                        <a:gd name="T10" fmla="*/ 145 w 601"/>
                        <a:gd name="T11" fmla="*/ 175 h 175"/>
                        <a:gd name="T12" fmla="*/ 301 w 601"/>
                        <a:gd name="T13" fmla="*/ 146 h 175"/>
                        <a:gd name="T14" fmla="*/ 0 w 601"/>
                        <a:gd name="T15" fmla="*/ 40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1"/>
                        <a:gd name="T25" fmla="*/ 0 h 175"/>
                        <a:gd name="T26" fmla="*/ 601 w 601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1" h="175">
                          <a:moveTo>
                            <a:pt x="0" y="40"/>
                          </a:moveTo>
                          <a:lnTo>
                            <a:pt x="133" y="0"/>
                          </a:lnTo>
                          <a:lnTo>
                            <a:pt x="457" y="107"/>
                          </a:lnTo>
                          <a:lnTo>
                            <a:pt x="601" y="79"/>
                          </a:lnTo>
                          <a:lnTo>
                            <a:pt x="524" y="175"/>
                          </a:lnTo>
                          <a:lnTo>
                            <a:pt x="145" y="175"/>
                          </a:lnTo>
                          <a:lnTo>
                            <a:pt x="301" y="146"/>
                          </a:lnTo>
                          <a:lnTo>
                            <a:pt x="0" y="4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52" name="Freeform 560">
                      <a:extLst>
                        <a:ext uri="{FF2B5EF4-FFF2-40B4-BE49-F238E27FC236}">
                          <a16:creationId xmlns:a16="http://schemas.microsoft.com/office/drawing/2014/main" id="{BBE27A43-0700-441F-9B4B-651C1DE183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5" y="871"/>
                      <a:ext cx="200" cy="87"/>
                    </a:xfrm>
                    <a:custGeom>
                      <a:avLst/>
                      <a:gdLst>
                        <a:gd name="T0" fmla="*/ 601 w 601"/>
                        <a:gd name="T1" fmla="*/ 137 h 175"/>
                        <a:gd name="T2" fmla="*/ 467 w 601"/>
                        <a:gd name="T3" fmla="*/ 175 h 175"/>
                        <a:gd name="T4" fmla="*/ 155 w 601"/>
                        <a:gd name="T5" fmla="*/ 59 h 175"/>
                        <a:gd name="T6" fmla="*/ 0 w 601"/>
                        <a:gd name="T7" fmla="*/ 98 h 175"/>
                        <a:gd name="T8" fmla="*/ 77 w 601"/>
                        <a:gd name="T9" fmla="*/ 0 h 175"/>
                        <a:gd name="T10" fmla="*/ 467 w 601"/>
                        <a:gd name="T11" fmla="*/ 0 h 175"/>
                        <a:gd name="T12" fmla="*/ 300 w 601"/>
                        <a:gd name="T13" fmla="*/ 29 h 175"/>
                        <a:gd name="T14" fmla="*/ 601 w 601"/>
                        <a:gd name="T15" fmla="*/ 137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1"/>
                        <a:gd name="T25" fmla="*/ 0 h 175"/>
                        <a:gd name="T26" fmla="*/ 601 w 601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1" h="175">
                          <a:moveTo>
                            <a:pt x="601" y="137"/>
                          </a:moveTo>
                          <a:lnTo>
                            <a:pt x="467" y="175"/>
                          </a:lnTo>
                          <a:lnTo>
                            <a:pt x="155" y="59"/>
                          </a:lnTo>
                          <a:lnTo>
                            <a:pt x="0" y="98"/>
                          </a:lnTo>
                          <a:lnTo>
                            <a:pt x="77" y="0"/>
                          </a:lnTo>
                          <a:lnTo>
                            <a:pt x="467" y="0"/>
                          </a:lnTo>
                          <a:lnTo>
                            <a:pt x="300" y="29"/>
                          </a:lnTo>
                          <a:lnTo>
                            <a:pt x="601" y="13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53" name="Freeform 561">
                      <a:extLst>
                        <a:ext uri="{FF2B5EF4-FFF2-40B4-BE49-F238E27FC236}">
                          <a16:creationId xmlns:a16="http://schemas.microsoft.com/office/drawing/2014/main" id="{35130971-823C-4BD7-B8F5-4916A4D8AF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5" y="871"/>
                      <a:ext cx="200" cy="87"/>
                    </a:xfrm>
                    <a:custGeom>
                      <a:avLst/>
                      <a:gdLst>
                        <a:gd name="T0" fmla="*/ 601 w 601"/>
                        <a:gd name="T1" fmla="*/ 137 h 175"/>
                        <a:gd name="T2" fmla="*/ 467 w 601"/>
                        <a:gd name="T3" fmla="*/ 175 h 175"/>
                        <a:gd name="T4" fmla="*/ 155 w 601"/>
                        <a:gd name="T5" fmla="*/ 59 h 175"/>
                        <a:gd name="T6" fmla="*/ 0 w 601"/>
                        <a:gd name="T7" fmla="*/ 98 h 175"/>
                        <a:gd name="T8" fmla="*/ 77 w 601"/>
                        <a:gd name="T9" fmla="*/ 0 h 175"/>
                        <a:gd name="T10" fmla="*/ 467 w 601"/>
                        <a:gd name="T11" fmla="*/ 0 h 175"/>
                        <a:gd name="T12" fmla="*/ 300 w 601"/>
                        <a:gd name="T13" fmla="*/ 29 h 175"/>
                        <a:gd name="T14" fmla="*/ 601 w 601"/>
                        <a:gd name="T15" fmla="*/ 137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1"/>
                        <a:gd name="T25" fmla="*/ 0 h 175"/>
                        <a:gd name="T26" fmla="*/ 601 w 601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1" h="175">
                          <a:moveTo>
                            <a:pt x="601" y="137"/>
                          </a:moveTo>
                          <a:lnTo>
                            <a:pt x="467" y="175"/>
                          </a:lnTo>
                          <a:lnTo>
                            <a:pt x="155" y="59"/>
                          </a:lnTo>
                          <a:lnTo>
                            <a:pt x="0" y="98"/>
                          </a:lnTo>
                          <a:lnTo>
                            <a:pt x="77" y="0"/>
                          </a:lnTo>
                          <a:lnTo>
                            <a:pt x="467" y="0"/>
                          </a:lnTo>
                          <a:lnTo>
                            <a:pt x="300" y="29"/>
                          </a:lnTo>
                          <a:lnTo>
                            <a:pt x="601" y="13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  <p:grpSp>
                <p:nvGrpSpPr>
                  <p:cNvPr id="106554" name="Group 562">
                    <a:extLst>
                      <a:ext uri="{FF2B5EF4-FFF2-40B4-BE49-F238E27FC236}">
                        <a16:creationId xmlns:a16="http://schemas.microsoft.com/office/drawing/2014/main" id="{3BF7C2C4-907D-4DEA-8C02-1E4B910F8E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7" y="759"/>
                    <a:ext cx="419" cy="204"/>
                    <a:chOff x="1537" y="759"/>
                    <a:chExt cx="419" cy="204"/>
                  </a:xfrm>
                </p:grpSpPr>
                <p:sp>
                  <p:nvSpPr>
                    <p:cNvPr id="106555" name="Freeform 563">
                      <a:extLst>
                        <a:ext uri="{FF2B5EF4-FFF2-40B4-BE49-F238E27FC236}">
                          <a16:creationId xmlns:a16="http://schemas.microsoft.com/office/drawing/2014/main" id="{3A9B2BBA-46EC-4094-8ADE-24077EF7FD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6" y="764"/>
                      <a:ext cx="200" cy="87"/>
                    </a:xfrm>
                    <a:custGeom>
                      <a:avLst/>
                      <a:gdLst>
                        <a:gd name="T0" fmla="*/ 0 w 602"/>
                        <a:gd name="T1" fmla="*/ 136 h 175"/>
                        <a:gd name="T2" fmla="*/ 133 w 602"/>
                        <a:gd name="T3" fmla="*/ 175 h 175"/>
                        <a:gd name="T4" fmla="*/ 457 w 602"/>
                        <a:gd name="T5" fmla="*/ 59 h 175"/>
                        <a:gd name="T6" fmla="*/ 602 w 602"/>
                        <a:gd name="T7" fmla="*/ 97 h 175"/>
                        <a:gd name="T8" fmla="*/ 524 w 602"/>
                        <a:gd name="T9" fmla="*/ 0 h 175"/>
                        <a:gd name="T10" fmla="*/ 144 w 602"/>
                        <a:gd name="T11" fmla="*/ 0 h 175"/>
                        <a:gd name="T12" fmla="*/ 300 w 602"/>
                        <a:gd name="T13" fmla="*/ 29 h 175"/>
                        <a:gd name="T14" fmla="*/ 0 w 602"/>
                        <a:gd name="T15" fmla="*/ 136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2"/>
                        <a:gd name="T25" fmla="*/ 0 h 175"/>
                        <a:gd name="T26" fmla="*/ 602 w 602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2" h="175">
                          <a:moveTo>
                            <a:pt x="0" y="136"/>
                          </a:moveTo>
                          <a:lnTo>
                            <a:pt x="133" y="175"/>
                          </a:lnTo>
                          <a:lnTo>
                            <a:pt x="457" y="59"/>
                          </a:lnTo>
                          <a:lnTo>
                            <a:pt x="602" y="97"/>
                          </a:lnTo>
                          <a:lnTo>
                            <a:pt x="524" y="0"/>
                          </a:lnTo>
                          <a:lnTo>
                            <a:pt x="144" y="0"/>
                          </a:lnTo>
                          <a:lnTo>
                            <a:pt x="300" y="29"/>
                          </a:lnTo>
                          <a:lnTo>
                            <a:pt x="0" y="13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56" name="Freeform 564">
                      <a:extLst>
                        <a:ext uri="{FF2B5EF4-FFF2-40B4-BE49-F238E27FC236}">
                          <a16:creationId xmlns:a16="http://schemas.microsoft.com/office/drawing/2014/main" id="{C4B222DF-52C0-46E4-9342-9F9E7CDC3BA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6" y="764"/>
                      <a:ext cx="200" cy="87"/>
                    </a:xfrm>
                    <a:custGeom>
                      <a:avLst/>
                      <a:gdLst>
                        <a:gd name="T0" fmla="*/ 0 w 602"/>
                        <a:gd name="T1" fmla="*/ 136 h 175"/>
                        <a:gd name="T2" fmla="*/ 133 w 602"/>
                        <a:gd name="T3" fmla="*/ 175 h 175"/>
                        <a:gd name="T4" fmla="*/ 457 w 602"/>
                        <a:gd name="T5" fmla="*/ 59 h 175"/>
                        <a:gd name="T6" fmla="*/ 602 w 602"/>
                        <a:gd name="T7" fmla="*/ 97 h 175"/>
                        <a:gd name="T8" fmla="*/ 524 w 602"/>
                        <a:gd name="T9" fmla="*/ 0 h 175"/>
                        <a:gd name="T10" fmla="*/ 144 w 602"/>
                        <a:gd name="T11" fmla="*/ 0 h 175"/>
                        <a:gd name="T12" fmla="*/ 300 w 602"/>
                        <a:gd name="T13" fmla="*/ 29 h 175"/>
                        <a:gd name="T14" fmla="*/ 0 w 602"/>
                        <a:gd name="T15" fmla="*/ 136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2"/>
                        <a:gd name="T25" fmla="*/ 0 h 175"/>
                        <a:gd name="T26" fmla="*/ 602 w 602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2" h="175">
                          <a:moveTo>
                            <a:pt x="0" y="136"/>
                          </a:moveTo>
                          <a:lnTo>
                            <a:pt x="133" y="175"/>
                          </a:lnTo>
                          <a:lnTo>
                            <a:pt x="457" y="59"/>
                          </a:lnTo>
                          <a:lnTo>
                            <a:pt x="602" y="97"/>
                          </a:lnTo>
                          <a:lnTo>
                            <a:pt x="524" y="0"/>
                          </a:lnTo>
                          <a:lnTo>
                            <a:pt x="144" y="0"/>
                          </a:lnTo>
                          <a:lnTo>
                            <a:pt x="300" y="29"/>
                          </a:lnTo>
                          <a:lnTo>
                            <a:pt x="0" y="13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57" name="Freeform 565">
                      <a:extLst>
                        <a:ext uri="{FF2B5EF4-FFF2-40B4-BE49-F238E27FC236}">
                          <a16:creationId xmlns:a16="http://schemas.microsoft.com/office/drawing/2014/main" id="{9D5091FD-B736-41C4-9281-3FECB5EF4C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37" y="866"/>
                      <a:ext cx="201" cy="92"/>
                    </a:xfrm>
                    <a:custGeom>
                      <a:avLst/>
                      <a:gdLst>
                        <a:gd name="T0" fmla="*/ 603 w 603"/>
                        <a:gd name="T1" fmla="*/ 39 h 185"/>
                        <a:gd name="T2" fmla="*/ 469 w 603"/>
                        <a:gd name="T3" fmla="*/ 0 h 185"/>
                        <a:gd name="T4" fmla="*/ 156 w 603"/>
                        <a:gd name="T5" fmla="*/ 117 h 185"/>
                        <a:gd name="T6" fmla="*/ 0 w 603"/>
                        <a:gd name="T7" fmla="*/ 78 h 185"/>
                        <a:gd name="T8" fmla="*/ 78 w 603"/>
                        <a:gd name="T9" fmla="*/ 185 h 185"/>
                        <a:gd name="T10" fmla="*/ 469 w 603"/>
                        <a:gd name="T11" fmla="*/ 185 h 185"/>
                        <a:gd name="T12" fmla="*/ 302 w 603"/>
                        <a:gd name="T13" fmla="*/ 147 h 185"/>
                        <a:gd name="T14" fmla="*/ 603 w 603"/>
                        <a:gd name="T15" fmla="*/ 39 h 18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3"/>
                        <a:gd name="T25" fmla="*/ 0 h 185"/>
                        <a:gd name="T26" fmla="*/ 603 w 603"/>
                        <a:gd name="T27" fmla="*/ 185 h 18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3" h="185">
                          <a:moveTo>
                            <a:pt x="603" y="39"/>
                          </a:moveTo>
                          <a:lnTo>
                            <a:pt x="469" y="0"/>
                          </a:lnTo>
                          <a:lnTo>
                            <a:pt x="156" y="117"/>
                          </a:lnTo>
                          <a:lnTo>
                            <a:pt x="0" y="78"/>
                          </a:lnTo>
                          <a:lnTo>
                            <a:pt x="78" y="185"/>
                          </a:lnTo>
                          <a:lnTo>
                            <a:pt x="469" y="185"/>
                          </a:lnTo>
                          <a:lnTo>
                            <a:pt x="302" y="147"/>
                          </a:lnTo>
                          <a:lnTo>
                            <a:pt x="603" y="3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58" name="Freeform 566">
                      <a:extLst>
                        <a:ext uri="{FF2B5EF4-FFF2-40B4-BE49-F238E27FC236}">
                          <a16:creationId xmlns:a16="http://schemas.microsoft.com/office/drawing/2014/main" id="{931B7E50-57A4-4202-A652-25FC7452CE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37" y="866"/>
                      <a:ext cx="201" cy="92"/>
                    </a:xfrm>
                    <a:custGeom>
                      <a:avLst/>
                      <a:gdLst>
                        <a:gd name="T0" fmla="*/ 603 w 603"/>
                        <a:gd name="T1" fmla="*/ 39 h 185"/>
                        <a:gd name="T2" fmla="*/ 469 w 603"/>
                        <a:gd name="T3" fmla="*/ 0 h 185"/>
                        <a:gd name="T4" fmla="*/ 156 w 603"/>
                        <a:gd name="T5" fmla="*/ 117 h 185"/>
                        <a:gd name="T6" fmla="*/ 0 w 603"/>
                        <a:gd name="T7" fmla="*/ 78 h 185"/>
                        <a:gd name="T8" fmla="*/ 78 w 603"/>
                        <a:gd name="T9" fmla="*/ 185 h 185"/>
                        <a:gd name="T10" fmla="*/ 469 w 603"/>
                        <a:gd name="T11" fmla="*/ 185 h 185"/>
                        <a:gd name="T12" fmla="*/ 302 w 603"/>
                        <a:gd name="T13" fmla="*/ 147 h 185"/>
                        <a:gd name="T14" fmla="*/ 603 w 603"/>
                        <a:gd name="T15" fmla="*/ 39 h 18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3"/>
                        <a:gd name="T25" fmla="*/ 0 h 185"/>
                        <a:gd name="T26" fmla="*/ 603 w 603"/>
                        <a:gd name="T27" fmla="*/ 185 h 18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3" h="185">
                          <a:moveTo>
                            <a:pt x="603" y="39"/>
                          </a:moveTo>
                          <a:lnTo>
                            <a:pt x="469" y="0"/>
                          </a:lnTo>
                          <a:lnTo>
                            <a:pt x="156" y="117"/>
                          </a:lnTo>
                          <a:lnTo>
                            <a:pt x="0" y="78"/>
                          </a:lnTo>
                          <a:lnTo>
                            <a:pt x="78" y="185"/>
                          </a:lnTo>
                          <a:lnTo>
                            <a:pt x="469" y="185"/>
                          </a:lnTo>
                          <a:lnTo>
                            <a:pt x="302" y="147"/>
                          </a:lnTo>
                          <a:lnTo>
                            <a:pt x="603" y="3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59" name="Freeform 567">
                      <a:extLst>
                        <a:ext uri="{FF2B5EF4-FFF2-40B4-BE49-F238E27FC236}">
                          <a16:creationId xmlns:a16="http://schemas.microsoft.com/office/drawing/2014/main" id="{6315E0EA-6627-47E1-BB1A-EC40454034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48" y="759"/>
                      <a:ext cx="200" cy="88"/>
                    </a:xfrm>
                    <a:custGeom>
                      <a:avLst/>
                      <a:gdLst>
                        <a:gd name="T0" fmla="*/ 0 w 601"/>
                        <a:gd name="T1" fmla="*/ 39 h 175"/>
                        <a:gd name="T2" fmla="*/ 134 w 601"/>
                        <a:gd name="T3" fmla="*/ 0 h 175"/>
                        <a:gd name="T4" fmla="*/ 457 w 601"/>
                        <a:gd name="T5" fmla="*/ 107 h 175"/>
                        <a:gd name="T6" fmla="*/ 601 w 601"/>
                        <a:gd name="T7" fmla="*/ 78 h 175"/>
                        <a:gd name="T8" fmla="*/ 524 w 601"/>
                        <a:gd name="T9" fmla="*/ 175 h 175"/>
                        <a:gd name="T10" fmla="*/ 145 w 601"/>
                        <a:gd name="T11" fmla="*/ 175 h 175"/>
                        <a:gd name="T12" fmla="*/ 301 w 601"/>
                        <a:gd name="T13" fmla="*/ 146 h 175"/>
                        <a:gd name="T14" fmla="*/ 0 w 601"/>
                        <a:gd name="T15" fmla="*/ 39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1"/>
                        <a:gd name="T25" fmla="*/ 0 h 175"/>
                        <a:gd name="T26" fmla="*/ 601 w 601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1" h="175">
                          <a:moveTo>
                            <a:pt x="0" y="39"/>
                          </a:moveTo>
                          <a:lnTo>
                            <a:pt x="134" y="0"/>
                          </a:lnTo>
                          <a:lnTo>
                            <a:pt x="457" y="107"/>
                          </a:lnTo>
                          <a:lnTo>
                            <a:pt x="601" y="78"/>
                          </a:lnTo>
                          <a:lnTo>
                            <a:pt x="524" y="175"/>
                          </a:lnTo>
                          <a:lnTo>
                            <a:pt x="145" y="175"/>
                          </a:lnTo>
                          <a:lnTo>
                            <a:pt x="301" y="146"/>
                          </a:lnTo>
                          <a:lnTo>
                            <a:pt x="0" y="3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60" name="Freeform 568">
                      <a:extLst>
                        <a:ext uri="{FF2B5EF4-FFF2-40B4-BE49-F238E27FC236}">
                          <a16:creationId xmlns:a16="http://schemas.microsoft.com/office/drawing/2014/main" id="{C18C54DC-9A49-49B2-85B4-4D3F4390E2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48" y="759"/>
                      <a:ext cx="200" cy="88"/>
                    </a:xfrm>
                    <a:custGeom>
                      <a:avLst/>
                      <a:gdLst>
                        <a:gd name="T0" fmla="*/ 0 w 601"/>
                        <a:gd name="T1" fmla="*/ 39 h 175"/>
                        <a:gd name="T2" fmla="*/ 134 w 601"/>
                        <a:gd name="T3" fmla="*/ 0 h 175"/>
                        <a:gd name="T4" fmla="*/ 457 w 601"/>
                        <a:gd name="T5" fmla="*/ 107 h 175"/>
                        <a:gd name="T6" fmla="*/ 601 w 601"/>
                        <a:gd name="T7" fmla="*/ 78 h 175"/>
                        <a:gd name="T8" fmla="*/ 524 w 601"/>
                        <a:gd name="T9" fmla="*/ 175 h 175"/>
                        <a:gd name="T10" fmla="*/ 145 w 601"/>
                        <a:gd name="T11" fmla="*/ 175 h 175"/>
                        <a:gd name="T12" fmla="*/ 301 w 601"/>
                        <a:gd name="T13" fmla="*/ 146 h 175"/>
                        <a:gd name="T14" fmla="*/ 0 w 601"/>
                        <a:gd name="T15" fmla="*/ 39 h 17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1"/>
                        <a:gd name="T25" fmla="*/ 0 h 175"/>
                        <a:gd name="T26" fmla="*/ 601 w 601"/>
                        <a:gd name="T27" fmla="*/ 175 h 175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1" h="175">
                          <a:moveTo>
                            <a:pt x="0" y="39"/>
                          </a:moveTo>
                          <a:lnTo>
                            <a:pt x="134" y="0"/>
                          </a:lnTo>
                          <a:lnTo>
                            <a:pt x="457" y="107"/>
                          </a:lnTo>
                          <a:lnTo>
                            <a:pt x="601" y="78"/>
                          </a:lnTo>
                          <a:lnTo>
                            <a:pt x="524" y="175"/>
                          </a:lnTo>
                          <a:lnTo>
                            <a:pt x="145" y="175"/>
                          </a:lnTo>
                          <a:lnTo>
                            <a:pt x="301" y="146"/>
                          </a:lnTo>
                          <a:lnTo>
                            <a:pt x="0" y="3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61" name="Freeform 569">
                      <a:extLst>
                        <a:ext uri="{FF2B5EF4-FFF2-40B4-BE49-F238E27FC236}">
                          <a16:creationId xmlns:a16="http://schemas.microsoft.com/office/drawing/2014/main" id="{BE981803-56D8-4BB3-B15F-C076219EB8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8" y="876"/>
                      <a:ext cx="201" cy="87"/>
                    </a:xfrm>
                    <a:custGeom>
                      <a:avLst/>
                      <a:gdLst>
                        <a:gd name="T0" fmla="*/ 601 w 601"/>
                        <a:gd name="T1" fmla="*/ 137 h 174"/>
                        <a:gd name="T2" fmla="*/ 468 w 601"/>
                        <a:gd name="T3" fmla="*/ 174 h 174"/>
                        <a:gd name="T4" fmla="*/ 155 w 601"/>
                        <a:gd name="T5" fmla="*/ 58 h 174"/>
                        <a:gd name="T6" fmla="*/ 0 w 601"/>
                        <a:gd name="T7" fmla="*/ 97 h 174"/>
                        <a:gd name="T8" fmla="*/ 77 w 601"/>
                        <a:gd name="T9" fmla="*/ 0 h 174"/>
                        <a:gd name="T10" fmla="*/ 468 w 601"/>
                        <a:gd name="T11" fmla="*/ 0 h 174"/>
                        <a:gd name="T12" fmla="*/ 300 w 601"/>
                        <a:gd name="T13" fmla="*/ 29 h 174"/>
                        <a:gd name="T14" fmla="*/ 601 w 601"/>
                        <a:gd name="T15" fmla="*/ 137 h 17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1"/>
                        <a:gd name="T25" fmla="*/ 0 h 174"/>
                        <a:gd name="T26" fmla="*/ 601 w 601"/>
                        <a:gd name="T27" fmla="*/ 174 h 17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1" h="174">
                          <a:moveTo>
                            <a:pt x="601" y="137"/>
                          </a:moveTo>
                          <a:lnTo>
                            <a:pt x="468" y="174"/>
                          </a:lnTo>
                          <a:lnTo>
                            <a:pt x="155" y="58"/>
                          </a:lnTo>
                          <a:lnTo>
                            <a:pt x="0" y="97"/>
                          </a:lnTo>
                          <a:lnTo>
                            <a:pt x="77" y="0"/>
                          </a:lnTo>
                          <a:lnTo>
                            <a:pt x="468" y="0"/>
                          </a:lnTo>
                          <a:lnTo>
                            <a:pt x="300" y="29"/>
                          </a:lnTo>
                          <a:lnTo>
                            <a:pt x="601" y="13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106562" name="Freeform 570">
                      <a:extLst>
                        <a:ext uri="{FF2B5EF4-FFF2-40B4-BE49-F238E27FC236}">
                          <a16:creationId xmlns:a16="http://schemas.microsoft.com/office/drawing/2014/main" id="{EF8A1AA0-4637-486C-8FD6-DE6714B3A4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8" y="876"/>
                      <a:ext cx="201" cy="87"/>
                    </a:xfrm>
                    <a:custGeom>
                      <a:avLst/>
                      <a:gdLst>
                        <a:gd name="T0" fmla="*/ 601 w 601"/>
                        <a:gd name="T1" fmla="*/ 137 h 174"/>
                        <a:gd name="T2" fmla="*/ 468 w 601"/>
                        <a:gd name="T3" fmla="*/ 174 h 174"/>
                        <a:gd name="T4" fmla="*/ 155 w 601"/>
                        <a:gd name="T5" fmla="*/ 58 h 174"/>
                        <a:gd name="T6" fmla="*/ 0 w 601"/>
                        <a:gd name="T7" fmla="*/ 97 h 174"/>
                        <a:gd name="T8" fmla="*/ 77 w 601"/>
                        <a:gd name="T9" fmla="*/ 0 h 174"/>
                        <a:gd name="T10" fmla="*/ 468 w 601"/>
                        <a:gd name="T11" fmla="*/ 0 h 174"/>
                        <a:gd name="T12" fmla="*/ 300 w 601"/>
                        <a:gd name="T13" fmla="*/ 29 h 174"/>
                        <a:gd name="T14" fmla="*/ 601 w 601"/>
                        <a:gd name="T15" fmla="*/ 137 h 17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601"/>
                        <a:gd name="T25" fmla="*/ 0 h 174"/>
                        <a:gd name="T26" fmla="*/ 601 w 601"/>
                        <a:gd name="T27" fmla="*/ 174 h 174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601" h="174">
                          <a:moveTo>
                            <a:pt x="601" y="137"/>
                          </a:moveTo>
                          <a:lnTo>
                            <a:pt x="468" y="174"/>
                          </a:lnTo>
                          <a:lnTo>
                            <a:pt x="155" y="58"/>
                          </a:lnTo>
                          <a:lnTo>
                            <a:pt x="0" y="97"/>
                          </a:lnTo>
                          <a:lnTo>
                            <a:pt x="77" y="0"/>
                          </a:lnTo>
                          <a:lnTo>
                            <a:pt x="468" y="0"/>
                          </a:lnTo>
                          <a:lnTo>
                            <a:pt x="300" y="29"/>
                          </a:lnTo>
                          <a:lnTo>
                            <a:pt x="601" y="13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</p:grpSp>
            </p:grpSp>
          </p:grpSp>
        </p:grpSp>
      </p:grpSp>
      <p:pic>
        <p:nvPicPr>
          <p:cNvPr id="106563" name="Picture 574" descr="Picture3">
            <a:extLst>
              <a:ext uri="{FF2B5EF4-FFF2-40B4-BE49-F238E27FC236}">
                <a16:creationId xmlns:a16="http://schemas.microsoft.com/office/drawing/2014/main" id="{0021754F-E4D2-411C-B620-A8A078B8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052513"/>
            <a:ext cx="41529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66" name="Rectangle 70">
            <a:extLst>
              <a:ext uri="{FF2B5EF4-FFF2-40B4-BE49-F238E27FC236}">
                <a16:creationId xmlns:a16="http://schemas.microsoft.com/office/drawing/2014/main" id="{94468865-8A25-4D39-864E-ED7910C14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What’s Mesh? –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>
            <a:extLst>
              <a:ext uri="{FF2B5EF4-FFF2-40B4-BE49-F238E27FC236}">
                <a16:creationId xmlns:a16="http://schemas.microsoft.com/office/drawing/2014/main" id="{8FA74E88-98AA-4402-8AFD-943FD9841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What’s Mesh? – Mesh vs. Repeater</a:t>
            </a:r>
          </a:p>
        </p:txBody>
      </p:sp>
      <p:sp>
        <p:nvSpPr>
          <p:cNvPr id="5161" name="Rectangle 41">
            <a:extLst>
              <a:ext uri="{FF2B5EF4-FFF2-40B4-BE49-F238E27FC236}">
                <a16:creationId xmlns:a16="http://schemas.microsoft.com/office/drawing/2014/main" id="{17E909C9-43A1-4EB6-A8C0-C65899C71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68580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Auto Connect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A mesh node can automatically scan nearby mesh nodes and join the mesh network without further configuration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More convenient to install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Extensible</a:t>
            </a:r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AFAC3DEC-1060-43D1-8E79-FDB2EA41CB8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60800"/>
            <a:ext cx="6875462" cy="2663825"/>
            <a:chOff x="-90" y="1752"/>
            <a:chExt cx="5737" cy="2494"/>
          </a:xfrm>
        </p:grpSpPr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id="{B33C8FE9-1CDF-41CA-993C-06DA3996F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" y="1752"/>
              <a:ext cx="2631" cy="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D993474F-3AD5-4749-BE85-EB5A9FA98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2704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7" name="Oval 7">
              <a:extLst>
                <a:ext uri="{FF2B5EF4-FFF2-40B4-BE49-F238E27FC236}">
                  <a16:creationId xmlns:a16="http://schemas.microsoft.com/office/drawing/2014/main" id="{CD337498-9E14-4F7C-94F5-F5CCD8327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2159"/>
              <a:ext cx="680" cy="31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rgbClr val="FF9933"/>
                  </a:solidFill>
                  <a:latin typeface="Calibri" panose="020F0502020204030204" pitchFamily="34" charset="0"/>
                </a:rPr>
                <a:t>Repeater</a:t>
              </a:r>
            </a:p>
          </p:txBody>
        </p:sp>
        <p:grpSp>
          <p:nvGrpSpPr>
            <p:cNvPr id="5128" name="Group 8">
              <a:extLst>
                <a:ext uri="{FF2B5EF4-FFF2-40B4-BE49-F238E27FC236}">
                  <a16:creationId xmlns:a16="http://schemas.microsoft.com/office/drawing/2014/main" id="{EF87B223-95CF-4528-8F12-03CC96D73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0" y="3747"/>
              <a:ext cx="771" cy="454"/>
              <a:chOff x="3243" y="2795"/>
              <a:chExt cx="1043" cy="590"/>
            </a:xfrm>
          </p:grpSpPr>
          <p:sp>
            <p:nvSpPr>
              <p:cNvPr id="5129" name="AutoShape 9">
                <a:extLst>
                  <a:ext uri="{FF2B5EF4-FFF2-40B4-BE49-F238E27FC236}">
                    <a16:creationId xmlns:a16="http://schemas.microsoft.com/office/drawing/2014/main" id="{A678EBBD-94F9-4BE6-9C32-E201FB00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2795"/>
                <a:ext cx="998" cy="363"/>
              </a:xfrm>
              <a:prstGeom prst="cloudCallout">
                <a:avLst>
                  <a:gd name="adj1" fmla="val -44588"/>
                  <a:gd name="adj2" fmla="val 7011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TW" sz="1600">
                    <a:solidFill>
                      <a:srgbClr val="4D4D4D"/>
                    </a:solidFill>
                    <a:latin typeface="Calibri" panose="020F0502020204030204" pitchFamily="34" charset="0"/>
                  </a:rPr>
                  <a:t>ADSL</a:t>
                </a:r>
              </a:p>
            </p:txBody>
          </p:sp>
          <p:sp>
            <p:nvSpPr>
              <p:cNvPr id="5130" name="Rectangle 10">
                <a:extLst>
                  <a:ext uri="{FF2B5EF4-FFF2-40B4-BE49-F238E27FC236}">
                    <a16:creationId xmlns:a16="http://schemas.microsoft.com/office/drawing/2014/main" id="{05D0ABC8-A227-4923-95A8-2ABAA4DB4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113"/>
                <a:ext cx="317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5131" name="Picture 11">
              <a:extLst>
                <a:ext uri="{FF2B5EF4-FFF2-40B4-BE49-F238E27FC236}">
                  <a16:creationId xmlns:a16="http://schemas.microsoft.com/office/drawing/2014/main" id="{5504B7C2-B217-4463-871F-CC1D2F8D1B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704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>
              <a:extLst>
                <a:ext uri="{FF2B5EF4-FFF2-40B4-BE49-F238E27FC236}">
                  <a16:creationId xmlns:a16="http://schemas.microsoft.com/office/drawing/2014/main" id="{1C965CDE-E190-4436-9C28-39EEFC552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" y="3521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3" name="Picture 13">
              <a:extLst>
                <a:ext uri="{FF2B5EF4-FFF2-40B4-BE49-F238E27FC236}">
                  <a16:creationId xmlns:a16="http://schemas.microsoft.com/office/drawing/2014/main" id="{061CDE34-C55D-48F1-9055-B84EE585E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521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4" name="AutoShape 14">
              <a:extLst>
                <a:ext uri="{FF2B5EF4-FFF2-40B4-BE49-F238E27FC236}">
                  <a16:creationId xmlns:a16="http://schemas.microsoft.com/office/drawing/2014/main" id="{5A74188B-0F5B-46E4-95B4-C6D5E8F04E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021" y="2931"/>
              <a:ext cx="680" cy="136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AutoShape 15">
              <a:extLst>
                <a:ext uri="{FF2B5EF4-FFF2-40B4-BE49-F238E27FC236}">
                  <a16:creationId xmlns:a16="http://schemas.microsoft.com/office/drawing/2014/main" id="{1D44D41E-493B-49F6-A98C-2A6105B20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747"/>
              <a:ext cx="680" cy="136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AutoShape 16">
              <a:extLst>
                <a:ext uri="{FF2B5EF4-FFF2-40B4-BE49-F238E27FC236}">
                  <a16:creationId xmlns:a16="http://schemas.microsoft.com/office/drawing/2014/main" id="{94F7FD3B-5E5D-4DB1-96EB-20B1336F00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552729">
              <a:off x="1872" y="3304"/>
              <a:ext cx="453" cy="162"/>
            </a:xfrm>
            <a:prstGeom prst="leftArrow">
              <a:avLst>
                <a:gd name="adj1" fmla="val 50000"/>
                <a:gd name="adj2" fmla="val 6990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137" name="Picture 17">
              <a:extLst>
                <a:ext uri="{FF2B5EF4-FFF2-40B4-BE49-F238E27FC236}">
                  <a16:creationId xmlns:a16="http://schemas.microsoft.com/office/drawing/2014/main" id="{56F41E3C-B392-449F-AB05-EFC562A5E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797"/>
              <a:ext cx="2631" cy="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8" name="Picture 18">
              <a:extLst>
                <a:ext uri="{FF2B5EF4-FFF2-40B4-BE49-F238E27FC236}">
                  <a16:creationId xmlns:a16="http://schemas.microsoft.com/office/drawing/2014/main" id="{F353A8DB-CFD6-497F-AC65-16F2897E4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" y="2750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9" name="Oval 19">
              <a:extLst>
                <a:ext uri="{FF2B5EF4-FFF2-40B4-BE49-F238E27FC236}">
                  <a16:creationId xmlns:a16="http://schemas.microsoft.com/office/drawing/2014/main" id="{392FC1D7-8BAE-41AC-8D36-8D7DC57B9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04"/>
              <a:ext cx="680" cy="31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rgbClr val="FF9933"/>
                  </a:solidFill>
                  <a:latin typeface="Calibri" panose="020F0502020204030204" pitchFamily="34" charset="0"/>
                </a:rPr>
                <a:t>Mesh</a:t>
              </a:r>
            </a:p>
          </p:txBody>
        </p:sp>
        <p:grpSp>
          <p:nvGrpSpPr>
            <p:cNvPr id="5140" name="Group 20">
              <a:extLst>
                <a:ext uri="{FF2B5EF4-FFF2-40B4-BE49-F238E27FC236}">
                  <a16:creationId xmlns:a16="http://schemas.microsoft.com/office/drawing/2014/main" id="{BA1625CF-8C24-4229-ACBD-3700A953B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7" y="3792"/>
              <a:ext cx="771" cy="454"/>
              <a:chOff x="3243" y="2795"/>
              <a:chExt cx="1043" cy="590"/>
            </a:xfrm>
          </p:grpSpPr>
          <p:sp>
            <p:nvSpPr>
              <p:cNvPr id="5141" name="AutoShape 21">
                <a:extLst>
                  <a:ext uri="{FF2B5EF4-FFF2-40B4-BE49-F238E27FC236}">
                    <a16:creationId xmlns:a16="http://schemas.microsoft.com/office/drawing/2014/main" id="{B8F2D129-33FC-44C3-BA3D-D38D9386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2795"/>
                <a:ext cx="998" cy="363"/>
              </a:xfrm>
              <a:prstGeom prst="cloudCallout">
                <a:avLst>
                  <a:gd name="adj1" fmla="val -44588"/>
                  <a:gd name="adj2" fmla="val 7011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TW" sz="1600">
                    <a:solidFill>
                      <a:srgbClr val="4D4D4D"/>
                    </a:solidFill>
                    <a:latin typeface="Calibri" panose="020F0502020204030204" pitchFamily="34" charset="0"/>
                  </a:rPr>
                  <a:t>ADSL</a:t>
                </a:r>
              </a:p>
            </p:txBody>
          </p:sp>
          <p:sp>
            <p:nvSpPr>
              <p:cNvPr id="5142" name="Rectangle 22">
                <a:extLst>
                  <a:ext uri="{FF2B5EF4-FFF2-40B4-BE49-F238E27FC236}">
                    <a16:creationId xmlns:a16="http://schemas.microsoft.com/office/drawing/2014/main" id="{4A439C9B-0D55-4655-9163-9AFCA05CF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113"/>
                <a:ext cx="317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5143" name="Picture 23">
              <a:extLst>
                <a:ext uri="{FF2B5EF4-FFF2-40B4-BE49-F238E27FC236}">
                  <a16:creationId xmlns:a16="http://schemas.microsoft.com/office/drawing/2014/main" id="{B2EB3403-EB16-427E-A4BD-78B079D2E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2750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4" name="Picture 24">
              <a:extLst>
                <a:ext uri="{FF2B5EF4-FFF2-40B4-BE49-F238E27FC236}">
                  <a16:creationId xmlns:a16="http://schemas.microsoft.com/office/drawing/2014/main" id="{B654C3C3-C75D-4238-A0DC-D9945EFE9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566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45" name="Picture 25">
              <a:extLst>
                <a:ext uri="{FF2B5EF4-FFF2-40B4-BE49-F238E27FC236}">
                  <a16:creationId xmlns:a16="http://schemas.microsoft.com/office/drawing/2014/main" id="{60A8B111-ABEC-4DC5-99D5-0539084BD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" y="3566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6" name="Oval 26">
              <a:extLst>
                <a:ext uri="{FF2B5EF4-FFF2-40B4-BE49-F238E27FC236}">
                  <a16:creationId xmlns:a16="http://schemas.microsoft.com/office/drawing/2014/main" id="{A031CB05-CA78-4C0B-BBD5-7C34A6DC1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568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5147" name="Oval 27">
              <a:extLst>
                <a:ext uri="{FF2B5EF4-FFF2-40B4-BE49-F238E27FC236}">
                  <a16:creationId xmlns:a16="http://schemas.microsoft.com/office/drawing/2014/main" id="{8B9F6F78-773D-4B97-87EB-997D2201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523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5148" name="Oval 28">
              <a:extLst>
                <a:ext uri="{FF2B5EF4-FFF2-40B4-BE49-F238E27FC236}">
                  <a16:creationId xmlns:a16="http://schemas.microsoft.com/office/drawing/2014/main" id="{6A4383AB-BCEA-47DE-B953-12E687319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294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5149" name="Oval 29">
              <a:extLst>
                <a:ext uri="{FF2B5EF4-FFF2-40B4-BE49-F238E27FC236}">
                  <a16:creationId xmlns:a16="http://schemas.microsoft.com/office/drawing/2014/main" id="{45848C74-A20A-4B25-B523-00AB437D4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339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5150" name="Oval 30">
              <a:extLst>
                <a:ext uri="{FF2B5EF4-FFF2-40B4-BE49-F238E27FC236}">
                  <a16:creationId xmlns:a16="http://schemas.microsoft.com/office/drawing/2014/main" id="{DBC30231-3839-4C67-9409-E542A4E2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385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5151" name="Oval 31">
              <a:extLst>
                <a:ext uri="{FF2B5EF4-FFF2-40B4-BE49-F238E27FC236}">
                  <a16:creationId xmlns:a16="http://schemas.microsoft.com/office/drawing/2014/main" id="{2ECA2104-192A-42A1-B3FF-083E5318D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614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5152" name="Oval 32">
              <a:extLst>
                <a:ext uri="{FF2B5EF4-FFF2-40B4-BE49-F238E27FC236}">
                  <a16:creationId xmlns:a16="http://schemas.microsoft.com/office/drawing/2014/main" id="{4FACB10C-1730-4023-A1CB-B086894E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614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5153" name="Oval 33">
              <a:extLst>
                <a:ext uri="{FF2B5EF4-FFF2-40B4-BE49-F238E27FC236}">
                  <a16:creationId xmlns:a16="http://schemas.microsoft.com/office/drawing/2014/main" id="{744116E7-E2AF-470D-9E8F-8B820008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430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5154" name="AutoShape 34">
              <a:extLst>
                <a:ext uri="{FF2B5EF4-FFF2-40B4-BE49-F238E27FC236}">
                  <a16:creationId xmlns:a16="http://schemas.microsoft.com/office/drawing/2014/main" id="{96724D3D-ACCD-4345-BBE3-49D5E9EF7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976"/>
              <a:ext cx="817" cy="137"/>
            </a:xfrm>
            <a:prstGeom prst="leftRightArrow">
              <a:avLst>
                <a:gd name="adj1" fmla="val 50000"/>
                <a:gd name="adj2" fmla="val 11927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AutoShape 35">
              <a:extLst>
                <a:ext uri="{FF2B5EF4-FFF2-40B4-BE49-F238E27FC236}">
                  <a16:creationId xmlns:a16="http://schemas.microsoft.com/office/drawing/2014/main" id="{7CD7273E-91BF-4E07-B5BA-B8E8EAE81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748"/>
              <a:ext cx="817" cy="137"/>
            </a:xfrm>
            <a:prstGeom prst="leftRightArrow">
              <a:avLst>
                <a:gd name="adj1" fmla="val 50000"/>
                <a:gd name="adj2" fmla="val 11927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AutoShape 36">
              <a:extLst>
                <a:ext uri="{FF2B5EF4-FFF2-40B4-BE49-F238E27FC236}">
                  <a16:creationId xmlns:a16="http://schemas.microsoft.com/office/drawing/2014/main" id="{7893D80C-4D56-4259-8027-00BC22E1EE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327880">
              <a:off x="3469" y="3385"/>
              <a:ext cx="477" cy="113"/>
            </a:xfrm>
            <a:prstGeom prst="leftRightArrow">
              <a:avLst>
                <a:gd name="adj1" fmla="val 50000"/>
                <a:gd name="adj2" fmla="val 84425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AutoShape 37">
              <a:extLst>
                <a:ext uri="{FF2B5EF4-FFF2-40B4-BE49-F238E27FC236}">
                  <a16:creationId xmlns:a16="http://schemas.microsoft.com/office/drawing/2014/main" id="{B32FD5E6-B74E-47CC-9EBC-46E7C52AA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61329">
              <a:off x="4830" y="3385"/>
              <a:ext cx="477" cy="113"/>
            </a:xfrm>
            <a:prstGeom prst="leftRightArrow">
              <a:avLst>
                <a:gd name="adj1" fmla="val 50000"/>
                <a:gd name="adj2" fmla="val 84425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AutoShape 38">
              <a:extLst>
                <a:ext uri="{FF2B5EF4-FFF2-40B4-BE49-F238E27FC236}">
                  <a16:creationId xmlns:a16="http://schemas.microsoft.com/office/drawing/2014/main" id="{D22E98DA-75CB-44A5-BD50-5A6E9434D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278772">
              <a:off x="3923" y="3385"/>
              <a:ext cx="830" cy="136"/>
            </a:xfrm>
            <a:prstGeom prst="leftRightArrow">
              <a:avLst>
                <a:gd name="adj1" fmla="val 50000"/>
                <a:gd name="adj2" fmla="val 122059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AutoShape 39">
              <a:extLst>
                <a:ext uri="{FF2B5EF4-FFF2-40B4-BE49-F238E27FC236}">
                  <a16:creationId xmlns:a16="http://schemas.microsoft.com/office/drawing/2014/main" id="{A18FCC5F-0689-42C5-90AA-8DFD1455A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903">
              <a:off x="3969" y="3385"/>
              <a:ext cx="830" cy="136"/>
            </a:xfrm>
            <a:prstGeom prst="leftRightArrow">
              <a:avLst>
                <a:gd name="adj1" fmla="val 50000"/>
                <a:gd name="adj2" fmla="val 122059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3A2F5E-CD2D-4716-ADEE-18114E8CC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3600"/>
              <a:t>What’s Mesh? – Mesh vs. Repeater (cont.)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981E17D-EB66-4ACD-A4DE-562814A85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200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Path Recovery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Once some error occurs on some mesh node, the mesh network can find another routing path to the destination.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More robust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No single point of failure</a:t>
            </a:r>
          </a:p>
          <a:p>
            <a:pPr>
              <a:lnSpc>
                <a:spcPct val="90000"/>
              </a:lnSpc>
            </a:pPr>
            <a:endParaRPr lang="en-US" altLang="zh-TW" sz="2800"/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98D789F5-32B9-4567-B254-D9209D752A31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60800"/>
            <a:ext cx="6697662" cy="2592388"/>
            <a:chOff x="-90" y="1752"/>
            <a:chExt cx="5737" cy="2495"/>
          </a:xfrm>
        </p:grpSpPr>
        <p:pic>
          <p:nvPicPr>
            <p:cNvPr id="6149" name="Picture 5">
              <a:extLst>
                <a:ext uri="{FF2B5EF4-FFF2-40B4-BE49-F238E27FC236}">
                  <a16:creationId xmlns:a16="http://schemas.microsoft.com/office/drawing/2014/main" id="{9731D382-DF3D-4DFB-8DE1-F157962C3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" y="1752"/>
              <a:ext cx="2631" cy="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9F15A6D3-2CEE-4635-992C-FED18CDD9C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" y="2704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1" name="Oval 7">
              <a:extLst>
                <a:ext uri="{FF2B5EF4-FFF2-40B4-BE49-F238E27FC236}">
                  <a16:creationId xmlns:a16="http://schemas.microsoft.com/office/drawing/2014/main" id="{6BC65635-F4AA-44AF-AD6B-0E72D2BE5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" y="2159"/>
              <a:ext cx="680" cy="31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rgbClr val="FF9933"/>
                  </a:solidFill>
                  <a:latin typeface="Calibri" panose="020F0502020204030204" pitchFamily="34" charset="0"/>
                </a:rPr>
                <a:t>Repeater</a:t>
              </a:r>
            </a:p>
          </p:txBody>
        </p:sp>
        <p:grpSp>
          <p:nvGrpSpPr>
            <p:cNvPr id="6152" name="Group 8">
              <a:extLst>
                <a:ext uri="{FF2B5EF4-FFF2-40B4-BE49-F238E27FC236}">
                  <a16:creationId xmlns:a16="http://schemas.microsoft.com/office/drawing/2014/main" id="{E1BCCC01-D91F-4DA1-A804-CD8A0F757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0" y="3747"/>
              <a:ext cx="771" cy="454"/>
              <a:chOff x="3243" y="2795"/>
              <a:chExt cx="1043" cy="590"/>
            </a:xfrm>
          </p:grpSpPr>
          <p:sp>
            <p:nvSpPr>
              <p:cNvPr id="6153" name="AutoShape 9">
                <a:extLst>
                  <a:ext uri="{FF2B5EF4-FFF2-40B4-BE49-F238E27FC236}">
                    <a16:creationId xmlns:a16="http://schemas.microsoft.com/office/drawing/2014/main" id="{D7AEFBCE-9FDC-4340-9574-CE729620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2795"/>
                <a:ext cx="998" cy="363"/>
              </a:xfrm>
              <a:prstGeom prst="cloudCallout">
                <a:avLst>
                  <a:gd name="adj1" fmla="val -44588"/>
                  <a:gd name="adj2" fmla="val 7011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TW" sz="1600">
                    <a:solidFill>
                      <a:srgbClr val="4D4D4D"/>
                    </a:solidFill>
                    <a:latin typeface="Calibri" panose="020F0502020204030204" pitchFamily="34" charset="0"/>
                  </a:rPr>
                  <a:t>ADSL</a:t>
                </a:r>
              </a:p>
            </p:txBody>
          </p:sp>
          <p:sp>
            <p:nvSpPr>
              <p:cNvPr id="6154" name="Rectangle 10">
                <a:extLst>
                  <a:ext uri="{FF2B5EF4-FFF2-40B4-BE49-F238E27FC236}">
                    <a16:creationId xmlns:a16="http://schemas.microsoft.com/office/drawing/2014/main" id="{DF6B552D-4574-400D-B4C8-0A220434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113"/>
                <a:ext cx="317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6155" name="Picture 11">
              <a:extLst>
                <a:ext uri="{FF2B5EF4-FFF2-40B4-BE49-F238E27FC236}">
                  <a16:creationId xmlns:a16="http://schemas.microsoft.com/office/drawing/2014/main" id="{DDE22BE2-BA04-4F9F-937E-56906EB52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659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>
              <a:extLst>
                <a:ext uri="{FF2B5EF4-FFF2-40B4-BE49-F238E27FC236}">
                  <a16:creationId xmlns:a16="http://schemas.microsoft.com/office/drawing/2014/main" id="{55053170-147C-4E99-8944-044870D59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" y="3521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7" name="Picture 13">
              <a:extLst>
                <a:ext uri="{FF2B5EF4-FFF2-40B4-BE49-F238E27FC236}">
                  <a16:creationId xmlns:a16="http://schemas.microsoft.com/office/drawing/2014/main" id="{E743D779-061A-491F-8092-452F58563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521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8" name="AutoShape 14">
              <a:extLst>
                <a:ext uri="{FF2B5EF4-FFF2-40B4-BE49-F238E27FC236}">
                  <a16:creationId xmlns:a16="http://schemas.microsoft.com/office/drawing/2014/main" id="{2D64B0E7-227D-4A10-A634-318745257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747"/>
              <a:ext cx="680" cy="136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59" name="Picture 15">
              <a:extLst>
                <a:ext uri="{FF2B5EF4-FFF2-40B4-BE49-F238E27FC236}">
                  <a16:creationId xmlns:a16="http://schemas.microsoft.com/office/drawing/2014/main" id="{E6CED768-6D2B-4197-A6C3-6BF607931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2478"/>
              <a:ext cx="280" cy="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0" name="Picture 16">
              <a:extLst>
                <a:ext uri="{FF2B5EF4-FFF2-40B4-BE49-F238E27FC236}">
                  <a16:creationId xmlns:a16="http://schemas.microsoft.com/office/drawing/2014/main" id="{F3BC8329-49BE-4CB1-BC58-8E539BDB1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42556">
              <a:off x="2062" y="2661"/>
              <a:ext cx="244" cy="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61" name="Group 17">
              <a:extLst>
                <a:ext uri="{FF2B5EF4-FFF2-40B4-BE49-F238E27FC236}">
                  <a16:creationId xmlns:a16="http://schemas.microsoft.com/office/drawing/2014/main" id="{2EE64DDF-F321-4CA6-A933-0F8F82A1F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3521"/>
              <a:ext cx="681" cy="681"/>
              <a:chOff x="884" y="2704"/>
              <a:chExt cx="681" cy="681"/>
            </a:xfrm>
          </p:grpSpPr>
          <p:sp>
            <p:nvSpPr>
              <p:cNvPr id="6162" name="Rectangle 18">
                <a:extLst>
                  <a:ext uri="{FF2B5EF4-FFF2-40B4-BE49-F238E27FC236}">
                    <a16:creationId xmlns:a16="http://schemas.microsoft.com/office/drawing/2014/main" id="{D15CFAB4-2A89-412F-B8C2-AB08FCFB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212193">
                <a:off x="884" y="3022"/>
                <a:ext cx="681" cy="45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Rectangle 19">
                <a:extLst>
                  <a:ext uri="{FF2B5EF4-FFF2-40B4-BE49-F238E27FC236}">
                    <a16:creationId xmlns:a16="http://schemas.microsoft.com/office/drawing/2014/main" id="{D56D66E4-2228-4EA7-8D12-CF84701B3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63383">
                <a:off x="838" y="3022"/>
                <a:ext cx="681" cy="45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4" name="AutoShape 20">
              <a:extLst>
                <a:ext uri="{FF2B5EF4-FFF2-40B4-BE49-F238E27FC236}">
                  <a16:creationId xmlns:a16="http://schemas.microsoft.com/office/drawing/2014/main" id="{87672C1F-DD22-45E7-B857-3A98A3EF36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066" y="2931"/>
              <a:ext cx="680" cy="136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AutoShape 21">
              <a:extLst>
                <a:ext uri="{FF2B5EF4-FFF2-40B4-BE49-F238E27FC236}">
                  <a16:creationId xmlns:a16="http://schemas.microsoft.com/office/drawing/2014/main" id="{49198082-9D20-46B9-9A97-C8C14A42C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919789">
              <a:off x="1982" y="3331"/>
              <a:ext cx="317" cy="153"/>
            </a:xfrm>
            <a:prstGeom prst="leftArrow">
              <a:avLst>
                <a:gd name="adj1" fmla="val 50000"/>
                <a:gd name="adj2" fmla="val 5179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>
              <a:extLst>
                <a:ext uri="{FF2B5EF4-FFF2-40B4-BE49-F238E27FC236}">
                  <a16:creationId xmlns:a16="http://schemas.microsoft.com/office/drawing/2014/main" id="{36C8525E-FDE6-42DA-973D-FE60F9924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478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6167" name="Oval 23">
              <a:extLst>
                <a:ext uri="{FF2B5EF4-FFF2-40B4-BE49-F238E27FC236}">
                  <a16:creationId xmlns:a16="http://schemas.microsoft.com/office/drawing/2014/main" id="{39AC0D72-430C-4E77-8688-FA46C5E83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339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6168" name="Oval 24">
              <a:extLst>
                <a:ext uri="{FF2B5EF4-FFF2-40B4-BE49-F238E27FC236}">
                  <a16:creationId xmlns:a16="http://schemas.microsoft.com/office/drawing/2014/main" id="{B909865D-0C9B-4C70-887B-FD62359C5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523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6169" name="Oval 25">
              <a:extLst>
                <a:ext uri="{FF2B5EF4-FFF2-40B4-BE49-F238E27FC236}">
                  <a16:creationId xmlns:a16="http://schemas.microsoft.com/office/drawing/2014/main" id="{289B46B8-1DCE-417B-8DF8-C5E62E4C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249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pic>
          <p:nvPicPr>
            <p:cNvPr id="6170" name="Picture 26">
              <a:extLst>
                <a:ext uri="{FF2B5EF4-FFF2-40B4-BE49-F238E27FC236}">
                  <a16:creationId xmlns:a16="http://schemas.microsoft.com/office/drawing/2014/main" id="{767495F6-1AE9-4283-B776-94775BC31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1797"/>
              <a:ext cx="2631" cy="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1" name="Picture 27">
              <a:extLst>
                <a:ext uri="{FF2B5EF4-FFF2-40B4-BE49-F238E27FC236}">
                  <a16:creationId xmlns:a16="http://schemas.microsoft.com/office/drawing/2014/main" id="{6F1E81DD-8638-4D35-A979-3A3535FD4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2750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72" name="Oval 28">
              <a:extLst>
                <a:ext uri="{FF2B5EF4-FFF2-40B4-BE49-F238E27FC236}">
                  <a16:creationId xmlns:a16="http://schemas.microsoft.com/office/drawing/2014/main" id="{7995816D-2301-4186-A29D-45252BE6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04"/>
              <a:ext cx="680" cy="31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600" b="1">
                  <a:solidFill>
                    <a:srgbClr val="FF9933"/>
                  </a:solidFill>
                  <a:latin typeface="Calibri" panose="020F0502020204030204" pitchFamily="34" charset="0"/>
                </a:rPr>
                <a:t>Mesh</a:t>
              </a:r>
            </a:p>
          </p:txBody>
        </p:sp>
        <p:grpSp>
          <p:nvGrpSpPr>
            <p:cNvPr id="6173" name="Group 29">
              <a:extLst>
                <a:ext uri="{FF2B5EF4-FFF2-40B4-BE49-F238E27FC236}">
                  <a16:creationId xmlns:a16="http://schemas.microsoft.com/office/drawing/2014/main" id="{23CFD540-E4DF-4D9C-B5C7-3EBAD4B97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7" y="3792"/>
              <a:ext cx="771" cy="454"/>
              <a:chOff x="3243" y="2795"/>
              <a:chExt cx="1043" cy="590"/>
            </a:xfrm>
          </p:grpSpPr>
          <p:sp>
            <p:nvSpPr>
              <p:cNvPr id="6174" name="AutoShape 30">
                <a:extLst>
                  <a:ext uri="{FF2B5EF4-FFF2-40B4-BE49-F238E27FC236}">
                    <a16:creationId xmlns:a16="http://schemas.microsoft.com/office/drawing/2014/main" id="{8310059E-65D3-4FB4-BA1F-ACE74B3F6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2795"/>
                <a:ext cx="998" cy="363"/>
              </a:xfrm>
              <a:prstGeom prst="cloudCallout">
                <a:avLst>
                  <a:gd name="adj1" fmla="val -44588"/>
                  <a:gd name="adj2" fmla="val 7011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TW" sz="1600">
                    <a:solidFill>
                      <a:srgbClr val="4D4D4D"/>
                    </a:solidFill>
                    <a:latin typeface="Calibri" panose="020F0502020204030204" pitchFamily="34" charset="0"/>
                  </a:rPr>
                  <a:t>ADSL</a:t>
                </a:r>
              </a:p>
            </p:txBody>
          </p:sp>
          <p:sp>
            <p:nvSpPr>
              <p:cNvPr id="6175" name="Rectangle 31">
                <a:extLst>
                  <a:ext uri="{FF2B5EF4-FFF2-40B4-BE49-F238E27FC236}">
                    <a16:creationId xmlns:a16="http://schemas.microsoft.com/office/drawing/2014/main" id="{C6AD8A60-4C85-4822-8CB0-790C54CE0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3113"/>
                <a:ext cx="317" cy="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6176" name="Picture 32">
              <a:extLst>
                <a:ext uri="{FF2B5EF4-FFF2-40B4-BE49-F238E27FC236}">
                  <a16:creationId xmlns:a16="http://schemas.microsoft.com/office/drawing/2014/main" id="{B752B4D8-89A9-4D90-B576-66A84F023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2750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7" name="Picture 33">
              <a:extLst>
                <a:ext uri="{FF2B5EF4-FFF2-40B4-BE49-F238E27FC236}">
                  <a16:creationId xmlns:a16="http://schemas.microsoft.com/office/drawing/2014/main" id="{244A4554-BB07-4CE6-87EA-463C2D9D7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3566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8" name="Picture 34">
              <a:extLst>
                <a:ext uri="{FF2B5EF4-FFF2-40B4-BE49-F238E27FC236}">
                  <a16:creationId xmlns:a16="http://schemas.microsoft.com/office/drawing/2014/main" id="{820A86D1-01AA-4AAA-B417-7749F6A9C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" y="3566"/>
              <a:ext cx="343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9BBDE508-711A-4C8F-8396-CD9BC240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385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236FA8D6-7AEE-41E3-A00F-3FD97166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614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6181" name="Oval 37">
              <a:extLst>
                <a:ext uri="{FF2B5EF4-FFF2-40B4-BE49-F238E27FC236}">
                  <a16:creationId xmlns:a16="http://schemas.microsoft.com/office/drawing/2014/main" id="{09C00216-20B6-4337-87F2-99BEA13F8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2614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6182" name="Oval 38">
              <a:extLst>
                <a:ext uri="{FF2B5EF4-FFF2-40B4-BE49-F238E27FC236}">
                  <a16:creationId xmlns:a16="http://schemas.microsoft.com/office/drawing/2014/main" id="{B9E80BBD-3BE2-420E-8890-B2B7BB6B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430"/>
              <a:ext cx="272" cy="31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800" b="1">
                  <a:solidFill>
                    <a:srgbClr val="333399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6183" name="AutoShape 39">
              <a:extLst>
                <a:ext uri="{FF2B5EF4-FFF2-40B4-BE49-F238E27FC236}">
                  <a16:creationId xmlns:a16="http://schemas.microsoft.com/office/drawing/2014/main" id="{D33C6595-9514-443D-AB70-BD282E720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976"/>
              <a:ext cx="817" cy="137"/>
            </a:xfrm>
            <a:prstGeom prst="leftRightArrow">
              <a:avLst>
                <a:gd name="adj1" fmla="val 50000"/>
                <a:gd name="adj2" fmla="val 11927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AutoShape 40">
              <a:extLst>
                <a:ext uri="{FF2B5EF4-FFF2-40B4-BE49-F238E27FC236}">
                  <a16:creationId xmlns:a16="http://schemas.microsoft.com/office/drawing/2014/main" id="{55B6168C-F48F-4FB4-8E41-AB3AED02A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748"/>
              <a:ext cx="817" cy="137"/>
            </a:xfrm>
            <a:prstGeom prst="leftRightArrow">
              <a:avLst>
                <a:gd name="adj1" fmla="val 50000"/>
                <a:gd name="adj2" fmla="val 11927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AutoShape 41">
              <a:extLst>
                <a:ext uri="{FF2B5EF4-FFF2-40B4-BE49-F238E27FC236}">
                  <a16:creationId xmlns:a16="http://schemas.microsoft.com/office/drawing/2014/main" id="{D7A95784-C516-489B-BFE0-D6683F5211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327880">
              <a:off x="3469" y="3385"/>
              <a:ext cx="477" cy="113"/>
            </a:xfrm>
            <a:prstGeom prst="leftRightArrow">
              <a:avLst>
                <a:gd name="adj1" fmla="val 50000"/>
                <a:gd name="adj2" fmla="val 84425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AutoShape 42">
              <a:extLst>
                <a:ext uri="{FF2B5EF4-FFF2-40B4-BE49-F238E27FC236}">
                  <a16:creationId xmlns:a16="http://schemas.microsoft.com/office/drawing/2014/main" id="{B02A6EF9-3383-477E-87A3-6345DFFBB4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61329">
              <a:off x="4830" y="3385"/>
              <a:ext cx="477" cy="113"/>
            </a:xfrm>
            <a:prstGeom prst="leftRightArrow">
              <a:avLst>
                <a:gd name="adj1" fmla="val 50000"/>
                <a:gd name="adj2" fmla="val 84425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AutoShape 43">
              <a:extLst>
                <a:ext uri="{FF2B5EF4-FFF2-40B4-BE49-F238E27FC236}">
                  <a16:creationId xmlns:a16="http://schemas.microsoft.com/office/drawing/2014/main" id="{FA246C6E-D2E6-4457-AD30-9682495F1E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903">
              <a:off x="3969" y="3385"/>
              <a:ext cx="830" cy="136"/>
            </a:xfrm>
            <a:prstGeom prst="leftRightArrow">
              <a:avLst>
                <a:gd name="adj1" fmla="val 50000"/>
                <a:gd name="adj2" fmla="val 122059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88" name="Group 44">
              <a:extLst>
                <a:ext uri="{FF2B5EF4-FFF2-40B4-BE49-F238E27FC236}">
                  <a16:creationId xmlns:a16="http://schemas.microsoft.com/office/drawing/2014/main" id="{5AE6D625-0CF1-45A0-B12A-F4DE2AB5A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3566"/>
              <a:ext cx="681" cy="681"/>
              <a:chOff x="884" y="2704"/>
              <a:chExt cx="681" cy="681"/>
            </a:xfrm>
          </p:grpSpPr>
          <p:sp>
            <p:nvSpPr>
              <p:cNvPr id="6189" name="Rectangle 45">
                <a:extLst>
                  <a:ext uri="{FF2B5EF4-FFF2-40B4-BE49-F238E27FC236}">
                    <a16:creationId xmlns:a16="http://schemas.microsoft.com/office/drawing/2014/main" id="{307C4DD4-E5B7-4694-88A3-528DCDD7A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212193">
                <a:off x="884" y="3022"/>
                <a:ext cx="681" cy="45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0" name="Rectangle 46">
                <a:extLst>
                  <a:ext uri="{FF2B5EF4-FFF2-40B4-BE49-F238E27FC236}">
                    <a16:creationId xmlns:a16="http://schemas.microsoft.com/office/drawing/2014/main" id="{EF7F9A0D-8A2D-42F7-814A-FF06A302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263383">
                <a:off x="838" y="3022"/>
                <a:ext cx="681" cy="45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91" name="AutoShape 47">
              <a:extLst>
                <a:ext uri="{FF2B5EF4-FFF2-40B4-BE49-F238E27FC236}">
                  <a16:creationId xmlns:a16="http://schemas.microsoft.com/office/drawing/2014/main" id="{6C5F4B40-7A0F-4304-BD30-6897F759A4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278772">
              <a:off x="3923" y="3385"/>
              <a:ext cx="830" cy="136"/>
            </a:xfrm>
            <a:prstGeom prst="leftRightArrow">
              <a:avLst>
                <a:gd name="adj1" fmla="val 50000"/>
                <a:gd name="adj2" fmla="val 122059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92" name="Picture 48">
              <a:extLst>
                <a:ext uri="{FF2B5EF4-FFF2-40B4-BE49-F238E27FC236}">
                  <a16:creationId xmlns:a16="http://schemas.microsoft.com/office/drawing/2014/main" id="{F8DA23B5-8CA3-443A-939A-C40474167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" y="2478"/>
              <a:ext cx="280" cy="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93" name="Picture 49">
              <a:extLst>
                <a:ext uri="{FF2B5EF4-FFF2-40B4-BE49-F238E27FC236}">
                  <a16:creationId xmlns:a16="http://schemas.microsoft.com/office/drawing/2014/main" id="{52C129E3-326F-471C-9DE4-D489CC31E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42556">
              <a:off x="5056" y="2751"/>
              <a:ext cx="244" cy="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2">
            <a:extLst>
              <a:ext uri="{FF2B5EF4-FFF2-40B4-BE49-F238E27FC236}">
                <a16:creationId xmlns:a16="http://schemas.microsoft.com/office/drawing/2014/main" id="{04BEF612-2D42-4A1B-ADEF-1C94D625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8229600" cy="576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Rectangle 7">
            <a:extLst>
              <a:ext uri="{FF2B5EF4-FFF2-40B4-BE49-F238E27FC236}">
                <a16:creationId xmlns:a16="http://schemas.microsoft.com/office/drawing/2014/main" id="{DFA5FF9E-EA74-4879-957F-F12424F89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What’s Mesh? - Topology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>
            <a:extLst>
              <a:ext uri="{FF2B5EF4-FFF2-40B4-BE49-F238E27FC236}">
                <a16:creationId xmlns:a16="http://schemas.microsoft.com/office/drawing/2014/main" id="{B308A38D-C4EB-4241-A000-777F7D71C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What’s Mesh? - Terminology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5E7BA7B7-5067-4D9C-AFD5-E3E92A9B3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b="1"/>
              <a:t>Mesh Point (MP)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A station (STA) that implements the mesh facility. A mesh STA that operates in the mesh BSS (MBSS) may provide the distribution services for other mesh STAs.</a:t>
            </a:r>
          </a:p>
          <a:p>
            <a:pPr>
              <a:lnSpc>
                <a:spcPct val="80000"/>
              </a:lnSpc>
            </a:pPr>
            <a:r>
              <a:rPr lang="en-US" altLang="zh-TW" sz="2000" b="1"/>
              <a:t>Mesh Access Point (MAP)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A mesh station that is collocated with one or more access point(s).</a:t>
            </a:r>
          </a:p>
          <a:p>
            <a:pPr>
              <a:lnSpc>
                <a:spcPct val="80000"/>
              </a:lnSpc>
            </a:pPr>
            <a:r>
              <a:rPr lang="en-US" altLang="zh-TW" sz="2000" b="1"/>
              <a:t>Proxy Mesh Station (Portal, MPP)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A mesh STA that represents 802 entities outside the mesh basic service set (MBSS).</a:t>
            </a:r>
          </a:p>
          <a:p>
            <a:pPr>
              <a:lnSpc>
                <a:spcPct val="80000"/>
              </a:lnSpc>
            </a:pPr>
            <a:r>
              <a:rPr lang="en-US" altLang="zh-TW" sz="2000" b="1"/>
              <a:t>Peering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A logical relationship from one mesh STA to another mesh STA that has been established with the mesh peering management (MPM) protocol</a:t>
            </a:r>
          </a:p>
          <a:p>
            <a:pPr>
              <a:lnSpc>
                <a:spcPct val="80000"/>
              </a:lnSpc>
            </a:pPr>
            <a:r>
              <a:rPr lang="en-US" altLang="zh-TW" sz="2000" b="1"/>
              <a:t>Mesh Gate</a:t>
            </a:r>
          </a:p>
          <a:p>
            <a:pPr lvl="1">
              <a:lnSpc>
                <a:spcPct val="80000"/>
              </a:lnSpc>
            </a:pPr>
            <a:r>
              <a:rPr lang="en-US" altLang="zh-TW" sz="1800"/>
              <a:t>A mesh station that has access to external STAs (STAs outside MBSS) called a Mesh Gate. Both MAP and MPP are Mesh Gates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53" name="Rectangle 185">
            <a:extLst>
              <a:ext uri="{FF2B5EF4-FFF2-40B4-BE49-F238E27FC236}">
                <a16:creationId xmlns:a16="http://schemas.microsoft.com/office/drawing/2014/main" id="{F3DE3F83-0DD4-40C7-827C-EF82BDA2E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Mesh Protocol Intro. – Discovering &amp; Peering</a:t>
            </a:r>
          </a:p>
        </p:txBody>
      </p:sp>
      <p:sp>
        <p:nvSpPr>
          <p:cNvPr id="58554" name="Rectangle 186">
            <a:extLst>
              <a:ext uri="{FF2B5EF4-FFF2-40B4-BE49-F238E27FC236}">
                <a16:creationId xmlns:a16="http://schemas.microsoft.com/office/drawing/2014/main" id="{832CAB37-CBF7-4CFE-9E0B-3602689D5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Mesh nodes discover its one-hop neighbors through passive or active scan, that is listening Beacon or transmit Probe Req.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Compare </a:t>
            </a:r>
            <a:r>
              <a:rPr lang="en-US" altLang="zh-TW" sz="2000">
                <a:solidFill>
                  <a:srgbClr val="FF0000"/>
                </a:solidFill>
              </a:rPr>
              <a:t>mesh profile (Mesh ID),</a:t>
            </a:r>
            <a:r>
              <a:rPr lang="en-US" altLang="zh-TW" sz="2000"/>
              <a:t> data rate, mesh capability, etc in Beacon or Probe Rsp to find candidate peer mesh STA. 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Mesh nodes become “peer” (or “neighbor”) to each other through mutual association.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Each mesh nodes maintains a neighbor table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Mesh nodes can only transmit data through “neighbor”</a:t>
            </a:r>
            <a:endParaRPr lang="en-US" altLang="zh-TW" sz="2400"/>
          </a:p>
          <a:p>
            <a:pPr>
              <a:lnSpc>
                <a:spcPct val="80000"/>
              </a:lnSpc>
            </a:pPr>
            <a:endParaRPr lang="en-US" altLang="zh-TW" sz="2400"/>
          </a:p>
        </p:txBody>
      </p:sp>
      <p:graphicFrame>
        <p:nvGraphicFramePr>
          <p:cNvPr id="58451" name="Group 83">
            <a:extLst>
              <a:ext uri="{FF2B5EF4-FFF2-40B4-BE49-F238E27FC236}">
                <a16:creationId xmlns:a16="http://schemas.microsoft.com/office/drawing/2014/main" id="{ED27F9FC-8BD1-40DD-B8DF-092E369C9200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1524000" y="5410200"/>
          <a:ext cx="457200" cy="5486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92594588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792813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88028"/>
                  </a:ext>
                </a:extLst>
              </a:tr>
            </a:tbl>
          </a:graphicData>
        </a:graphic>
      </p:graphicFrame>
      <p:graphicFrame>
        <p:nvGraphicFramePr>
          <p:cNvPr id="58507" name="Group 139">
            <a:extLst>
              <a:ext uri="{FF2B5EF4-FFF2-40B4-BE49-F238E27FC236}">
                <a16:creationId xmlns:a16="http://schemas.microsoft.com/office/drawing/2014/main" id="{5066A322-7658-42CF-8A29-DAFBEE0A874B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162800" y="4953000"/>
          <a:ext cx="457200" cy="5486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871842978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18630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296957"/>
                  </a:ext>
                </a:extLst>
              </a:tr>
            </a:tbl>
          </a:graphicData>
        </a:graphic>
      </p:graphicFrame>
      <p:graphicFrame>
        <p:nvGraphicFramePr>
          <p:cNvPr id="58558" name="Group 190">
            <a:extLst>
              <a:ext uri="{FF2B5EF4-FFF2-40B4-BE49-F238E27FC236}">
                <a16:creationId xmlns:a16="http://schemas.microsoft.com/office/drawing/2014/main" id="{10CB0FEF-7E8C-4667-8BE2-1BAF6705FA12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5791200"/>
          <a:ext cx="457200" cy="8229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136972888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925396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58787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88243"/>
                  </a:ext>
                </a:extLst>
              </a:tr>
            </a:tbl>
          </a:graphicData>
        </a:graphic>
      </p:graphicFrame>
      <p:graphicFrame>
        <p:nvGraphicFramePr>
          <p:cNvPr id="58559" name="Group 191">
            <a:extLst>
              <a:ext uri="{FF2B5EF4-FFF2-40B4-BE49-F238E27FC236}">
                <a16:creationId xmlns:a16="http://schemas.microsoft.com/office/drawing/2014/main" id="{63099F8B-241F-4959-9099-BA6DA29EB2BD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5791200"/>
          <a:ext cx="457200" cy="8229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268402486"/>
                    </a:ext>
                  </a:extLst>
                </a:gridCol>
              </a:tblGrid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70334"/>
                  </a:ext>
                </a:extLst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585107"/>
                  </a:ext>
                </a:extLst>
              </a:tr>
              <a:tr h="141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797481"/>
                  </a:ext>
                </a:extLst>
              </a:tr>
            </a:tbl>
          </a:graphicData>
        </a:graphic>
      </p:graphicFrame>
      <p:graphicFrame>
        <p:nvGraphicFramePr>
          <p:cNvPr id="58541" name="Group 173">
            <a:extLst>
              <a:ext uri="{FF2B5EF4-FFF2-40B4-BE49-F238E27FC236}">
                <a16:creationId xmlns:a16="http://schemas.microsoft.com/office/drawing/2014/main" id="{9440AE19-D8C9-4D32-A5E4-73E43831A786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962400"/>
          <a:ext cx="457200" cy="5486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22051729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06731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87444"/>
                  </a:ext>
                </a:extLst>
              </a:tr>
            </a:tbl>
          </a:graphicData>
        </a:graphic>
      </p:graphicFrame>
      <p:graphicFrame>
        <p:nvGraphicFramePr>
          <p:cNvPr id="58562" name="Group 194">
            <a:extLst>
              <a:ext uri="{FF2B5EF4-FFF2-40B4-BE49-F238E27FC236}">
                <a16:creationId xmlns:a16="http://schemas.microsoft.com/office/drawing/2014/main" id="{E34C7FE7-D3B6-474D-BBC0-E15EEA1DC893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3657600"/>
          <a:ext cx="457200" cy="10972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873967714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48151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307348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64547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375193"/>
                  </a:ext>
                </a:extLst>
              </a:tr>
            </a:tbl>
          </a:graphicData>
        </a:graphic>
      </p:graphicFrame>
      <p:grpSp>
        <p:nvGrpSpPr>
          <p:cNvPr id="58450" name="Group 82">
            <a:extLst>
              <a:ext uri="{FF2B5EF4-FFF2-40B4-BE49-F238E27FC236}">
                <a16:creationId xmlns:a16="http://schemas.microsoft.com/office/drawing/2014/main" id="{75ED073F-07F9-42F4-9DBC-0E1DD4402EB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419600"/>
            <a:ext cx="5005388" cy="1795463"/>
            <a:chOff x="1296" y="2784"/>
            <a:chExt cx="3153" cy="1131"/>
          </a:xfrm>
        </p:grpSpPr>
        <p:sp>
          <p:nvSpPr>
            <p:cNvPr id="58384" name="Oval 16">
              <a:extLst>
                <a:ext uri="{FF2B5EF4-FFF2-40B4-BE49-F238E27FC236}">
                  <a16:creationId xmlns:a16="http://schemas.microsoft.com/office/drawing/2014/main" id="{03D5B737-374F-432B-813E-07CE1BA97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64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S</a:t>
              </a:r>
            </a:p>
          </p:txBody>
        </p:sp>
        <p:sp>
          <p:nvSpPr>
            <p:cNvPr id="58392" name="Oval 24">
              <a:extLst>
                <a:ext uri="{FF2B5EF4-FFF2-40B4-BE49-F238E27FC236}">
                  <a16:creationId xmlns:a16="http://schemas.microsoft.com/office/drawing/2014/main" id="{41084180-B167-4597-9542-27D4FA750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696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C</a:t>
              </a:r>
            </a:p>
          </p:txBody>
        </p:sp>
        <p:cxnSp>
          <p:nvCxnSpPr>
            <p:cNvPr id="58395" name="AutoShape 27">
              <a:extLst>
                <a:ext uri="{FF2B5EF4-FFF2-40B4-BE49-F238E27FC236}">
                  <a16:creationId xmlns:a16="http://schemas.microsoft.com/office/drawing/2014/main" id="{FF576EEB-4A18-46E5-8CB6-805E875231B8}"/>
                </a:ext>
              </a:extLst>
            </p:cNvPr>
            <p:cNvCxnSpPr>
              <a:cxnSpLocks noChangeShapeType="1"/>
              <a:stCxn id="58384" idx="5"/>
              <a:endCxn id="58392" idx="2"/>
            </p:cNvCxnSpPr>
            <p:nvPr/>
          </p:nvCxnSpPr>
          <p:spPr bwMode="auto">
            <a:xfrm>
              <a:off x="1529" y="3451"/>
              <a:ext cx="631" cy="3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96" name="Oval 28">
              <a:extLst>
                <a:ext uri="{FF2B5EF4-FFF2-40B4-BE49-F238E27FC236}">
                  <a16:creationId xmlns:a16="http://schemas.microsoft.com/office/drawing/2014/main" id="{012EDB38-AA11-4094-AEA4-C37D0DB5B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96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E</a:t>
              </a:r>
            </a:p>
          </p:txBody>
        </p:sp>
        <p:sp>
          <p:nvSpPr>
            <p:cNvPr id="58397" name="Oval 29">
              <a:extLst>
                <a:ext uri="{FF2B5EF4-FFF2-40B4-BE49-F238E27FC236}">
                  <a16:creationId xmlns:a16="http://schemas.microsoft.com/office/drawing/2014/main" id="{562EA01F-926D-412E-B1BE-4ACEBAC17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16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D</a:t>
              </a:r>
            </a:p>
          </p:txBody>
        </p:sp>
        <p:sp>
          <p:nvSpPr>
            <p:cNvPr id="58398" name="Oval 30">
              <a:extLst>
                <a:ext uri="{FF2B5EF4-FFF2-40B4-BE49-F238E27FC236}">
                  <a16:creationId xmlns:a16="http://schemas.microsoft.com/office/drawing/2014/main" id="{5E8D0CBB-64B2-489F-AAE4-6FD82FF2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84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</a:t>
              </a:r>
            </a:p>
          </p:txBody>
        </p:sp>
        <p:cxnSp>
          <p:nvCxnSpPr>
            <p:cNvPr id="58399" name="AutoShape 31">
              <a:extLst>
                <a:ext uri="{FF2B5EF4-FFF2-40B4-BE49-F238E27FC236}">
                  <a16:creationId xmlns:a16="http://schemas.microsoft.com/office/drawing/2014/main" id="{5D94EC59-D06D-430B-B6C8-F36B998A4884}"/>
                </a:ext>
              </a:extLst>
            </p:cNvPr>
            <p:cNvCxnSpPr>
              <a:cxnSpLocks noChangeShapeType="1"/>
              <a:stCxn id="58392" idx="6"/>
              <a:endCxn id="58396" idx="2"/>
            </p:cNvCxnSpPr>
            <p:nvPr/>
          </p:nvCxnSpPr>
          <p:spPr bwMode="auto">
            <a:xfrm>
              <a:off x="2433" y="3806"/>
              <a:ext cx="83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00" name="AutoShape 32">
              <a:extLst>
                <a:ext uri="{FF2B5EF4-FFF2-40B4-BE49-F238E27FC236}">
                  <a16:creationId xmlns:a16="http://schemas.microsoft.com/office/drawing/2014/main" id="{129883CC-CFAC-4541-8445-5EF3D8A25B5C}"/>
                </a:ext>
              </a:extLst>
            </p:cNvPr>
            <p:cNvCxnSpPr>
              <a:cxnSpLocks noChangeShapeType="1"/>
              <a:stCxn id="58396" idx="6"/>
              <a:endCxn id="58397" idx="3"/>
            </p:cNvCxnSpPr>
            <p:nvPr/>
          </p:nvCxnSpPr>
          <p:spPr bwMode="auto">
            <a:xfrm flipV="1">
              <a:off x="3537" y="3403"/>
              <a:ext cx="679" cy="4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01" name="AutoShape 33">
              <a:extLst>
                <a:ext uri="{FF2B5EF4-FFF2-40B4-BE49-F238E27FC236}">
                  <a16:creationId xmlns:a16="http://schemas.microsoft.com/office/drawing/2014/main" id="{A5295CFC-6DC9-4A07-BBAF-13A2F1EF2641}"/>
                </a:ext>
              </a:extLst>
            </p:cNvPr>
            <p:cNvCxnSpPr>
              <a:cxnSpLocks noChangeShapeType="1"/>
              <a:stCxn id="58397" idx="1"/>
              <a:endCxn id="58398" idx="6"/>
            </p:cNvCxnSpPr>
            <p:nvPr/>
          </p:nvCxnSpPr>
          <p:spPr bwMode="auto">
            <a:xfrm flipH="1" flipV="1">
              <a:off x="3537" y="2894"/>
              <a:ext cx="679" cy="3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02" name="AutoShape 34">
              <a:extLst>
                <a:ext uri="{FF2B5EF4-FFF2-40B4-BE49-F238E27FC236}">
                  <a16:creationId xmlns:a16="http://schemas.microsoft.com/office/drawing/2014/main" id="{8E6BD02F-EA20-40E5-8017-1D6765AEED53}"/>
                </a:ext>
              </a:extLst>
            </p:cNvPr>
            <p:cNvCxnSpPr>
              <a:cxnSpLocks noChangeShapeType="1"/>
              <a:stCxn id="58398" idx="4"/>
              <a:endCxn id="58396" idx="0"/>
            </p:cNvCxnSpPr>
            <p:nvPr/>
          </p:nvCxnSpPr>
          <p:spPr bwMode="auto">
            <a:xfrm>
              <a:off x="3401" y="3003"/>
              <a:ext cx="0" cy="6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03" name="AutoShape 35">
              <a:extLst>
                <a:ext uri="{FF2B5EF4-FFF2-40B4-BE49-F238E27FC236}">
                  <a16:creationId xmlns:a16="http://schemas.microsoft.com/office/drawing/2014/main" id="{DF2AAA0D-93A3-4A38-AFD3-C739FAA3B314}"/>
                </a:ext>
              </a:extLst>
            </p:cNvPr>
            <p:cNvCxnSpPr>
              <a:cxnSpLocks noChangeShapeType="1"/>
              <a:stCxn id="58398" idx="3"/>
              <a:endCxn id="58392" idx="7"/>
            </p:cNvCxnSpPr>
            <p:nvPr/>
          </p:nvCxnSpPr>
          <p:spPr bwMode="auto">
            <a:xfrm flipH="1">
              <a:off x="2393" y="2971"/>
              <a:ext cx="911" cy="7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04" name="Oval 36">
              <a:extLst>
                <a:ext uri="{FF2B5EF4-FFF2-40B4-BE49-F238E27FC236}">
                  <a16:creationId xmlns:a16="http://schemas.microsoft.com/office/drawing/2014/main" id="{3DB6A6DD-4AF8-4CCE-B086-58D8900E3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784"/>
              <a:ext cx="273" cy="21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A</a:t>
              </a:r>
            </a:p>
          </p:txBody>
        </p:sp>
        <p:cxnSp>
          <p:nvCxnSpPr>
            <p:cNvPr id="58405" name="AutoShape 37">
              <a:extLst>
                <a:ext uri="{FF2B5EF4-FFF2-40B4-BE49-F238E27FC236}">
                  <a16:creationId xmlns:a16="http://schemas.microsoft.com/office/drawing/2014/main" id="{BB669529-4F54-455D-8769-A6DEEFC6791A}"/>
                </a:ext>
              </a:extLst>
            </p:cNvPr>
            <p:cNvCxnSpPr>
              <a:cxnSpLocks noChangeShapeType="1"/>
              <a:stCxn id="58384" idx="7"/>
              <a:endCxn id="58404" idx="2"/>
            </p:cNvCxnSpPr>
            <p:nvPr/>
          </p:nvCxnSpPr>
          <p:spPr bwMode="auto">
            <a:xfrm flipV="1">
              <a:off x="1529" y="2894"/>
              <a:ext cx="631" cy="4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06" name="AutoShape 38">
              <a:extLst>
                <a:ext uri="{FF2B5EF4-FFF2-40B4-BE49-F238E27FC236}">
                  <a16:creationId xmlns:a16="http://schemas.microsoft.com/office/drawing/2014/main" id="{62ABDE45-CCDD-4712-9B98-FE42C91881EB}"/>
                </a:ext>
              </a:extLst>
            </p:cNvPr>
            <p:cNvCxnSpPr>
              <a:cxnSpLocks noChangeShapeType="1"/>
              <a:stCxn id="58404" idx="6"/>
              <a:endCxn id="58398" idx="2"/>
            </p:cNvCxnSpPr>
            <p:nvPr/>
          </p:nvCxnSpPr>
          <p:spPr bwMode="auto">
            <a:xfrm>
              <a:off x="2433" y="2894"/>
              <a:ext cx="83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>
            <a:extLst>
              <a:ext uri="{FF2B5EF4-FFF2-40B4-BE49-F238E27FC236}">
                <a16:creationId xmlns:a16="http://schemas.microsoft.com/office/drawing/2014/main" id="{4DAE5325-1D07-4355-9CD0-F61DC7E1E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Mesh Protocol Intro. – HWMP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630DA84D-A59D-4659-AD05-BD003DB1D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Mesh path selection protocol - Hybrid Wireless Mesh Protocol (HWMP).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Proactive tree building mode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Gate announcement (GANN)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On demand mode (AODV)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Path request (PREQ)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Path reply (PREP)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Path error (PERR)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Each mesh node maintains a routing table, in which contains forwarding information: {destination MAC, next-hop MAC, metrics, …}</a:t>
            </a:r>
          </a:p>
          <a:p>
            <a:pPr>
              <a:lnSpc>
                <a:spcPct val="90000"/>
              </a:lnSpc>
            </a:pPr>
            <a:endParaRPr lang="en-US" altLang="zh-TW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ActiveEco">
  <a:themeElements>
    <a:clrScheme name="Introduction to ActiveE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roduction to ActiveEco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Introduction to ActiveE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ActiveE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ActiveE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ActiveE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ActiveE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to ActiveE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to ActiveE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to ActiveE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to ActiveE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to ActiveE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to ActiveE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 to ActiveE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938</Words>
  <Application>Microsoft Office PowerPoint</Application>
  <PresentationFormat>On-screen Show (4:3)</PresentationFormat>
  <Paragraphs>410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Introduction to ActiveEco</vt:lpstr>
      <vt:lpstr>Mesh Network of Realtek     </vt:lpstr>
      <vt:lpstr>Outline</vt:lpstr>
      <vt:lpstr>What’s Mesh? – Overview</vt:lpstr>
      <vt:lpstr>What’s Mesh? – Mesh vs. Repeater</vt:lpstr>
      <vt:lpstr>What’s Mesh? – Mesh vs. Repeater (cont.)</vt:lpstr>
      <vt:lpstr>What’s Mesh? - Topology</vt:lpstr>
      <vt:lpstr>What’s Mesh? - Terminology</vt:lpstr>
      <vt:lpstr>Mesh Protocol Intro. – Discovering &amp; Peering</vt:lpstr>
      <vt:lpstr>Mesh Protocol Intro. – HWMP</vt:lpstr>
      <vt:lpstr>Mesh Protocol Intro. – HWMP(cont.)</vt:lpstr>
      <vt:lpstr>Mesh Protocol Intro. – HWMP(cont.)</vt:lpstr>
      <vt:lpstr>Mesh Protocol Intro. – HWMP(cont.)</vt:lpstr>
      <vt:lpstr>Mesh Protocol Intro. – Interworking with the DS</vt:lpstr>
      <vt:lpstr>Data Forwarding – Address transform</vt:lpstr>
      <vt:lpstr>Compiler Configuration – Select Board</vt:lpstr>
      <vt:lpstr>Compiler Configuration – Config Kernel</vt:lpstr>
      <vt:lpstr>Compiler Configuration – Config Users</vt:lpstr>
      <vt:lpstr>Mesh GUI – Mesh Setup</vt:lpstr>
      <vt:lpstr>Mesh GUI – Mesh Setup (cont.)</vt:lpstr>
      <vt:lpstr>Mesh GUI – Mesh Information</vt:lpstr>
      <vt:lpstr>Mesh GUI – Mesh Information (cont.)</vt:lpstr>
      <vt:lpstr>Mesh DEMO I</vt:lpstr>
      <vt:lpstr>Mesh DEMO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Lucy.Hsu</cp:lastModifiedBy>
  <cp:revision>22</cp:revision>
  <cp:lastPrinted>1601-01-01T00:00:00Z</cp:lastPrinted>
  <dcterms:created xsi:type="dcterms:W3CDTF">1601-01-01T00:00:00Z</dcterms:created>
  <dcterms:modified xsi:type="dcterms:W3CDTF">2021-10-27T00:36:35Z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