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5" r:id="rId11"/>
    <p:sldId id="272" r:id="rId12"/>
    <p:sldId id="264" r:id="rId13"/>
    <p:sldId id="268" r:id="rId14"/>
    <p:sldId id="266" r:id="rId15"/>
    <p:sldId id="269" r:id="rId16"/>
    <p:sldId id="271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494" autoAdjust="0"/>
  </p:normalViewPr>
  <p:slideViewPr>
    <p:cSldViewPr>
      <p:cViewPr varScale="1">
        <p:scale>
          <a:sx n="81" d="100"/>
          <a:sy n="81" d="100"/>
        </p:scale>
        <p:origin x="-149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778CC-CD1E-4BF8-88A3-7464617759B9}" type="datetimeFigureOut">
              <a:rPr lang="ro-RO" smtClean="0"/>
              <a:pPr/>
              <a:t>06.07.2021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DFD53-E0CD-49FF-A51C-A3FD3915465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000" dirty="0" err="1" smtClean="0"/>
              <a:t>Scopul</a:t>
            </a:r>
            <a:r>
              <a:rPr lang="en-GB" sz="2000" dirty="0" smtClean="0"/>
              <a:t> </a:t>
            </a:r>
            <a:r>
              <a:rPr lang="en-GB" sz="2000" dirty="0" err="1" smtClean="0"/>
              <a:t>proiectului</a:t>
            </a:r>
            <a:r>
              <a:rPr lang="en-GB" sz="2000" dirty="0" smtClean="0"/>
              <a:t> </a:t>
            </a:r>
            <a:r>
              <a:rPr lang="en-GB" sz="2000" dirty="0" err="1" smtClean="0"/>
              <a:t>este</a:t>
            </a:r>
            <a:r>
              <a:rPr lang="en-GB" sz="2000" dirty="0" smtClean="0"/>
              <a:t> </a:t>
            </a:r>
            <a:r>
              <a:rPr lang="en-GB" sz="2000" dirty="0" err="1" smtClean="0"/>
              <a:t>reazilarea</a:t>
            </a:r>
            <a:r>
              <a:rPr lang="en-GB" sz="2000" dirty="0" smtClean="0"/>
              <a:t> </a:t>
            </a:r>
            <a:r>
              <a:rPr lang="en-GB" sz="2000" dirty="0" err="1" smtClean="0"/>
              <a:t>unui</a:t>
            </a:r>
            <a:r>
              <a:rPr lang="en-GB" sz="2000" dirty="0" smtClean="0"/>
              <a:t> robot </a:t>
            </a:r>
            <a:r>
              <a:rPr lang="en-GB" sz="2000" dirty="0" err="1" smtClean="0"/>
              <a:t>capabil</a:t>
            </a:r>
            <a:r>
              <a:rPr lang="en-GB" sz="2000" dirty="0" smtClean="0"/>
              <a:t> </a:t>
            </a:r>
            <a:r>
              <a:rPr lang="en-GB" sz="2000" dirty="0" err="1" smtClean="0"/>
              <a:t>să</a:t>
            </a:r>
            <a:r>
              <a:rPr lang="en-GB" sz="20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Se </a:t>
            </a:r>
            <a:r>
              <a:rPr lang="en-GB" sz="2000" dirty="0" err="1" smtClean="0"/>
              <a:t>deplaseze</a:t>
            </a:r>
            <a:r>
              <a:rPr lang="en-GB" sz="2000" dirty="0" smtClean="0"/>
              <a:t> </a:t>
            </a:r>
            <a:r>
              <a:rPr lang="en-GB" sz="2000" dirty="0" err="1" smtClean="0"/>
              <a:t>în</a:t>
            </a:r>
            <a:r>
              <a:rPr lang="en-GB" sz="2000" dirty="0" smtClean="0"/>
              <a:t> </a:t>
            </a:r>
            <a:r>
              <a:rPr lang="en-GB" sz="2000" dirty="0" err="1" smtClean="0"/>
              <a:t>locuri</a:t>
            </a:r>
            <a:r>
              <a:rPr lang="en-GB" sz="2000" dirty="0" smtClean="0"/>
              <a:t> </a:t>
            </a:r>
            <a:r>
              <a:rPr lang="en-GB" sz="2000" dirty="0" err="1" smtClean="0"/>
              <a:t>mai</a:t>
            </a:r>
            <a:r>
              <a:rPr lang="en-GB" sz="2000" dirty="0" smtClean="0"/>
              <a:t> </a:t>
            </a:r>
            <a:r>
              <a:rPr lang="en-GB" sz="2000" dirty="0" err="1" smtClean="0"/>
              <a:t>greu</a:t>
            </a:r>
            <a:r>
              <a:rPr lang="en-GB" sz="2000" dirty="0" smtClean="0"/>
              <a:t> </a:t>
            </a:r>
            <a:r>
              <a:rPr lang="en-GB" sz="2000" dirty="0" err="1" smtClean="0"/>
              <a:t>accesibile</a:t>
            </a:r>
            <a:r>
              <a:rPr lang="en-GB" sz="2000" baseline="0" dirty="0" smtClean="0"/>
              <a:t> </a:t>
            </a:r>
            <a:r>
              <a:rPr lang="en-GB" sz="2000" baseline="0" dirty="0" err="1" smtClean="0"/>
              <a:t>omului</a:t>
            </a:r>
            <a:endParaRPr lang="en-GB" sz="2000" baseline="0" dirty="0" smtClean="0"/>
          </a:p>
          <a:p>
            <a:pPr>
              <a:buFont typeface="Arial" pitchFamily="34" charset="0"/>
              <a:buChar char="•"/>
            </a:pPr>
            <a:r>
              <a:rPr lang="en-GB" sz="2000" baseline="0" dirty="0" err="1" smtClean="0"/>
              <a:t>Să</a:t>
            </a:r>
            <a:r>
              <a:rPr lang="en-GB" sz="2000" baseline="0" dirty="0" smtClean="0"/>
              <a:t> </a:t>
            </a:r>
            <a:r>
              <a:rPr lang="en-GB" sz="2000" baseline="0" dirty="0" err="1" smtClean="0"/>
              <a:t>poată</a:t>
            </a:r>
            <a:r>
              <a:rPr lang="en-GB" sz="2000" baseline="0" dirty="0" smtClean="0"/>
              <a:t> </a:t>
            </a:r>
            <a:r>
              <a:rPr lang="en-GB" sz="2000" baseline="0" dirty="0" err="1" smtClean="0"/>
              <a:t>oferi</a:t>
            </a:r>
            <a:r>
              <a:rPr lang="en-GB" sz="2000" baseline="0" dirty="0" smtClean="0"/>
              <a:t> </a:t>
            </a:r>
            <a:r>
              <a:rPr lang="en-GB" sz="2000" baseline="0" dirty="0" err="1" smtClean="0"/>
              <a:t>imagini</a:t>
            </a:r>
            <a:r>
              <a:rPr lang="en-GB" sz="2000" baseline="0" dirty="0" smtClean="0"/>
              <a:t> live de la </a:t>
            </a:r>
            <a:r>
              <a:rPr lang="en-GB" sz="2000" baseline="0" dirty="0" err="1" smtClean="0"/>
              <a:t>fața</a:t>
            </a:r>
            <a:r>
              <a:rPr lang="en-GB" sz="2000" baseline="0" dirty="0" smtClean="0"/>
              <a:t> </a:t>
            </a:r>
            <a:r>
              <a:rPr lang="en-GB" sz="2000" baseline="0" dirty="0" err="1" smtClean="0"/>
              <a:t>locului</a:t>
            </a:r>
            <a:endParaRPr lang="en-GB" sz="2000" baseline="0" dirty="0" smtClean="0"/>
          </a:p>
          <a:p>
            <a:pPr>
              <a:buFont typeface="Arial" pitchFamily="34" charset="0"/>
              <a:buChar char="•"/>
            </a:pPr>
            <a:r>
              <a:rPr lang="en-GB" sz="2000" baseline="0" dirty="0" err="1" smtClean="0"/>
              <a:t>Să</a:t>
            </a:r>
            <a:r>
              <a:rPr lang="en-GB" sz="2000" baseline="0" dirty="0" smtClean="0"/>
              <a:t> </a:t>
            </a:r>
            <a:r>
              <a:rPr lang="en-GB" sz="2000" baseline="0" dirty="0" err="1" smtClean="0"/>
              <a:t>poată</a:t>
            </a:r>
            <a:r>
              <a:rPr lang="en-GB" sz="2000" baseline="0" dirty="0" smtClean="0"/>
              <a:t> </a:t>
            </a:r>
            <a:r>
              <a:rPr lang="en-GB" sz="2000" baseline="0" dirty="0" err="1" smtClean="0"/>
              <a:t>îndepărta</a:t>
            </a:r>
            <a:r>
              <a:rPr lang="en-GB" sz="2000" baseline="0" dirty="0" smtClean="0"/>
              <a:t> </a:t>
            </a:r>
            <a:r>
              <a:rPr lang="en-GB" sz="2000" baseline="0" dirty="0" err="1" smtClean="0"/>
              <a:t>obiecte</a:t>
            </a:r>
            <a:r>
              <a:rPr lang="en-GB" sz="2000" baseline="0" dirty="0" smtClean="0"/>
              <a:t> </a:t>
            </a:r>
            <a:r>
              <a:rPr lang="en-GB" sz="2000" baseline="0" dirty="0" err="1" smtClean="0"/>
              <a:t>ușoare</a:t>
            </a:r>
            <a:r>
              <a:rPr lang="en-GB" sz="2000" baseline="0" dirty="0" smtClean="0"/>
              <a:t> care </a:t>
            </a:r>
            <a:r>
              <a:rPr lang="en-GB" sz="2000" baseline="0" dirty="0" err="1" smtClean="0"/>
              <a:t>blochează</a:t>
            </a:r>
            <a:r>
              <a:rPr lang="en-GB" sz="2000" baseline="0" dirty="0" smtClean="0"/>
              <a:t> </a:t>
            </a:r>
            <a:r>
              <a:rPr lang="en-GB" sz="2000" baseline="0" dirty="0" err="1" smtClean="0"/>
              <a:t>drumul</a:t>
            </a:r>
            <a:r>
              <a:rPr lang="en-GB" sz="2000" baseline="0" dirty="0" smtClean="0"/>
              <a:t> </a:t>
            </a:r>
            <a:r>
              <a:rPr lang="en-GB" sz="2000" baseline="0" dirty="0" err="1" smtClean="0"/>
              <a:t>pe</a:t>
            </a:r>
            <a:r>
              <a:rPr lang="en-GB" sz="2000" baseline="0" dirty="0" smtClean="0"/>
              <a:t> </a:t>
            </a:r>
            <a:r>
              <a:rPr lang="en-GB" sz="2000" baseline="0" dirty="0" err="1" smtClean="0"/>
              <a:t>unde</a:t>
            </a:r>
            <a:r>
              <a:rPr lang="en-GB" sz="2000" baseline="0" dirty="0" smtClean="0"/>
              <a:t> se </a:t>
            </a:r>
            <a:r>
              <a:rPr lang="en-GB" sz="2000" baseline="0" dirty="0" err="1" smtClean="0"/>
              <a:t>dorește</a:t>
            </a:r>
            <a:r>
              <a:rPr lang="en-GB" sz="2000" baseline="0" dirty="0" smtClean="0"/>
              <a:t> </a:t>
            </a:r>
            <a:r>
              <a:rPr lang="en-GB" sz="2000" baseline="0" dirty="0" err="1" smtClean="0"/>
              <a:t>deplasarea</a:t>
            </a:r>
            <a:r>
              <a:rPr lang="en-GB" sz="2000" baseline="0" dirty="0" smtClean="0"/>
              <a:t> </a:t>
            </a:r>
            <a:r>
              <a:rPr lang="en-GB" sz="2000" baseline="0" dirty="0" err="1" smtClean="0"/>
              <a:t>robotului</a:t>
            </a:r>
            <a:endParaRPr lang="en-GB" sz="2000" baseline="0" dirty="0" smtClean="0"/>
          </a:p>
          <a:p>
            <a:pPr>
              <a:buFont typeface="Arial" pitchFamily="34" charset="0"/>
              <a:buNone/>
            </a:pPr>
            <a:endParaRPr lang="en-GB" sz="2000" baseline="0" dirty="0" smtClean="0"/>
          </a:p>
          <a:p>
            <a:pPr>
              <a:buFont typeface="Arial" pitchFamily="34" charset="0"/>
              <a:buNone/>
            </a:pPr>
            <a:r>
              <a:rPr lang="en-GB" sz="2000" baseline="0" dirty="0" err="1" smtClean="0"/>
              <a:t>Această</a:t>
            </a:r>
            <a:r>
              <a:rPr lang="en-GB" sz="2000" baseline="0" dirty="0" smtClean="0"/>
              <a:t> </a:t>
            </a:r>
            <a:r>
              <a:rPr lang="en-GB" sz="2000" baseline="0" dirty="0" err="1" smtClean="0"/>
              <a:t>temă</a:t>
            </a:r>
            <a:r>
              <a:rPr lang="en-GB" sz="2000" baseline="0" dirty="0" smtClean="0"/>
              <a:t> a </a:t>
            </a:r>
            <a:r>
              <a:rPr lang="en-GB" sz="2000" baseline="0" dirty="0" err="1" smtClean="0"/>
              <a:t>fost</a:t>
            </a:r>
            <a:r>
              <a:rPr lang="en-GB" sz="2000" baseline="0" dirty="0" smtClean="0"/>
              <a:t> </a:t>
            </a:r>
            <a:r>
              <a:rPr lang="en-GB" sz="2000" baseline="0" dirty="0" err="1" smtClean="0"/>
              <a:t>aleasă</a:t>
            </a:r>
            <a:r>
              <a:rPr lang="en-GB" sz="2000" baseline="0" dirty="0" smtClean="0"/>
              <a:t> </a:t>
            </a:r>
            <a:r>
              <a:rPr lang="en-GB" sz="2000" baseline="0" dirty="0" err="1" smtClean="0"/>
              <a:t>în</a:t>
            </a:r>
            <a:r>
              <a:rPr lang="en-GB" sz="2000" baseline="0" dirty="0" smtClean="0"/>
              <a:t> </a:t>
            </a:r>
            <a:r>
              <a:rPr lang="en-GB" sz="2000" baseline="0" dirty="0" err="1" smtClean="0"/>
              <a:t>scopul</a:t>
            </a:r>
            <a:r>
              <a:rPr lang="en-GB" sz="2000" baseline="0" dirty="0" smtClean="0"/>
              <a:t> </a:t>
            </a:r>
            <a:r>
              <a:rPr lang="en-GB" sz="2000" baseline="0" dirty="0" err="1" smtClean="0"/>
              <a:t>creării</a:t>
            </a:r>
            <a:r>
              <a:rPr lang="en-GB" sz="2000" baseline="0" dirty="0" smtClean="0"/>
              <a:t> </a:t>
            </a:r>
            <a:r>
              <a:rPr lang="en-GB" sz="2000" baseline="0" dirty="0" err="1" smtClean="0"/>
              <a:t>unui</a:t>
            </a:r>
            <a:r>
              <a:rPr lang="en-GB" sz="2000" baseline="0" dirty="0" smtClean="0"/>
              <a:t> </a:t>
            </a:r>
            <a:r>
              <a:rPr lang="en-GB" sz="2000" baseline="0" dirty="0" err="1" smtClean="0"/>
              <a:t>sistem</a:t>
            </a:r>
            <a:r>
              <a:rPr lang="en-GB" sz="2000" baseline="0" dirty="0" smtClean="0"/>
              <a:t> embedded, care </a:t>
            </a:r>
            <a:r>
              <a:rPr lang="en-GB" sz="2000" baseline="0" dirty="0" err="1" smtClean="0"/>
              <a:t>îmbină</a:t>
            </a:r>
            <a:r>
              <a:rPr lang="en-GB" sz="2000" baseline="0" dirty="0" smtClean="0"/>
              <a:t> </a:t>
            </a:r>
            <a:r>
              <a:rPr lang="en-GB" sz="2000" baseline="0" dirty="0" err="1" smtClean="0"/>
              <a:t>cunoștințele</a:t>
            </a:r>
            <a:r>
              <a:rPr lang="en-GB" sz="2000" baseline="0" dirty="0" smtClean="0"/>
              <a:t> de </a:t>
            </a:r>
            <a:r>
              <a:rPr lang="en-GB" sz="2000" baseline="0" dirty="0" err="1" smtClean="0"/>
              <a:t>electronică</a:t>
            </a:r>
            <a:r>
              <a:rPr lang="en-GB" sz="2000" baseline="0" dirty="0" smtClean="0"/>
              <a:t> cu </a:t>
            </a:r>
            <a:r>
              <a:rPr lang="en-GB" sz="2000" baseline="0" dirty="0" err="1" smtClean="0"/>
              <a:t>cele</a:t>
            </a:r>
            <a:r>
              <a:rPr lang="en-GB" sz="2000" baseline="0" dirty="0" smtClean="0"/>
              <a:t> de </a:t>
            </a:r>
            <a:r>
              <a:rPr lang="en-GB" sz="2000" baseline="0" dirty="0" err="1" smtClean="0"/>
              <a:t>programare</a:t>
            </a:r>
            <a:r>
              <a:rPr lang="en-GB" sz="2000" baseline="0" dirty="0" smtClean="0"/>
              <a:t>.</a:t>
            </a:r>
            <a:endParaRPr lang="ro-RO" sz="2000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DFD53-E0CD-49FF-A51C-A3FD39154656}" type="slidenum">
              <a:rPr lang="ro-RO" smtClean="0"/>
              <a:pPr/>
              <a:t>2</a:t>
            </a:fld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DFD53-E0CD-49FF-A51C-A3FD39154656}" type="slidenum">
              <a:rPr lang="ro-RO" smtClean="0"/>
              <a:pPr/>
              <a:t>13</a:t>
            </a:fld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2099733"/>
            <a:ext cx="6619244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o-RO" smtClean="0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5414" y="1830325"/>
            <a:ext cx="99059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A5CDF35-764D-4C67-A854-37D9EC037421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1508" y="3265933"/>
            <a:ext cx="3859795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95730"/>
            <a:ext cx="628649" cy="767687"/>
          </a:xfrm>
        </p:spPr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4969927"/>
            <a:ext cx="661924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 smtClean="0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5536665"/>
            <a:ext cx="661924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617-AEAC-45BF-806F-65A1AD8CEDDF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1063417"/>
            <a:ext cx="6623862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o-RO" smtClean="0"/>
              <a:t>Faceți clic pentru a edita stilul de titlu Coordonator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543300"/>
            <a:ext cx="6619244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3C4A-37FE-4DAF-A0B4-4193324E833D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607336"/>
            <a:ext cx="60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2613787"/>
            <a:ext cx="489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982134"/>
            <a:ext cx="6340430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o-RO" smtClean="0"/>
              <a:t>Faceți clic pentru a edita stilul de titlu Coordonator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3678766"/>
            <a:ext cx="57984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5029200"/>
            <a:ext cx="6933673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EB2C-784F-466D-BE7E-2A8DDEE44469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70667"/>
            <a:ext cx="6619245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 smtClean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5024967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E74-2D55-4603-8039-416F8ABA5356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o-RO" smtClean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2603502"/>
            <a:ext cx="23564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3179765"/>
            <a:ext cx="23564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2603500"/>
            <a:ext cx="2360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3179764"/>
            <a:ext cx="236025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2603501"/>
            <a:ext cx="235929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3179762"/>
            <a:ext cx="2359152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6444-DF39-4742-9509-92EF627B2619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o-RO" smtClean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4532844"/>
            <a:ext cx="22878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5109106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4532845"/>
            <a:ext cx="228782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5109105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4532845"/>
            <a:ext cx="228832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5109104"/>
            <a:ext cx="2288322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D948-6217-40EB-B6EF-FACF8509B2F9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6391839"/>
            <a:ext cx="273321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2603500"/>
            <a:ext cx="6619244" cy="3416300"/>
          </a:xfrm>
        </p:spPr>
        <p:txBody>
          <a:bodyPr vert="eaVert" anchor="t" anchorCtr="0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6391839"/>
            <a:ext cx="742949" cy="304799"/>
          </a:xfrm>
        </p:spPr>
        <p:txBody>
          <a:bodyPr/>
          <a:lstStyle/>
          <a:p>
            <a:fld id="{8AE86BB9-35A8-479A-BD82-4E6FED786429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1278467"/>
            <a:ext cx="1057474" cy="4748590"/>
          </a:xfrm>
        </p:spPr>
        <p:txBody>
          <a:bodyPr vert="eaVert" anchor="b" anchorCtr="0"/>
          <a:lstStyle/>
          <a:p>
            <a:r>
              <a:rPr lang="ro-RO" smtClean="0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278467"/>
            <a:ext cx="4692019" cy="474859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6391839"/>
            <a:ext cx="744101" cy="304799"/>
          </a:xfrm>
        </p:spPr>
        <p:txBody>
          <a:bodyPr/>
          <a:lstStyle/>
          <a:p>
            <a:fld id="{B52CB599-FA78-405A-9FBD-06DBCE73D11F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603500"/>
            <a:ext cx="6619244" cy="3416300"/>
          </a:xfrm>
        </p:spPr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3D14-2AB3-41B6-A98F-BE8F86278B08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677645"/>
            <a:ext cx="3263269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o-RO" smtClean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677644"/>
            <a:ext cx="2818159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A2C6-EBE6-4514-8431-1D7DCE1F6C50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2603501"/>
            <a:ext cx="3618869" cy="3416301"/>
          </a:xfrm>
        </p:spPr>
        <p:txBody>
          <a:bodyPr>
            <a:normAutofit/>
          </a:bodyPr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2603500"/>
            <a:ext cx="3618869" cy="3416300"/>
          </a:xfrm>
        </p:spPr>
        <p:txBody>
          <a:bodyPr>
            <a:normAutofit/>
          </a:bodyPr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B9C4-666F-4110-BFB1-C3A66882096B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36188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3179763"/>
            <a:ext cx="3618869" cy="2840039"/>
          </a:xfrm>
        </p:spPr>
        <p:txBody>
          <a:bodyPr>
            <a:normAutofit/>
          </a:bodyPr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2603500"/>
            <a:ext cx="361886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3179763"/>
            <a:ext cx="361886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70E3-C666-4847-A727-3D5429C7FE6F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571060" cy="706964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27E-B261-490B-A346-FF125634FC5F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3E21-57B9-4F2F-938A-633D7D67864F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95400"/>
            <a:ext cx="209486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o-RO" smtClean="0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447800"/>
            <a:ext cx="3892550" cy="4572000"/>
          </a:xfrm>
        </p:spPr>
        <p:txBody>
          <a:bodyPr anchor="ctr">
            <a:normAutofit/>
          </a:bodyPr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3129281"/>
            <a:ext cx="209486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8194-40A1-4709-AC24-4D66B79CDE17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693334"/>
            <a:ext cx="2898851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o-RO" smtClean="0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1143000"/>
            <a:ext cx="242039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3657600"/>
            <a:ext cx="2894409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6644-558C-41B3-AF95-CC1878E06608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973668"/>
            <a:ext cx="6571060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o-RO" smtClean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657106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6391839"/>
            <a:ext cx="74294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9176C13-0694-4123-B863-B9B525D5BFDF}" type="datetime1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6391839"/>
            <a:ext cx="289484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User\Desktop\Licenta\Demonstratie_Proiect%20_Diploma.mp4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reptunghi 12"/>
          <p:cNvSpPr/>
          <p:nvPr/>
        </p:nvSpPr>
        <p:spPr>
          <a:xfrm>
            <a:off x="642910" y="1643050"/>
            <a:ext cx="82153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dirty="0" err="1" smtClean="0"/>
              <a:t>Proiect</a:t>
            </a:r>
            <a:r>
              <a:rPr lang="en-GB" sz="4000" dirty="0" smtClean="0"/>
              <a:t> de </a:t>
            </a:r>
            <a:r>
              <a:rPr lang="en-GB" sz="4000" dirty="0" err="1" smtClean="0"/>
              <a:t>licență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Robot </a:t>
            </a:r>
            <a:r>
              <a:rPr lang="en-GB" sz="4000" dirty="0" err="1" smtClean="0"/>
              <a:t>autonom</a:t>
            </a:r>
            <a:r>
              <a:rPr lang="en-GB" sz="4000" dirty="0" smtClean="0"/>
              <a:t> cu </a:t>
            </a:r>
            <a:r>
              <a:rPr lang="en-GB" sz="4000" dirty="0" err="1" smtClean="0"/>
              <a:t>braț</a:t>
            </a:r>
            <a:r>
              <a:rPr lang="en-GB" sz="4000" dirty="0" smtClean="0"/>
              <a:t> </a:t>
            </a:r>
            <a:r>
              <a:rPr lang="en-GB" sz="4000" dirty="0" err="1" smtClean="0"/>
              <a:t>mecanic</a:t>
            </a:r>
            <a:r>
              <a:rPr lang="en-GB" sz="4000" dirty="0" smtClean="0"/>
              <a:t> </a:t>
            </a:r>
            <a:r>
              <a:rPr lang="en-GB" sz="4000" dirty="0" err="1" smtClean="0"/>
              <a:t>și</a:t>
            </a:r>
            <a:r>
              <a:rPr lang="en-GB" sz="4000" dirty="0" smtClean="0"/>
              <a:t> </a:t>
            </a:r>
            <a:r>
              <a:rPr lang="en-GB" sz="4000" dirty="0" err="1" smtClean="0"/>
              <a:t>cameră</a:t>
            </a:r>
            <a:r>
              <a:rPr lang="en-GB" sz="4000" dirty="0" smtClean="0"/>
              <a:t> video</a:t>
            </a:r>
            <a:endParaRPr lang="ro-RO" sz="4000" dirty="0"/>
          </a:p>
        </p:txBody>
      </p:sp>
      <p:sp>
        <p:nvSpPr>
          <p:cNvPr id="14" name="CasetăText 13"/>
          <p:cNvSpPr txBox="1"/>
          <p:nvPr/>
        </p:nvSpPr>
        <p:spPr>
          <a:xfrm>
            <a:off x="928662" y="5214950"/>
            <a:ext cx="7572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        </a:t>
            </a:r>
            <a:r>
              <a:rPr lang="en-GB" sz="2000" dirty="0" err="1" smtClean="0"/>
              <a:t>Conducător</a:t>
            </a:r>
            <a:r>
              <a:rPr lang="en-GB" sz="2000" dirty="0" smtClean="0"/>
              <a:t> </a:t>
            </a:r>
            <a:r>
              <a:rPr lang="en-GB" sz="2000" dirty="0" err="1" smtClean="0"/>
              <a:t>științific</a:t>
            </a:r>
            <a:r>
              <a:rPr lang="en-GB" sz="2000" dirty="0" smtClean="0"/>
              <a:t>                                   Absolvent</a:t>
            </a:r>
          </a:p>
          <a:p>
            <a:pPr algn="ctr"/>
            <a:r>
              <a:rPr lang="en-GB" sz="2000" i="1" dirty="0" err="1" smtClean="0"/>
              <a:t>Conf.Dr.Ing</a:t>
            </a:r>
            <a:r>
              <a:rPr lang="en-GB" sz="2000" i="1" dirty="0" smtClean="0"/>
              <a:t>. </a:t>
            </a:r>
            <a:r>
              <a:rPr lang="en-GB" sz="2000" i="1" dirty="0" err="1" smtClean="0"/>
              <a:t>Octaviana</a:t>
            </a:r>
            <a:r>
              <a:rPr lang="en-GB" sz="2000" i="1" dirty="0" smtClean="0"/>
              <a:t> </a:t>
            </a:r>
            <a:r>
              <a:rPr lang="en-GB" sz="2000" dirty="0" smtClean="0"/>
              <a:t>DATCU                       </a:t>
            </a:r>
            <a:r>
              <a:rPr lang="en-GB" sz="2000" i="1" dirty="0" err="1" smtClean="0"/>
              <a:t>Teodor</a:t>
            </a:r>
            <a:r>
              <a:rPr lang="en-GB" sz="2000" dirty="0" smtClean="0"/>
              <a:t> LINA</a:t>
            </a:r>
            <a:endParaRPr lang="ro-RO" sz="2000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000" dirty="0" smtClean="0"/>
              <a:t>       Servo-</a:t>
            </a:r>
            <a:r>
              <a:rPr lang="en-GB" sz="2000" dirty="0" err="1" smtClean="0"/>
              <a:t>motoarele</a:t>
            </a:r>
            <a:r>
              <a:rPr lang="en-GB" sz="2000" dirty="0" smtClean="0"/>
              <a:t> micro SG90 ale </a:t>
            </a:r>
            <a:r>
              <a:rPr lang="en-GB" sz="2000" dirty="0" err="1" smtClean="0"/>
              <a:t>brațului</a:t>
            </a:r>
            <a:r>
              <a:rPr lang="en-GB" sz="2000" dirty="0" smtClean="0"/>
              <a:t> </a:t>
            </a:r>
            <a:r>
              <a:rPr lang="en-GB" sz="2000" dirty="0" err="1" smtClean="0"/>
              <a:t>mecanic</a:t>
            </a:r>
            <a:endParaRPr lang="ro-RO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85992"/>
            <a:ext cx="3429024" cy="1986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Imagine 3" descr="3-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2357430"/>
            <a:ext cx="4286280" cy="4500570"/>
          </a:xfrm>
          <a:prstGeom prst="rect">
            <a:avLst/>
          </a:prstGeom>
        </p:spPr>
      </p:pic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Imagine 6" descr="servo_explicat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43380"/>
            <a:ext cx="4857752" cy="2571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număr diapozitiv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Imagine 4" descr="machet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2857495"/>
          </a:xfrm>
          <a:prstGeom prst="rect">
            <a:avLst/>
          </a:prstGeom>
        </p:spPr>
      </p:pic>
      <p:pic>
        <p:nvPicPr>
          <p:cNvPr id="6" name="Imagine 5" descr="dreapta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7496"/>
            <a:ext cx="2893221" cy="4000504"/>
          </a:xfrm>
          <a:prstGeom prst="rect">
            <a:avLst/>
          </a:prstGeom>
        </p:spPr>
      </p:pic>
      <p:pic>
        <p:nvPicPr>
          <p:cNvPr id="7" name="Imagine 6" descr="stanga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422" y="2857496"/>
            <a:ext cx="2732504" cy="4000504"/>
          </a:xfrm>
          <a:prstGeom prst="rect">
            <a:avLst/>
          </a:prstGeom>
        </p:spPr>
      </p:pic>
      <p:pic>
        <p:nvPicPr>
          <p:cNvPr id="8" name="Imagine 7" descr="sus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72066" y="2857496"/>
            <a:ext cx="4071934" cy="2000264"/>
          </a:xfrm>
          <a:prstGeom prst="rect">
            <a:avLst/>
          </a:prstGeom>
        </p:spPr>
      </p:pic>
      <p:pic>
        <p:nvPicPr>
          <p:cNvPr id="9" name="Imagine 8" descr="jos.jpe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72067" y="4857760"/>
            <a:ext cx="4071934" cy="2000240"/>
          </a:xfrm>
          <a:prstGeom prst="rect">
            <a:avLst/>
          </a:prstGeom>
        </p:spPr>
      </p:pic>
      <p:sp>
        <p:nvSpPr>
          <p:cNvPr id="10" name="CasetăText 9"/>
          <p:cNvSpPr txBox="1"/>
          <p:nvPr/>
        </p:nvSpPr>
        <p:spPr>
          <a:xfrm>
            <a:off x="0" y="3000372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Deplasare</a:t>
            </a:r>
            <a:r>
              <a:rPr lang="en-GB" dirty="0" smtClean="0"/>
              <a:t> la </a:t>
            </a:r>
            <a:r>
              <a:rPr lang="en-GB" dirty="0" err="1" smtClean="0"/>
              <a:t>dreapta</a:t>
            </a:r>
            <a:endParaRPr lang="ro-RO" dirty="0"/>
          </a:p>
        </p:txBody>
      </p:sp>
      <p:sp>
        <p:nvSpPr>
          <p:cNvPr id="11" name="CasetăText 10"/>
          <p:cNvSpPr txBox="1"/>
          <p:nvPr/>
        </p:nvSpPr>
        <p:spPr>
          <a:xfrm>
            <a:off x="2571736" y="3000372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Deplasare</a:t>
            </a:r>
            <a:r>
              <a:rPr lang="en-GB" dirty="0" smtClean="0"/>
              <a:t> la </a:t>
            </a:r>
            <a:r>
              <a:rPr lang="en-GB" dirty="0" err="1" smtClean="0"/>
              <a:t>stânga</a:t>
            </a:r>
            <a:endParaRPr lang="ro-RO" dirty="0"/>
          </a:p>
        </p:txBody>
      </p:sp>
      <p:sp>
        <p:nvSpPr>
          <p:cNvPr id="13" name="CasetăText 12"/>
          <p:cNvSpPr txBox="1"/>
          <p:nvPr/>
        </p:nvSpPr>
        <p:spPr>
          <a:xfrm>
            <a:off x="6500826" y="21429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Poziție</a:t>
            </a:r>
            <a:r>
              <a:rPr lang="en-GB" dirty="0" smtClean="0"/>
              <a:t> </a:t>
            </a:r>
            <a:r>
              <a:rPr lang="en-GB" dirty="0" err="1" smtClean="0"/>
              <a:t>inițială</a:t>
            </a:r>
            <a:endParaRPr lang="ro-RO" dirty="0"/>
          </a:p>
        </p:txBody>
      </p:sp>
      <p:sp>
        <p:nvSpPr>
          <p:cNvPr id="14" name="CasetăText 13"/>
          <p:cNvSpPr txBox="1"/>
          <p:nvPr/>
        </p:nvSpPr>
        <p:spPr>
          <a:xfrm>
            <a:off x="5072066" y="2928934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Deplasare</a:t>
            </a:r>
            <a:r>
              <a:rPr lang="en-GB" dirty="0" smtClean="0"/>
              <a:t> </a:t>
            </a:r>
            <a:r>
              <a:rPr lang="en-GB" dirty="0" err="1" smtClean="0"/>
              <a:t>în</a:t>
            </a:r>
            <a:r>
              <a:rPr lang="en-GB" dirty="0" smtClean="0"/>
              <a:t> </a:t>
            </a:r>
            <a:r>
              <a:rPr lang="en-GB" dirty="0" err="1" smtClean="0"/>
              <a:t>sus</a:t>
            </a:r>
            <a:endParaRPr lang="ro-RO" dirty="0"/>
          </a:p>
        </p:txBody>
      </p:sp>
      <p:sp>
        <p:nvSpPr>
          <p:cNvPr id="15" name="CasetăText 14"/>
          <p:cNvSpPr txBox="1"/>
          <p:nvPr/>
        </p:nvSpPr>
        <p:spPr>
          <a:xfrm>
            <a:off x="5143504" y="4929198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Deplasare</a:t>
            </a:r>
            <a:r>
              <a:rPr lang="en-GB" dirty="0" smtClean="0"/>
              <a:t> </a:t>
            </a:r>
            <a:r>
              <a:rPr lang="en-GB" dirty="0" err="1" smtClean="0"/>
              <a:t>în</a:t>
            </a:r>
            <a:r>
              <a:rPr lang="en-GB" dirty="0" smtClean="0"/>
              <a:t> </a:t>
            </a:r>
            <a:r>
              <a:rPr lang="en-GB" dirty="0" err="1" smtClean="0"/>
              <a:t>jos</a:t>
            </a:r>
            <a:endParaRPr lang="ro-RO" dirty="0"/>
          </a:p>
        </p:txBody>
      </p:sp>
      <p:sp>
        <p:nvSpPr>
          <p:cNvPr id="16" name="CasetăText 15"/>
          <p:cNvSpPr txBox="1"/>
          <p:nvPr/>
        </p:nvSpPr>
        <p:spPr>
          <a:xfrm>
            <a:off x="857224" y="0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Machetă</a:t>
            </a:r>
            <a:r>
              <a:rPr lang="en-GB" dirty="0" smtClean="0"/>
              <a:t> Robot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000" dirty="0" err="1" smtClean="0"/>
              <a:t>Măsurarea</a:t>
            </a:r>
            <a:r>
              <a:rPr lang="en-GB" sz="2000" dirty="0" smtClean="0"/>
              <a:t> </a:t>
            </a:r>
            <a:r>
              <a:rPr lang="en-GB" sz="2000" dirty="0" err="1" smtClean="0"/>
              <a:t>temperaturii</a:t>
            </a:r>
            <a:r>
              <a:rPr lang="en-GB" sz="2000" dirty="0" smtClean="0"/>
              <a:t> </a:t>
            </a:r>
            <a:r>
              <a:rPr lang="en-GB" sz="2000" dirty="0" err="1" smtClean="0"/>
              <a:t>și</a:t>
            </a:r>
            <a:r>
              <a:rPr lang="en-GB" sz="2000" dirty="0" smtClean="0"/>
              <a:t> </a:t>
            </a:r>
            <a:r>
              <a:rPr lang="en-GB" sz="2000" dirty="0" err="1" smtClean="0"/>
              <a:t>umidității</a:t>
            </a:r>
            <a:r>
              <a:rPr lang="en-GB" sz="2000" dirty="0" smtClean="0"/>
              <a:t> cu </a:t>
            </a:r>
            <a:r>
              <a:rPr lang="en-GB" sz="2000" dirty="0" err="1" smtClean="0"/>
              <a:t>senzorul</a:t>
            </a:r>
            <a:r>
              <a:rPr lang="en-GB" sz="2000" dirty="0" smtClean="0"/>
              <a:t> digital DHT 11</a:t>
            </a:r>
            <a:endParaRPr lang="ro-RO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285992"/>
            <a:ext cx="2357453" cy="2029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Imagine 8" descr="protocol_DHT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4286256"/>
            <a:ext cx="8715436" cy="2343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 smtClean="0"/>
              <a:t>Video stream </a:t>
            </a:r>
            <a:r>
              <a:rPr lang="en-US" sz="2000" dirty="0" err="1" smtClean="0"/>
              <a:t>realizat</a:t>
            </a:r>
            <a:r>
              <a:rPr lang="en-US" sz="2000" dirty="0" smtClean="0"/>
              <a:t> cu un </a:t>
            </a:r>
            <a:r>
              <a:rPr lang="en-US" sz="2000" dirty="0" err="1" smtClean="0"/>
              <a:t>modul</a:t>
            </a:r>
            <a:r>
              <a:rPr lang="en-US" sz="2000" dirty="0" smtClean="0"/>
              <a:t> de </a:t>
            </a:r>
            <a:r>
              <a:rPr lang="en-US" sz="2000" dirty="0" err="1" smtClean="0"/>
              <a:t>camer</a:t>
            </a:r>
            <a:r>
              <a:rPr lang="en-GB" sz="2000" dirty="0" smtClean="0"/>
              <a:t>ă </a:t>
            </a:r>
            <a:r>
              <a:rPr lang="en-GB" sz="2000" dirty="0" err="1" smtClean="0"/>
              <a:t>compatibil</a:t>
            </a:r>
            <a:r>
              <a:rPr lang="en-GB" sz="2000" dirty="0" smtClean="0"/>
              <a:t> cu Raspberry Pi</a:t>
            </a:r>
            <a:endParaRPr lang="ro-RO" sz="2000" dirty="0"/>
          </a:p>
        </p:txBody>
      </p:sp>
      <p:sp>
        <p:nvSpPr>
          <p:cNvPr id="8" name="Substituent text 7"/>
          <p:cNvSpPr>
            <a:spLocks noGrp="1"/>
          </p:cNvSpPr>
          <p:nvPr>
            <p:ph type="body" sz="half" idx="2"/>
          </p:nvPr>
        </p:nvSpPr>
        <p:spPr>
          <a:xfrm>
            <a:off x="4071934" y="3357562"/>
            <a:ext cx="4556534" cy="314327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format MJPEG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24 cadre/</a:t>
            </a:r>
            <a:r>
              <a:rPr lang="en-GB" dirty="0" err="1" smtClean="0"/>
              <a:t>secundă</a:t>
            </a: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err="1" smtClean="0"/>
              <a:t>rezoluție</a:t>
            </a:r>
            <a:r>
              <a:rPr lang="en-GB" dirty="0" smtClean="0"/>
              <a:t> de 640x480 </a:t>
            </a:r>
            <a:r>
              <a:rPr lang="en-GB" dirty="0" err="1" smtClean="0"/>
              <a:t>pixeli</a:t>
            </a: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debit </a:t>
            </a:r>
            <a:r>
              <a:rPr lang="en-GB" dirty="0" err="1" smtClean="0"/>
              <a:t>binar</a:t>
            </a:r>
            <a:r>
              <a:rPr lang="en-GB" dirty="0" smtClean="0"/>
              <a:t> 1MB/</a:t>
            </a:r>
            <a:r>
              <a:rPr lang="en-GB" dirty="0" err="1" smtClean="0"/>
              <a:t>secundă</a:t>
            </a:r>
            <a:endParaRPr lang="en-GB" dirty="0" smtClean="0"/>
          </a:p>
          <a:p>
            <a:pPr>
              <a:buFont typeface="Wingdings" pitchFamily="2" charset="2"/>
              <a:buChar char="Ø"/>
            </a:pPr>
            <a:endParaRPr lang="en-GB" dirty="0" smtClean="0"/>
          </a:p>
          <a:p>
            <a:endParaRPr lang="ro-R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143248"/>
            <a:ext cx="2714644" cy="331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idx="4294967295"/>
          </p:nvPr>
        </p:nvSpPr>
        <p:spPr>
          <a:xfrm>
            <a:off x="0" y="357167"/>
            <a:ext cx="7500958" cy="642941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       </a:t>
            </a:r>
            <a:r>
              <a:rPr lang="en-GB" dirty="0" err="1" smtClean="0">
                <a:solidFill>
                  <a:schemeClr val="tx1"/>
                </a:solidFill>
              </a:rPr>
              <a:t>Organigrama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codului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sursă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3" name="CasetăText 2"/>
          <p:cNvSpPr txBox="1"/>
          <p:nvPr/>
        </p:nvSpPr>
        <p:spPr>
          <a:xfrm>
            <a:off x="1071538" y="1214422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Telecomandă</a:t>
            </a:r>
            <a:endParaRPr lang="ro-RO" dirty="0"/>
          </a:p>
        </p:txBody>
      </p:sp>
      <p:sp>
        <p:nvSpPr>
          <p:cNvPr id="4" name="CasetăText 3"/>
          <p:cNvSpPr txBox="1"/>
          <p:nvPr/>
        </p:nvSpPr>
        <p:spPr>
          <a:xfrm>
            <a:off x="5643570" y="121442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Robot</a:t>
            </a:r>
            <a:endParaRPr lang="ro-RO" dirty="0"/>
          </a:p>
        </p:txBody>
      </p:sp>
      <p:sp>
        <p:nvSpPr>
          <p:cNvPr id="5" name="Oval 4"/>
          <p:cNvSpPr/>
          <p:nvPr/>
        </p:nvSpPr>
        <p:spPr>
          <a:xfrm>
            <a:off x="1000100" y="2714620"/>
            <a:ext cx="1928826" cy="7858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Pregătire</a:t>
            </a:r>
            <a:r>
              <a:rPr lang="en-GB" dirty="0" smtClean="0">
                <a:solidFill>
                  <a:schemeClr val="tx1"/>
                </a:solidFill>
              </a:rPr>
              <a:t> NRF24l01+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6" name="Dreptunghi 5"/>
          <p:cNvSpPr/>
          <p:nvPr/>
        </p:nvSpPr>
        <p:spPr>
          <a:xfrm>
            <a:off x="142844" y="4500570"/>
            <a:ext cx="2071702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Trimitere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mesaj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’’stop’’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85852" y="3786190"/>
            <a:ext cx="200026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Buton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apăsat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11" name="Formă 10"/>
          <p:cNvCxnSpPr>
            <a:stCxn id="7" idx="2"/>
            <a:endCxn id="6" idx="0"/>
          </p:cNvCxnSpPr>
          <p:nvPr/>
        </p:nvCxnSpPr>
        <p:spPr>
          <a:xfrm rot="10800000" flipV="1">
            <a:off x="1178696" y="4071942"/>
            <a:ext cx="107157" cy="4286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cotit 37"/>
          <p:cNvCxnSpPr/>
          <p:nvPr/>
        </p:nvCxnSpPr>
        <p:spPr>
          <a:xfrm rot="16200000" flipH="1">
            <a:off x="1785918" y="3571876"/>
            <a:ext cx="285752" cy="142876"/>
          </a:xfrm>
          <a:prstGeom prst="bentConnector3">
            <a:avLst>
              <a:gd name="adj1" fmla="val 37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reptunghi 39"/>
          <p:cNvSpPr/>
          <p:nvPr/>
        </p:nvSpPr>
        <p:spPr>
          <a:xfrm>
            <a:off x="142844" y="5286388"/>
            <a:ext cx="2071702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Recep</a:t>
            </a:r>
            <a:r>
              <a:rPr lang="en-GB" dirty="0" err="1" smtClean="0">
                <a:solidFill>
                  <a:schemeClr val="tx1"/>
                </a:solidFill>
              </a:rPr>
              <a:t>ționare</a:t>
            </a:r>
            <a:r>
              <a:rPr lang="en-GB" dirty="0" smtClean="0">
                <a:solidFill>
                  <a:schemeClr val="tx1"/>
                </a:solidFill>
              </a:rPr>
              <a:t> date de la robot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41" name="Dreptunghi 40"/>
          <p:cNvSpPr/>
          <p:nvPr/>
        </p:nvSpPr>
        <p:spPr>
          <a:xfrm>
            <a:off x="142844" y="6000768"/>
            <a:ext cx="2071702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Afișarea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datelor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recepționate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48" name="Conector cotit 47"/>
          <p:cNvCxnSpPr>
            <a:stCxn id="6" idx="2"/>
            <a:endCxn id="40" idx="0"/>
          </p:cNvCxnSpPr>
          <p:nvPr/>
        </p:nvCxnSpPr>
        <p:spPr>
          <a:xfrm rot="5400000">
            <a:off x="1035819" y="5143512"/>
            <a:ext cx="285752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cotit 52"/>
          <p:cNvCxnSpPr>
            <a:stCxn id="40" idx="2"/>
            <a:endCxn id="41" idx="0"/>
          </p:cNvCxnSpPr>
          <p:nvPr/>
        </p:nvCxnSpPr>
        <p:spPr>
          <a:xfrm rot="5400000">
            <a:off x="1071538" y="5893611"/>
            <a:ext cx="21431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reptunghi 54"/>
          <p:cNvSpPr/>
          <p:nvPr/>
        </p:nvSpPr>
        <p:spPr>
          <a:xfrm>
            <a:off x="2428860" y="5572140"/>
            <a:ext cx="1785950" cy="92869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Trimitere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coordonate</a:t>
            </a:r>
            <a:r>
              <a:rPr lang="en-GB" dirty="0" smtClean="0">
                <a:solidFill>
                  <a:schemeClr val="tx1"/>
                </a:solidFill>
              </a:rPr>
              <a:t> de </a:t>
            </a:r>
            <a:r>
              <a:rPr lang="en-GB" dirty="0" err="1" smtClean="0">
                <a:solidFill>
                  <a:schemeClr val="tx1"/>
                </a:solidFill>
              </a:rPr>
              <a:t>deplasare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59" name="Conector cotit 58"/>
          <p:cNvCxnSpPr>
            <a:stCxn id="7" idx="6"/>
            <a:endCxn id="55" idx="0"/>
          </p:cNvCxnSpPr>
          <p:nvPr/>
        </p:nvCxnSpPr>
        <p:spPr>
          <a:xfrm>
            <a:off x="3286116" y="4071942"/>
            <a:ext cx="35719" cy="15001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Formă 61"/>
          <p:cNvCxnSpPr>
            <a:stCxn id="5" idx="6"/>
            <a:endCxn id="55" idx="2"/>
          </p:cNvCxnSpPr>
          <p:nvPr/>
        </p:nvCxnSpPr>
        <p:spPr>
          <a:xfrm>
            <a:off x="2928926" y="3107529"/>
            <a:ext cx="392909" cy="3393305"/>
          </a:xfrm>
          <a:prstGeom prst="bentConnector4">
            <a:avLst>
              <a:gd name="adj1" fmla="val 338909"/>
              <a:gd name="adj2" fmla="val 1067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572000" y="3286124"/>
            <a:ext cx="1928826" cy="7858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Pregătire</a:t>
            </a:r>
            <a:r>
              <a:rPr lang="en-GB" dirty="0" smtClean="0">
                <a:solidFill>
                  <a:schemeClr val="tx1"/>
                </a:solidFill>
              </a:rPr>
              <a:t> NRF24l01+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4357686" y="4357694"/>
            <a:ext cx="2643206" cy="8572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Recepționare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mesaj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’’stop’’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72" name="Dreptunghi 71"/>
          <p:cNvSpPr/>
          <p:nvPr/>
        </p:nvSpPr>
        <p:spPr>
          <a:xfrm>
            <a:off x="4714876" y="5643578"/>
            <a:ext cx="1500198" cy="10715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Trimitere</a:t>
            </a:r>
            <a:r>
              <a:rPr lang="en-GB" dirty="0" smtClean="0">
                <a:solidFill>
                  <a:schemeClr val="tx1"/>
                </a:solidFill>
              </a:rPr>
              <a:t> date </a:t>
            </a:r>
            <a:r>
              <a:rPr lang="en-GB" dirty="0" err="1" smtClean="0">
                <a:solidFill>
                  <a:schemeClr val="tx1"/>
                </a:solidFill>
              </a:rPr>
              <a:t>senzor</a:t>
            </a:r>
            <a:r>
              <a:rPr lang="en-GB" dirty="0" smtClean="0">
                <a:solidFill>
                  <a:schemeClr val="tx1"/>
                </a:solidFill>
              </a:rPr>
              <a:t> DHT11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73" name="Dreptunghi 72"/>
          <p:cNvSpPr/>
          <p:nvPr/>
        </p:nvSpPr>
        <p:spPr>
          <a:xfrm>
            <a:off x="7143768" y="4714884"/>
            <a:ext cx="1857388" cy="785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Recepționare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coordonate</a:t>
            </a:r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de </a:t>
            </a:r>
            <a:r>
              <a:rPr lang="en-GB" dirty="0" err="1" smtClean="0">
                <a:solidFill>
                  <a:schemeClr val="tx1"/>
                </a:solidFill>
              </a:rPr>
              <a:t>deplasare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74" name="Dreptunghi cu colţuri tăiate pe diagonală 73"/>
          <p:cNvSpPr/>
          <p:nvPr/>
        </p:nvSpPr>
        <p:spPr>
          <a:xfrm>
            <a:off x="1357290" y="1714488"/>
            <a:ext cx="1143008" cy="642942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Start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76" name="Conector cotit 75"/>
          <p:cNvCxnSpPr>
            <a:stCxn id="74" idx="1"/>
            <a:endCxn id="5" idx="0"/>
          </p:cNvCxnSpPr>
          <p:nvPr/>
        </p:nvCxnSpPr>
        <p:spPr>
          <a:xfrm rot="16200000" flipH="1">
            <a:off x="1768058" y="2518165"/>
            <a:ext cx="357190" cy="35719"/>
          </a:xfrm>
          <a:prstGeom prst="bentConnector3">
            <a:avLst>
              <a:gd name="adj1" fmla="val -40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Formă 93"/>
          <p:cNvCxnSpPr>
            <a:stCxn id="5" idx="2"/>
            <a:endCxn id="41" idx="2"/>
          </p:cNvCxnSpPr>
          <p:nvPr/>
        </p:nvCxnSpPr>
        <p:spPr>
          <a:xfrm rot="10800000" flipH="1" flipV="1">
            <a:off x="1000099" y="3107528"/>
            <a:ext cx="178595" cy="3393305"/>
          </a:xfrm>
          <a:prstGeom prst="bentConnector4">
            <a:avLst>
              <a:gd name="adj1" fmla="val -522667"/>
              <a:gd name="adj2" fmla="val 1067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reptunghi cu colţuri tăiate pe diagonală 99"/>
          <p:cNvSpPr/>
          <p:nvPr/>
        </p:nvSpPr>
        <p:spPr>
          <a:xfrm>
            <a:off x="5572132" y="1785926"/>
            <a:ext cx="1143008" cy="642942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Start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103" name="Formă 102"/>
          <p:cNvCxnSpPr>
            <a:stCxn id="100" idx="2"/>
          </p:cNvCxnSpPr>
          <p:nvPr/>
        </p:nvCxnSpPr>
        <p:spPr>
          <a:xfrm rot="10800000" flipV="1">
            <a:off x="5429258" y="2107397"/>
            <a:ext cx="142875" cy="11430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setăText 105"/>
          <p:cNvSpPr txBox="1"/>
          <p:nvPr/>
        </p:nvSpPr>
        <p:spPr>
          <a:xfrm>
            <a:off x="714348" y="357187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</a:t>
            </a:r>
            <a:endParaRPr lang="ro-RO" dirty="0"/>
          </a:p>
        </p:txBody>
      </p:sp>
      <p:sp>
        <p:nvSpPr>
          <p:cNvPr id="107" name="CasetăText 106"/>
          <p:cNvSpPr txBox="1"/>
          <p:nvPr/>
        </p:nvSpPr>
        <p:spPr>
          <a:xfrm>
            <a:off x="3357554" y="471488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NU</a:t>
            </a:r>
            <a:endParaRPr lang="ro-RO" dirty="0"/>
          </a:p>
        </p:txBody>
      </p:sp>
      <p:cxnSp>
        <p:nvCxnSpPr>
          <p:cNvPr id="109" name="Conector cotit 108"/>
          <p:cNvCxnSpPr>
            <a:stCxn id="70" idx="4"/>
          </p:cNvCxnSpPr>
          <p:nvPr/>
        </p:nvCxnSpPr>
        <p:spPr>
          <a:xfrm rot="5400000">
            <a:off x="5375677" y="4196960"/>
            <a:ext cx="285754" cy="35719"/>
          </a:xfrm>
          <a:prstGeom prst="bentConnector3">
            <a:avLst>
              <a:gd name="adj1" fmla="val 2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cotit 111"/>
          <p:cNvCxnSpPr/>
          <p:nvPr/>
        </p:nvCxnSpPr>
        <p:spPr>
          <a:xfrm rot="16200000" flipH="1">
            <a:off x="5232007" y="5412198"/>
            <a:ext cx="428628" cy="34131"/>
          </a:xfrm>
          <a:prstGeom prst="bentConnector3">
            <a:avLst>
              <a:gd name="adj1" fmla="val 2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Dreptunghi 113"/>
          <p:cNvSpPr/>
          <p:nvPr/>
        </p:nvSpPr>
        <p:spPr>
          <a:xfrm>
            <a:off x="7215206" y="5715016"/>
            <a:ext cx="1714512" cy="857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Deplasare</a:t>
            </a:r>
            <a:r>
              <a:rPr lang="en-GB" dirty="0" smtClean="0">
                <a:solidFill>
                  <a:schemeClr val="tx1"/>
                </a:solidFill>
              </a:rPr>
              <a:t> robot/</a:t>
            </a:r>
            <a:r>
              <a:rPr lang="en-GB" dirty="0" err="1" smtClean="0">
                <a:solidFill>
                  <a:schemeClr val="tx1"/>
                </a:solidFill>
              </a:rPr>
              <a:t>braț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mecanic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116" name="Conector cotit 115"/>
          <p:cNvCxnSpPr>
            <a:stCxn id="70" idx="2"/>
            <a:endCxn id="72" idx="2"/>
          </p:cNvCxnSpPr>
          <p:nvPr/>
        </p:nvCxnSpPr>
        <p:spPr>
          <a:xfrm rot="10800000" flipH="1" flipV="1">
            <a:off x="4571999" y="3679032"/>
            <a:ext cx="892975" cy="3036115"/>
          </a:xfrm>
          <a:prstGeom prst="bentConnector4">
            <a:avLst>
              <a:gd name="adj1" fmla="val -25600"/>
              <a:gd name="adj2" fmla="val 1035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Formă 123"/>
          <p:cNvCxnSpPr>
            <a:stCxn id="71" idx="6"/>
            <a:endCxn id="73" idx="0"/>
          </p:cNvCxnSpPr>
          <p:nvPr/>
        </p:nvCxnSpPr>
        <p:spPr>
          <a:xfrm flipV="1">
            <a:off x="7000892" y="4714884"/>
            <a:ext cx="1071570" cy="71438"/>
          </a:xfrm>
          <a:prstGeom prst="bentConnector4">
            <a:avLst>
              <a:gd name="adj1" fmla="val 6667"/>
              <a:gd name="adj2" fmla="val 3795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cotit 125"/>
          <p:cNvCxnSpPr>
            <a:stCxn id="73" idx="2"/>
            <a:endCxn id="114" idx="0"/>
          </p:cNvCxnSpPr>
          <p:nvPr/>
        </p:nvCxnSpPr>
        <p:spPr>
          <a:xfrm rot="5400000">
            <a:off x="7965305" y="5607859"/>
            <a:ext cx="21431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Formă 127"/>
          <p:cNvCxnSpPr/>
          <p:nvPr/>
        </p:nvCxnSpPr>
        <p:spPr>
          <a:xfrm>
            <a:off x="6500826" y="3714752"/>
            <a:ext cx="1571636" cy="2893239"/>
          </a:xfrm>
          <a:prstGeom prst="bentConnector4">
            <a:avLst>
              <a:gd name="adj1" fmla="val 164302"/>
              <a:gd name="adj2" fmla="val 1047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Dreptunghi 229"/>
          <p:cNvSpPr/>
          <p:nvPr/>
        </p:nvSpPr>
        <p:spPr>
          <a:xfrm>
            <a:off x="7215206" y="1857364"/>
            <a:ext cx="1785950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Inițializare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cameră</a:t>
            </a:r>
            <a:r>
              <a:rPr lang="en-GB" dirty="0" smtClean="0">
                <a:solidFill>
                  <a:schemeClr val="tx1"/>
                </a:solidFill>
              </a:rPr>
              <a:t> video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7215206" y="2714620"/>
            <a:ext cx="1785950" cy="8572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Redare</a:t>
            </a:r>
            <a:r>
              <a:rPr lang="en-GB" dirty="0" smtClean="0">
                <a:solidFill>
                  <a:schemeClr val="tx1"/>
                </a:solidFill>
              </a:rPr>
              <a:t> stream video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233" name="Conector cotit 232"/>
          <p:cNvCxnSpPr>
            <a:stCxn id="100" idx="0"/>
            <a:endCxn id="230" idx="1"/>
          </p:cNvCxnSpPr>
          <p:nvPr/>
        </p:nvCxnSpPr>
        <p:spPr>
          <a:xfrm>
            <a:off x="6715140" y="2107397"/>
            <a:ext cx="500066" cy="35719"/>
          </a:xfrm>
          <a:prstGeom prst="bentConnector3">
            <a:avLst>
              <a:gd name="adj1" fmla="val 967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cotit 236"/>
          <p:cNvCxnSpPr>
            <a:stCxn id="230" idx="2"/>
            <a:endCxn id="231" idx="0"/>
          </p:cNvCxnSpPr>
          <p:nvPr/>
        </p:nvCxnSpPr>
        <p:spPr>
          <a:xfrm rot="5400000">
            <a:off x="7965305" y="2571744"/>
            <a:ext cx="285752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CasetăText 248"/>
          <p:cNvSpPr txBox="1"/>
          <p:nvPr/>
        </p:nvSpPr>
        <p:spPr>
          <a:xfrm>
            <a:off x="7000892" y="414338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NU</a:t>
            </a:r>
            <a:endParaRPr lang="ro-RO" dirty="0"/>
          </a:p>
        </p:txBody>
      </p:sp>
      <p:sp>
        <p:nvSpPr>
          <p:cNvPr id="250" name="CasetăText 249"/>
          <p:cNvSpPr txBox="1"/>
          <p:nvPr/>
        </p:nvSpPr>
        <p:spPr>
          <a:xfrm>
            <a:off x="4572000" y="521495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</a:t>
            </a:r>
            <a:endParaRPr lang="ro-RO" dirty="0"/>
          </a:p>
        </p:txBody>
      </p:sp>
      <p:sp>
        <p:nvSpPr>
          <p:cNvPr id="42" name="Substituent număr diapozitiv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/>
          <p:cNvSpPr txBox="1"/>
          <p:nvPr/>
        </p:nvSpPr>
        <p:spPr>
          <a:xfrm>
            <a:off x="1071538" y="500042"/>
            <a:ext cx="592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o-RO" sz="2000" dirty="0"/>
          </a:p>
        </p:txBody>
      </p:sp>
      <p:sp>
        <p:nvSpPr>
          <p:cNvPr id="3" name="Substituent număr diapozitiv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asetăText 3"/>
          <p:cNvSpPr txBox="1"/>
          <p:nvPr/>
        </p:nvSpPr>
        <p:spPr>
          <a:xfrm>
            <a:off x="1000100" y="500042"/>
            <a:ext cx="6715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 smtClean="0"/>
              <a:t>Pachetele</a:t>
            </a:r>
            <a:r>
              <a:rPr lang="en-GB" sz="2000" dirty="0" smtClean="0"/>
              <a:t> de date </a:t>
            </a:r>
            <a:r>
              <a:rPr lang="en-GB" sz="2000" dirty="0" err="1" smtClean="0"/>
              <a:t>transmise</a:t>
            </a:r>
            <a:r>
              <a:rPr lang="en-GB" sz="2000" dirty="0" smtClean="0"/>
              <a:t> </a:t>
            </a:r>
            <a:r>
              <a:rPr lang="en-GB" sz="2000" dirty="0" err="1" smtClean="0"/>
              <a:t>între</a:t>
            </a:r>
            <a:r>
              <a:rPr lang="en-GB" sz="2000" dirty="0" smtClean="0"/>
              <a:t> robot </a:t>
            </a:r>
            <a:r>
              <a:rPr lang="en-GB" sz="2000" dirty="0" err="1" smtClean="0"/>
              <a:t>și</a:t>
            </a:r>
            <a:r>
              <a:rPr lang="en-GB" sz="2000" dirty="0" smtClean="0"/>
              <a:t> </a:t>
            </a:r>
            <a:r>
              <a:rPr lang="en-GB" sz="2000" dirty="0" err="1" smtClean="0"/>
              <a:t>telecomandă</a:t>
            </a:r>
            <a:endParaRPr lang="ro-RO" sz="2000" dirty="0"/>
          </a:p>
        </p:txBody>
      </p:sp>
      <p:pic>
        <p:nvPicPr>
          <p:cNvPr id="5" name="Imagin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385765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ine 5" descr="3-1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500562" y="1571612"/>
            <a:ext cx="4143404" cy="4857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număr diapozitiv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asetăText 2"/>
          <p:cNvSpPr txBox="1"/>
          <p:nvPr/>
        </p:nvSpPr>
        <p:spPr>
          <a:xfrm>
            <a:off x="142844" y="214290"/>
            <a:ext cx="65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 smtClean="0"/>
              <a:t>Demonstrație</a:t>
            </a:r>
            <a:r>
              <a:rPr lang="en-GB" sz="2000" dirty="0" smtClean="0"/>
              <a:t> </a:t>
            </a:r>
            <a:r>
              <a:rPr lang="en-GB" sz="2000" dirty="0" err="1" smtClean="0"/>
              <a:t>funcționalități</a:t>
            </a:r>
            <a:r>
              <a:rPr lang="en-GB" sz="2000" dirty="0" smtClean="0"/>
              <a:t> robot</a:t>
            </a:r>
            <a:endParaRPr lang="ro-RO" sz="2000" dirty="0"/>
          </a:p>
        </p:txBody>
      </p:sp>
      <p:pic>
        <p:nvPicPr>
          <p:cNvPr id="4" name="Demonstratie_Proiect _Diploma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4282" y="1357298"/>
            <a:ext cx="8572560" cy="4786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Concluzii</a:t>
            </a:r>
            <a:endParaRPr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sz="half" idx="4294967295"/>
          </p:nvPr>
        </p:nvSpPr>
        <p:spPr>
          <a:xfrm>
            <a:off x="0" y="2357430"/>
            <a:ext cx="9001156" cy="4143403"/>
          </a:xfrm>
        </p:spPr>
        <p:txBody>
          <a:bodyPr>
            <a:normAutofit/>
          </a:bodyPr>
          <a:lstStyle/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dirty="0" err="1" smtClean="0"/>
              <a:t>Îndeplinirea</a:t>
            </a:r>
            <a:r>
              <a:rPr lang="en-GB" sz="2000" dirty="0" smtClean="0"/>
              <a:t> </a:t>
            </a:r>
            <a:r>
              <a:rPr lang="en-GB" sz="2000" dirty="0" err="1" smtClean="0"/>
              <a:t>obiectivului</a:t>
            </a:r>
            <a:r>
              <a:rPr lang="en-GB" sz="2000" dirty="0" smtClean="0"/>
              <a:t> </a:t>
            </a:r>
            <a:r>
              <a:rPr lang="en-GB" sz="2000" dirty="0" err="1" smtClean="0"/>
              <a:t>propus</a:t>
            </a:r>
            <a:r>
              <a:rPr lang="en-GB" sz="2000" dirty="0" smtClean="0"/>
              <a:t>, </a:t>
            </a:r>
            <a:r>
              <a:rPr lang="en-GB" sz="2000" dirty="0" err="1" smtClean="0"/>
              <a:t>după</a:t>
            </a:r>
            <a:r>
              <a:rPr lang="en-GB" sz="2000" dirty="0" smtClean="0"/>
              <a:t> </a:t>
            </a:r>
            <a:r>
              <a:rPr lang="en-GB" sz="2000" dirty="0" err="1" smtClean="0"/>
              <a:t>rezolvarea</a:t>
            </a:r>
            <a:r>
              <a:rPr lang="en-GB" sz="2000" dirty="0" smtClean="0"/>
              <a:t> </a:t>
            </a:r>
            <a:r>
              <a:rPr lang="en-GB" sz="2000" dirty="0" err="1" smtClean="0"/>
              <a:t>problemelor</a:t>
            </a:r>
            <a:r>
              <a:rPr lang="en-GB" sz="2000" dirty="0" smtClean="0"/>
              <a:t> </a:t>
            </a:r>
            <a:r>
              <a:rPr lang="en-GB" sz="2000" dirty="0" err="1" smtClean="0"/>
              <a:t>apărute</a:t>
            </a:r>
            <a:r>
              <a:rPr lang="en-GB" sz="2000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GB" sz="2000" dirty="0" err="1" smtClean="0"/>
              <a:t>alimentarea</a:t>
            </a:r>
            <a:r>
              <a:rPr lang="en-GB" sz="2000" dirty="0" smtClean="0"/>
              <a:t> de 3.3V a </a:t>
            </a:r>
            <a:r>
              <a:rPr lang="en-GB" sz="2000" dirty="0" err="1" smtClean="0"/>
              <a:t>transmițătorului</a:t>
            </a:r>
            <a:r>
              <a:rPr lang="en-GB" sz="2000" dirty="0" smtClean="0"/>
              <a:t> NRF24L01+</a:t>
            </a:r>
          </a:p>
          <a:p>
            <a:pPr>
              <a:buFont typeface="Wingdings" pitchFamily="2" charset="2"/>
              <a:buChar char="Ø"/>
            </a:pPr>
            <a:r>
              <a:rPr lang="en-GB" sz="2000" dirty="0" err="1" smtClean="0"/>
              <a:t>alimentarea</a:t>
            </a:r>
            <a:r>
              <a:rPr lang="en-GB" sz="2000" dirty="0" smtClean="0"/>
              <a:t> de 5V a </a:t>
            </a:r>
            <a:r>
              <a:rPr lang="en-GB" sz="2000" dirty="0" err="1" smtClean="0"/>
              <a:t>plăcii</a:t>
            </a:r>
            <a:r>
              <a:rPr lang="en-GB" sz="2000" dirty="0" smtClean="0"/>
              <a:t> de </a:t>
            </a:r>
            <a:r>
              <a:rPr lang="en-GB" sz="2000" dirty="0" err="1" smtClean="0"/>
              <a:t>dezvoltare</a:t>
            </a:r>
            <a:r>
              <a:rPr lang="en-GB" sz="2000" dirty="0" smtClean="0"/>
              <a:t> Raspberry Pi</a:t>
            </a:r>
          </a:p>
          <a:p>
            <a:pPr>
              <a:buFont typeface="Wingdings" pitchFamily="2" charset="2"/>
              <a:buChar char="Ø"/>
            </a:pPr>
            <a:r>
              <a:rPr lang="en-GB" sz="2000" dirty="0" err="1" smtClean="0"/>
              <a:t>corecția</a:t>
            </a:r>
            <a:r>
              <a:rPr lang="en-GB" sz="2000" dirty="0" smtClean="0"/>
              <a:t> </a:t>
            </a:r>
            <a:r>
              <a:rPr lang="en-GB" sz="2000" dirty="0" err="1" smtClean="0"/>
              <a:t>mișcării</a:t>
            </a:r>
            <a:r>
              <a:rPr lang="en-GB" sz="2000" dirty="0" smtClean="0"/>
              <a:t> servo-</a:t>
            </a:r>
            <a:r>
              <a:rPr lang="en-GB" sz="2000" dirty="0" err="1" smtClean="0"/>
              <a:t>motoare</a:t>
            </a:r>
            <a:r>
              <a:rPr lang="en-GB" sz="2000" dirty="0" smtClean="0"/>
              <a:t> SG90 </a:t>
            </a:r>
          </a:p>
          <a:p>
            <a:pPr>
              <a:buFont typeface="Wingdings" pitchFamily="2" charset="2"/>
              <a:buChar char="Ø"/>
            </a:pPr>
            <a:r>
              <a:rPr lang="en-GB" sz="2000" dirty="0" err="1" smtClean="0"/>
              <a:t>corecția</a:t>
            </a:r>
            <a:r>
              <a:rPr lang="en-GB" sz="2000" dirty="0" smtClean="0"/>
              <a:t> </a:t>
            </a:r>
            <a:r>
              <a:rPr lang="en-GB" sz="2000" dirty="0" err="1" smtClean="0"/>
              <a:t>suportului</a:t>
            </a:r>
            <a:r>
              <a:rPr lang="en-GB" sz="2000" dirty="0" smtClean="0"/>
              <a:t> de </a:t>
            </a:r>
            <a:r>
              <a:rPr lang="en-GB" sz="2000" dirty="0" err="1" smtClean="0"/>
              <a:t>acumulatori</a:t>
            </a:r>
            <a:r>
              <a:rPr lang="en-GB" sz="2000" dirty="0" smtClean="0"/>
              <a:t> la PCB-</a:t>
            </a:r>
            <a:r>
              <a:rPr lang="en-GB" sz="2000" dirty="0" err="1" smtClean="0"/>
              <a:t>ul</a:t>
            </a:r>
            <a:r>
              <a:rPr lang="en-GB" sz="2000" dirty="0" smtClean="0"/>
              <a:t> </a:t>
            </a:r>
            <a:r>
              <a:rPr lang="en-GB" sz="2000" dirty="0" err="1" smtClean="0"/>
              <a:t>telecomenzii</a:t>
            </a:r>
            <a:endParaRPr lang="en-GB" sz="2000" dirty="0" smtClean="0"/>
          </a:p>
          <a:p>
            <a:pPr>
              <a:buFont typeface="Wingdings" pitchFamily="2" charset="2"/>
              <a:buChar char="Ø"/>
            </a:pPr>
            <a:r>
              <a:rPr lang="en-GB" sz="2000" dirty="0" err="1" smtClean="0"/>
              <a:t>corecția</a:t>
            </a:r>
            <a:r>
              <a:rPr lang="en-GB" sz="2000" dirty="0" smtClean="0"/>
              <a:t> </a:t>
            </a:r>
            <a:r>
              <a:rPr lang="en-GB" sz="2000" dirty="0" err="1" smtClean="0"/>
              <a:t>suportului</a:t>
            </a:r>
            <a:r>
              <a:rPr lang="en-GB" sz="2000" dirty="0" smtClean="0"/>
              <a:t> de </a:t>
            </a:r>
            <a:r>
              <a:rPr lang="en-GB" sz="2000" dirty="0" err="1" smtClean="0"/>
              <a:t>braț</a:t>
            </a:r>
            <a:r>
              <a:rPr lang="en-GB" sz="2000" dirty="0" smtClean="0"/>
              <a:t> </a:t>
            </a:r>
            <a:r>
              <a:rPr lang="en-GB" sz="2000" dirty="0" err="1" smtClean="0"/>
              <a:t>mecanic</a:t>
            </a: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pPr>
              <a:buFont typeface="Arial" pitchFamily="34" charset="0"/>
              <a:buChar char="•"/>
            </a:pPr>
            <a:endParaRPr lang="ro-RO" sz="2000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61598" y="1063417"/>
            <a:ext cx="7210864" cy="1372986"/>
          </a:xfrm>
        </p:spPr>
        <p:txBody>
          <a:bodyPr/>
          <a:lstStyle/>
          <a:p>
            <a:pPr algn="ctr"/>
            <a:r>
              <a:rPr lang="en-GB" sz="3600" dirty="0" smtClean="0"/>
              <a:t>  </a:t>
            </a:r>
            <a:r>
              <a:rPr lang="en-GB" sz="3600" dirty="0" err="1" smtClean="0"/>
              <a:t>Scopul</a:t>
            </a:r>
            <a:r>
              <a:rPr lang="en-GB" sz="3600" dirty="0" smtClean="0"/>
              <a:t> </a:t>
            </a:r>
            <a:r>
              <a:rPr lang="en-GB" sz="3600" dirty="0" err="1" smtClean="0"/>
              <a:t>proiectului</a:t>
            </a:r>
            <a:r>
              <a:rPr lang="en-GB" sz="3600" dirty="0" smtClean="0"/>
              <a:t> </a:t>
            </a:r>
            <a:r>
              <a:rPr lang="en-GB" sz="3600" dirty="0" err="1" smtClean="0"/>
              <a:t>și</a:t>
            </a:r>
            <a:r>
              <a:rPr lang="en-GB" sz="3600" dirty="0" smtClean="0"/>
              <a:t> </a:t>
            </a:r>
            <a:r>
              <a:rPr lang="en-GB" sz="3600" dirty="0" err="1" smtClean="0"/>
              <a:t>motivația</a:t>
            </a:r>
            <a:endParaRPr lang="ro-RO" sz="3600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sz="half" idx="2"/>
          </p:nvPr>
        </p:nvSpPr>
        <p:spPr>
          <a:xfrm>
            <a:off x="0" y="3714752"/>
            <a:ext cx="9144000" cy="192882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 err="1" smtClean="0"/>
              <a:t>Scopul</a:t>
            </a:r>
            <a:r>
              <a:rPr lang="en-GB" sz="2000" dirty="0" smtClean="0"/>
              <a:t>: </a:t>
            </a:r>
            <a:r>
              <a:rPr lang="en-GB" sz="2000" dirty="0" err="1" smtClean="0"/>
              <a:t>dezvoltarea</a:t>
            </a:r>
            <a:r>
              <a:rPr lang="en-GB" sz="2000" dirty="0" smtClean="0"/>
              <a:t> </a:t>
            </a:r>
            <a:r>
              <a:rPr lang="en-GB" sz="2000" dirty="0" err="1" smtClean="0"/>
              <a:t>unui</a:t>
            </a:r>
            <a:r>
              <a:rPr lang="en-GB" sz="2000" dirty="0" smtClean="0"/>
              <a:t> robot </a:t>
            </a:r>
            <a:r>
              <a:rPr lang="en-GB" sz="2000" dirty="0" err="1" smtClean="0"/>
              <a:t>controlat</a:t>
            </a:r>
            <a:r>
              <a:rPr lang="en-GB" sz="2000" dirty="0" smtClean="0"/>
              <a:t> de la </a:t>
            </a:r>
            <a:r>
              <a:rPr lang="en-GB" sz="2000" dirty="0" err="1" smtClean="0"/>
              <a:t>distanță</a:t>
            </a:r>
            <a:r>
              <a:rPr lang="en-GB" sz="2000" dirty="0" smtClean="0"/>
              <a:t> </a:t>
            </a:r>
            <a:r>
              <a:rPr lang="en-GB" sz="2000" dirty="0" err="1" smtClean="0"/>
              <a:t>capabil</a:t>
            </a:r>
            <a:r>
              <a:rPr lang="en-GB" sz="2000" dirty="0" smtClean="0"/>
              <a:t> de    </a:t>
            </a:r>
            <a:r>
              <a:rPr lang="en-GB" sz="2000" dirty="0" err="1" smtClean="0"/>
              <a:t>recunoaștere</a:t>
            </a:r>
            <a:r>
              <a:rPr lang="en-GB" sz="2000" dirty="0" smtClean="0"/>
              <a:t> video </a:t>
            </a:r>
            <a:r>
              <a:rPr lang="en-GB" sz="2000" dirty="0" err="1" smtClean="0"/>
              <a:t>și</a:t>
            </a:r>
            <a:r>
              <a:rPr lang="en-GB" sz="2000" dirty="0" smtClean="0"/>
              <a:t> </a:t>
            </a:r>
            <a:r>
              <a:rPr lang="en-GB" sz="2000" dirty="0" err="1" smtClean="0"/>
              <a:t>îndepărtarea</a:t>
            </a:r>
            <a:r>
              <a:rPr lang="en-GB" sz="2000" dirty="0" smtClean="0"/>
              <a:t> de </a:t>
            </a:r>
            <a:r>
              <a:rPr lang="en-GB" sz="2000" dirty="0" err="1" smtClean="0"/>
              <a:t>obstacole</a:t>
            </a:r>
            <a:r>
              <a:rPr lang="en-GB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err="1" smtClean="0"/>
              <a:t>Motivația</a:t>
            </a:r>
            <a:r>
              <a:rPr lang="en-GB" sz="2000" dirty="0" smtClean="0"/>
              <a:t>: </a:t>
            </a:r>
            <a:r>
              <a:rPr lang="en-GB" sz="2000" dirty="0" err="1" smtClean="0"/>
              <a:t>realizarea</a:t>
            </a:r>
            <a:r>
              <a:rPr lang="en-GB" sz="2000" dirty="0" smtClean="0"/>
              <a:t> </a:t>
            </a:r>
            <a:r>
              <a:rPr lang="en-GB" sz="2000" dirty="0" err="1" smtClean="0"/>
              <a:t>unor</a:t>
            </a:r>
            <a:r>
              <a:rPr lang="en-GB" sz="2000" dirty="0" smtClean="0"/>
              <a:t> </a:t>
            </a:r>
            <a:r>
              <a:rPr lang="en-GB" sz="2000" dirty="0" err="1" smtClean="0"/>
              <a:t>sisteme</a:t>
            </a:r>
            <a:r>
              <a:rPr lang="en-GB" sz="2000" dirty="0" smtClean="0"/>
              <a:t> hardware </a:t>
            </a:r>
            <a:r>
              <a:rPr lang="en-GB" sz="2000" dirty="0" err="1" smtClean="0"/>
              <a:t>comandate</a:t>
            </a:r>
            <a:r>
              <a:rPr lang="en-GB" sz="2000" dirty="0" smtClean="0"/>
              <a:t> de </a:t>
            </a:r>
            <a:r>
              <a:rPr lang="en-GB" sz="2000" dirty="0" err="1" smtClean="0"/>
              <a:t>programe</a:t>
            </a:r>
            <a:r>
              <a:rPr lang="en-GB" sz="2000" dirty="0" smtClean="0"/>
              <a:t> software</a:t>
            </a:r>
            <a:endParaRPr lang="ro-RO" sz="2000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61598" y="1063417"/>
            <a:ext cx="6925112" cy="1372986"/>
          </a:xfrm>
        </p:spPr>
        <p:txBody>
          <a:bodyPr/>
          <a:lstStyle/>
          <a:p>
            <a:pPr algn="ctr"/>
            <a:r>
              <a:rPr lang="en-GB" sz="3600" dirty="0" smtClean="0"/>
              <a:t>  </a:t>
            </a:r>
            <a:r>
              <a:rPr lang="en-GB" sz="3600" dirty="0" err="1" smtClean="0"/>
              <a:t>Contribuții</a:t>
            </a:r>
            <a:endParaRPr lang="ro-RO" sz="3600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sz="half" idx="2"/>
          </p:nvPr>
        </p:nvSpPr>
        <p:spPr>
          <a:xfrm>
            <a:off x="866216" y="3214686"/>
            <a:ext cx="7992064" cy="2805114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GB" sz="2000" dirty="0" err="1" smtClean="0"/>
              <a:t>Alegerea</a:t>
            </a:r>
            <a:r>
              <a:rPr lang="en-GB" sz="2000" dirty="0" smtClean="0"/>
              <a:t> </a:t>
            </a:r>
            <a:r>
              <a:rPr lang="en-GB" sz="2000" dirty="0" err="1" smtClean="0"/>
              <a:t>componentelor</a:t>
            </a:r>
            <a:r>
              <a:rPr lang="en-GB" sz="2000" dirty="0" smtClean="0"/>
              <a:t> </a:t>
            </a:r>
            <a:r>
              <a:rPr lang="en-GB" sz="2000" dirty="0" err="1" smtClean="0"/>
              <a:t>necesare</a:t>
            </a:r>
            <a:r>
              <a:rPr lang="en-GB" sz="2000" dirty="0" smtClean="0"/>
              <a:t> </a:t>
            </a:r>
            <a:r>
              <a:rPr lang="en-GB" sz="2000" dirty="0" err="1" smtClean="0"/>
              <a:t>dezvoltării</a:t>
            </a:r>
            <a:r>
              <a:rPr lang="en-GB" sz="2000" dirty="0" smtClean="0"/>
              <a:t> </a:t>
            </a:r>
            <a:r>
              <a:rPr lang="en-GB" sz="2000" dirty="0" err="1" smtClean="0"/>
              <a:t>proiectului</a:t>
            </a:r>
            <a:endParaRPr lang="en-GB" sz="2000" dirty="0" smtClean="0"/>
          </a:p>
          <a:p>
            <a:pPr>
              <a:buFont typeface="Wingdings" pitchFamily="2" charset="2"/>
              <a:buChar char="Ø"/>
            </a:pPr>
            <a:r>
              <a:rPr lang="en-GB" sz="2000" dirty="0" err="1" smtClean="0"/>
              <a:t>Realizarea</a:t>
            </a:r>
            <a:r>
              <a:rPr lang="en-GB" sz="2000" dirty="0" smtClean="0"/>
              <a:t> </a:t>
            </a:r>
            <a:r>
              <a:rPr lang="en-GB" sz="2000" dirty="0" err="1" smtClean="0"/>
              <a:t>schemelor</a:t>
            </a:r>
            <a:r>
              <a:rPr lang="en-GB" sz="2000" dirty="0" smtClean="0"/>
              <a:t> bloc </a:t>
            </a:r>
            <a:r>
              <a:rPr lang="en-GB" sz="2000" dirty="0" err="1" smtClean="0"/>
              <a:t>pentru</a:t>
            </a:r>
            <a:r>
              <a:rPr lang="en-GB" sz="2000" dirty="0" smtClean="0"/>
              <a:t> robot </a:t>
            </a:r>
            <a:r>
              <a:rPr lang="en-GB" sz="2000" dirty="0" err="1" smtClean="0"/>
              <a:t>și</a:t>
            </a:r>
            <a:r>
              <a:rPr lang="en-GB" sz="2000" dirty="0" smtClean="0"/>
              <a:t> </a:t>
            </a:r>
            <a:r>
              <a:rPr lang="en-GB" sz="2000" dirty="0" err="1" smtClean="0"/>
              <a:t>telecomanda</a:t>
            </a:r>
            <a:r>
              <a:rPr lang="en-GB" sz="2000" dirty="0" smtClean="0"/>
              <a:t> cu care se </a:t>
            </a:r>
            <a:r>
              <a:rPr lang="en-GB" sz="2000" dirty="0" err="1" smtClean="0"/>
              <a:t>controlează</a:t>
            </a:r>
            <a:r>
              <a:rPr lang="en-GB" sz="2000" dirty="0" smtClean="0"/>
              <a:t> </a:t>
            </a:r>
            <a:r>
              <a:rPr lang="en-GB" sz="2000" dirty="0" err="1" smtClean="0"/>
              <a:t>robotul</a:t>
            </a:r>
            <a:endParaRPr lang="en-GB" sz="2000" dirty="0" smtClean="0"/>
          </a:p>
          <a:p>
            <a:pPr>
              <a:buFont typeface="Wingdings" pitchFamily="2" charset="2"/>
              <a:buChar char="Ø"/>
            </a:pPr>
            <a:r>
              <a:rPr lang="en-GB" sz="2000" dirty="0" err="1" smtClean="0"/>
              <a:t>Construcția</a:t>
            </a:r>
            <a:r>
              <a:rPr lang="en-GB" sz="2000" dirty="0" smtClean="0"/>
              <a:t> </a:t>
            </a:r>
            <a:r>
              <a:rPr lang="en-GB" sz="2000" dirty="0" err="1" smtClean="0"/>
              <a:t>robotului</a:t>
            </a:r>
            <a:endParaRPr lang="en-GB" sz="2000" dirty="0" smtClean="0"/>
          </a:p>
          <a:p>
            <a:pPr>
              <a:buFont typeface="Wingdings" pitchFamily="2" charset="2"/>
              <a:buChar char="Ø"/>
            </a:pPr>
            <a:r>
              <a:rPr lang="en-GB" sz="2000" dirty="0" err="1" smtClean="0"/>
              <a:t>Realizarea</a:t>
            </a:r>
            <a:r>
              <a:rPr lang="en-GB" sz="2000" dirty="0" smtClean="0"/>
              <a:t> </a:t>
            </a:r>
            <a:r>
              <a:rPr lang="en-GB" sz="2000" dirty="0" err="1" smtClean="0"/>
              <a:t>unui</a:t>
            </a:r>
            <a:r>
              <a:rPr lang="en-GB" sz="2000" dirty="0" smtClean="0"/>
              <a:t> PCB </a:t>
            </a:r>
            <a:r>
              <a:rPr lang="en-GB" sz="2000" dirty="0" err="1" smtClean="0"/>
              <a:t>pentru</a:t>
            </a:r>
            <a:r>
              <a:rPr lang="en-GB" sz="2000" dirty="0" smtClean="0"/>
              <a:t> </a:t>
            </a:r>
            <a:r>
              <a:rPr lang="en-GB" sz="2000" dirty="0" err="1" smtClean="0"/>
              <a:t>telecomandă</a:t>
            </a:r>
            <a:endParaRPr lang="en-GB" sz="2000" dirty="0" smtClean="0"/>
          </a:p>
          <a:p>
            <a:pPr>
              <a:buFont typeface="Wingdings" pitchFamily="2" charset="2"/>
              <a:buChar char="Ø"/>
            </a:pPr>
            <a:r>
              <a:rPr lang="en-GB" sz="2000" dirty="0" err="1" smtClean="0"/>
              <a:t>Construcția</a:t>
            </a:r>
            <a:r>
              <a:rPr lang="en-GB" sz="2000" dirty="0" smtClean="0"/>
              <a:t> </a:t>
            </a:r>
            <a:r>
              <a:rPr lang="en-GB" sz="2000" dirty="0" err="1" smtClean="0"/>
              <a:t>brațului</a:t>
            </a:r>
            <a:r>
              <a:rPr lang="en-GB" sz="2000" dirty="0" smtClean="0"/>
              <a:t> </a:t>
            </a:r>
            <a:r>
              <a:rPr lang="en-GB" sz="2000" dirty="0" err="1" smtClean="0"/>
              <a:t>mecanic</a:t>
            </a:r>
            <a:r>
              <a:rPr lang="en-GB" sz="2000" dirty="0" smtClean="0"/>
              <a:t> din </a:t>
            </a:r>
            <a:r>
              <a:rPr lang="en-GB" sz="2000" dirty="0" err="1" smtClean="0"/>
              <a:t>piese</a:t>
            </a:r>
            <a:r>
              <a:rPr lang="en-GB" sz="2000" dirty="0" smtClean="0"/>
              <a:t> </a:t>
            </a:r>
            <a:r>
              <a:rPr lang="en-GB" sz="2000" dirty="0" err="1" smtClean="0"/>
              <a:t>metalice</a:t>
            </a:r>
            <a:endParaRPr lang="en-GB" sz="2000" dirty="0" smtClean="0"/>
          </a:p>
          <a:p>
            <a:pPr>
              <a:buFont typeface="Wingdings" pitchFamily="2" charset="2"/>
              <a:buChar char="Ø"/>
            </a:pPr>
            <a:r>
              <a:rPr lang="en-GB" sz="2000" dirty="0" err="1" smtClean="0"/>
              <a:t>Realizarea</a:t>
            </a:r>
            <a:r>
              <a:rPr lang="en-GB" sz="2000" dirty="0" smtClean="0"/>
              <a:t> </a:t>
            </a:r>
            <a:r>
              <a:rPr lang="en-GB" sz="2000" dirty="0" err="1" smtClean="0"/>
              <a:t>unor</a:t>
            </a:r>
            <a:r>
              <a:rPr lang="en-GB" sz="2000" dirty="0" smtClean="0"/>
              <a:t> </a:t>
            </a:r>
            <a:r>
              <a:rPr lang="en-GB" sz="2000" dirty="0" err="1" smtClean="0"/>
              <a:t>programe</a:t>
            </a:r>
            <a:r>
              <a:rPr lang="en-GB" sz="2000" dirty="0" smtClean="0"/>
              <a:t> software </a:t>
            </a:r>
            <a:r>
              <a:rPr lang="en-GB" sz="2000" dirty="0" err="1" smtClean="0"/>
              <a:t>pentru</a:t>
            </a:r>
            <a:r>
              <a:rPr lang="en-GB" sz="2000" dirty="0" smtClean="0"/>
              <a:t> robot </a:t>
            </a:r>
            <a:r>
              <a:rPr lang="en-GB" sz="2000" dirty="0" err="1" smtClean="0"/>
              <a:t>și</a:t>
            </a:r>
            <a:r>
              <a:rPr lang="en-GB" sz="2000" dirty="0" smtClean="0"/>
              <a:t> </a:t>
            </a:r>
            <a:r>
              <a:rPr lang="en-GB" sz="2000" dirty="0" err="1" smtClean="0"/>
              <a:t>telecomandă</a:t>
            </a:r>
            <a:endParaRPr lang="en-GB" sz="2000" dirty="0" smtClean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357157" y="1397000"/>
          <a:ext cx="8643997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058"/>
                <a:gridCol w="726771"/>
                <a:gridCol w="726771"/>
                <a:gridCol w="726771"/>
                <a:gridCol w="726771"/>
                <a:gridCol w="726771"/>
                <a:gridCol w="726771"/>
                <a:gridCol w="726771"/>
                <a:gridCol w="726771"/>
                <a:gridCol w="72677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o-RO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Oct.</a:t>
                      </a:r>
                      <a:endParaRPr lang="ro-R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Nov.</a:t>
                      </a:r>
                      <a:endParaRPr lang="ro-R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Dec.</a:t>
                      </a:r>
                      <a:endParaRPr lang="ro-R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Ian.</a:t>
                      </a:r>
                      <a:endParaRPr lang="ro-R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Feb.</a:t>
                      </a:r>
                      <a:endParaRPr lang="ro-R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Mar.</a:t>
                      </a:r>
                      <a:endParaRPr lang="ro-R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Apr.</a:t>
                      </a:r>
                      <a:endParaRPr lang="ro-R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Mai</a:t>
                      </a:r>
                      <a:endParaRPr lang="ro-R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 smtClean="0"/>
                        <a:t>Iun</a:t>
                      </a:r>
                      <a:r>
                        <a:rPr lang="en-GB" sz="1200" dirty="0" smtClean="0"/>
                        <a:t>.</a:t>
                      </a:r>
                      <a:endParaRPr lang="ro-RO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 smtClean="0">
                          <a:solidFill>
                            <a:schemeClr val="tx1"/>
                          </a:solidFill>
                        </a:rPr>
                        <a:t>Planificare</a:t>
                      </a: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200" b="1" baseline="0" dirty="0" err="1" smtClean="0">
                          <a:solidFill>
                            <a:schemeClr val="tx1"/>
                          </a:solidFill>
                        </a:rPr>
                        <a:t>inițială</a:t>
                      </a:r>
                      <a:endParaRPr lang="ro-RO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 smtClean="0"/>
                        <a:t>Telecomandă-Schemă</a:t>
                      </a:r>
                      <a:r>
                        <a:rPr lang="en-GB" sz="1200" b="1" baseline="0" dirty="0" smtClean="0"/>
                        <a:t> </a:t>
                      </a:r>
                      <a:r>
                        <a:rPr lang="en-GB" sz="1200" b="1" baseline="0" dirty="0" err="1" smtClean="0"/>
                        <a:t>electrică</a:t>
                      </a:r>
                      <a:r>
                        <a:rPr lang="en-GB" sz="1200" b="1" dirty="0" smtClean="0"/>
                        <a:t> </a:t>
                      </a:r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Robot-</a:t>
                      </a:r>
                      <a:r>
                        <a:rPr lang="en-GB" sz="1200" b="1" dirty="0" err="1" smtClean="0"/>
                        <a:t>Schemă</a:t>
                      </a:r>
                      <a:r>
                        <a:rPr lang="en-GB" sz="1200" b="1" dirty="0" smtClean="0"/>
                        <a:t> </a:t>
                      </a:r>
                      <a:r>
                        <a:rPr lang="en-GB" sz="1200" b="1" dirty="0" err="1" smtClean="0"/>
                        <a:t>electrică</a:t>
                      </a:r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 smtClean="0"/>
                        <a:t>Telecomandă</a:t>
                      </a:r>
                      <a:r>
                        <a:rPr lang="en-GB" sz="1200" b="1" dirty="0" smtClean="0"/>
                        <a:t>-PCB</a:t>
                      </a:r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 smtClean="0"/>
                        <a:t>Telecomandă</a:t>
                      </a:r>
                      <a:r>
                        <a:rPr lang="en-GB" sz="1200" b="1" dirty="0" smtClean="0"/>
                        <a:t>-Software</a:t>
                      </a:r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 smtClean="0"/>
                        <a:t>Telecomandă-Asamblare</a:t>
                      </a:r>
                      <a:r>
                        <a:rPr lang="en-GB" sz="1200" b="1" dirty="0" smtClean="0"/>
                        <a:t> </a:t>
                      </a:r>
                      <a:r>
                        <a:rPr lang="en-GB" sz="1200" b="1" dirty="0" err="1" smtClean="0"/>
                        <a:t>și</a:t>
                      </a:r>
                      <a:r>
                        <a:rPr lang="en-GB" sz="1200" b="1" dirty="0" smtClean="0"/>
                        <a:t> </a:t>
                      </a:r>
                      <a:r>
                        <a:rPr lang="en-GB" sz="1200" b="1" dirty="0" err="1" smtClean="0"/>
                        <a:t>testare</a:t>
                      </a:r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 smtClean="0"/>
                        <a:t>Construcție</a:t>
                      </a:r>
                      <a:r>
                        <a:rPr lang="en-GB" sz="1200" b="1" dirty="0" smtClean="0"/>
                        <a:t> </a:t>
                      </a:r>
                      <a:r>
                        <a:rPr lang="en-GB" sz="1200" b="1" dirty="0" err="1" smtClean="0"/>
                        <a:t>braț</a:t>
                      </a:r>
                      <a:r>
                        <a:rPr lang="en-GB" sz="1200" b="1" dirty="0" smtClean="0"/>
                        <a:t> </a:t>
                      </a:r>
                      <a:r>
                        <a:rPr lang="en-GB" sz="1200" b="1" dirty="0" err="1" smtClean="0"/>
                        <a:t>mecanic</a:t>
                      </a:r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 smtClean="0"/>
                        <a:t>Construcție</a:t>
                      </a:r>
                      <a:r>
                        <a:rPr lang="en-GB" sz="1200" b="1" dirty="0" smtClean="0"/>
                        <a:t> robot</a:t>
                      </a:r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Robot-Software</a:t>
                      </a:r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Robot-</a:t>
                      </a:r>
                      <a:r>
                        <a:rPr lang="en-GB" sz="1200" b="1" dirty="0" err="1" smtClean="0"/>
                        <a:t>Asablare</a:t>
                      </a:r>
                      <a:r>
                        <a:rPr lang="en-GB" sz="1200" b="1" dirty="0" smtClean="0"/>
                        <a:t> </a:t>
                      </a:r>
                      <a:r>
                        <a:rPr lang="en-GB" sz="1200" b="1" dirty="0" err="1" smtClean="0"/>
                        <a:t>și</a:t>
                      </a:r>
                      <a:r>
                        <a:rPr lang="en-GB" sz="1200" b="1" dirty="0" smtClean="0"/>
                        <a:t> </a:t>
                      </a:r>
                      <a:r>
                        <a:rPr lang="en-GB" sz="1200" b="1" dirty="0" err="1" smtClean="0"/>
                        <a:t>testare</a:t>
                      </a:r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 smtClean="0"/>
                        <a:t>Testare</a:t>
                      </a:r>
                      <a:r>
                        <a:rPr lang="en-GB" sz="1200" b="1" dirty="0" smtClean="0"/>
                        <a:t> </a:t>
                      </a:r>
                      <a:r>
                        <a:rPr lang="en-GB" sz="1200" b="1" dirty="0" err="1" smtClean="0"/>
                        <a:t>sistem</a:t>
                      </a:r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 smtClean="0"/>
                        <a:t>Documentație</a:t>
                      </a:r>
                      <a:r>
                        <a:rPr lang="en-GB" sz="1200" b="1" dirty="0" smtClean="0"/>
                        <a:t> </a:t>
                      </a:r>
                      <a:r>
                        <a:rPr lang="en-GB" sz="1200" b="1" dirty="0" err="1" smtClean="0"/>
                        <a:t>scrisă</a:t>
                      </a:r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o-RO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Dreptunghi 4"/>
          <p:cNvSpPr/>
          <p:nvPr/>
        </p:nvSpPr>
        <p:spPr>
          <a:xfrm>
            <a:off x="2500298" y="1785926"/>
            <a:ext cx="1000132" cy="3571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Dreptunghi 6"/>
          <p:cNvSpPr/>
          <p:nvPr/>
        </p:nvSpPr>
        <p:spPr>
          <a:xfrm>
            <a:off x="3428992" y="2143116"/>
            <a:ext cx="35719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Dreptunghi 7"/>
          <p:cNvSpPr/>
          <p:nvPr/>
        </p:nvSpPr>
        <p:spPr>
          <a:xfrm>
            <a:off x="3428992" y="2571744"/>
            <a:ext cx="35719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Dreptunghi 8"/>
          <p:cNvSpPr/>
          <p:nvPr/>
        </p:nvSpPr>
        <p:spPr>
          <a:xfrm>
            <a:off x="3714744" y="3000372"/>
            <a:ext cx="1214446" cy="35719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Dreptunghi 9"/>
          <p:cNvSpPr/>
          <p:nvPr/>
        </p:nvSpPr>
        <p:spPr>
          <a:xfrm>
            <a:off x="3500430" y="3357562"/>
            <a:ext cx="3071834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Dreptunghi 10"/>
          <p:cNvSpPr/>
          <p:nvPr/>
        </p:nvSpPr>
        <p:spPr>
          <a:xfrm>
            <a:off x="6572264" y="3714752"/>
            <a:ext cx="857256" cy="428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Dreptunghi 11"/>
          <p:cNvSpPr/>
          <p:nvPr/>
        </p:nvSpPr>
        <p:spPr>
          <a:xfrm>
            <a:off x="6572264" y="4143380"/>
            <a:ext cx="1143008" cy="3571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Dreptunghi 12"/>
          <p:cNvSpPr/>
          <p:nvPr/>
        </p:nvSpPr>
        <p:spPr>
          <a:xfrm>
            <a:off x="3500430" y="4500570"/>
            <a:ext cx="4786346" cy="4286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Dreptunghi 13"/>
          <p:cNvSpPr/>
          <p:nvPr/>
        </p:nvSpPr>
        <p:spPr>
          <a:xfrm>
            <a:off x="3500430" y="4857760"/>
            <a:ext cx="4500594" cy="428628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Dreptunghi 14"/>
          <p:cNvSpPr/>
          <p:nvPr/>
        </p:nvSpPr>
        <p:spPr>
          <a:xfrm>
            <a:off x="7929586" y="5286388"/>
            <a:ext cx="642942" cy="35719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Dreptunghi 15"/>
          <p:cNvSpPr/>
          <p:nvPr/>
        </p:nvSpPr>
        <p:spPr>
          <a:xfrm>
            <a:off x="8572528" y="5643578"/>
            <a:ext cx="428628" cy="3571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Dreptunghi 16"/>
          <p:cNvSpPr/>
          <p:nvPr/>
        </p:nvSpPr>
        <p:spPr>
          <a:xfrm>
            <a:off x="7572396" y="6000768"/>
            <a:ext cx="1428760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8" name="CasetăText 17"/>
          <p:cNvSpPr txBox="1"/>
          <p:nvPr/>
        </p:nvSpPr>
        <p:spPr>
          <a:xfrm>
            <a:off x="571472" y="714356"/>
            <a:ext cx="557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Diagrama</a:t>
            </a:r>
            <a:r>
              <a:rPr lang="en-GB" sz="2800" dirty="0" smtClean="0"/>
              <a:t> Gantt a </a:t>
            </a:r>
            <a:r>
              <a:rPr lang="en-GB" sz="2800" dirty="0" err="1" smtClean="0"/>
              <a:t>proiectului</a:t>
            </a:r>
            <a:endParaRPr lang="ro-RO" sz="2800" dirty="0"/>
          </a:p>
        </p:txBody>
      </p:sp>
      <p:sp>
        <p:nvSpPr>
          <p:cNvPr id="19" name="Substituent număr diapozitiv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u 5"/>
          <p:cNvSpPr>
            <a:spLocks noGrp="1"/>
          </p:cNvSpPr>
          <p:nvPr>
            <p:ph type="title"/>
          </p:nvPr>
        </p:nvSpPr>
        <p:spPr>
          <a:xfrm>
            <a:off x="857224" y="1000109"/>
            <a:ext cx="7215238" cy="2071701"/>
          </a:xfrm>
        </p:spPr>
        <p:txBody>
          <a:bodyPr/>
          <a:lstStyle/>
          <a:p>
            <a:r>
              <a:rPr lang="en-GB" dirty="0" smtClean="0"/>
              <a:t>     Scheme Bloc Hardware</a:t>
            </a:r>
            <a:endParaRPr lang="ro-RO" dirty="0"/>
          </a:p>
        </p:txBody>
      </p:sp>
      <p:sp>
        <p:nvSpPr>
          <p:cNvPr id="7" name="Substituent text 6"/>
          <p:cNvSpPr>
            <a:spLocks noGrp="1"/>
          </p:cNvSpPr>
          <p:nvPr>
            <p:ph type="body" idx="1"/>
          </p:nvPr>
        </p:nvSpPr>
        <p:spPr>
          <a:xfrm>
            <a:off x="866216" y="4714884"/>
            <a:ext cx="7992064" cy="1357322"/>
          </a:xfrm>
        </p:spPr>
        <p:txBody>
          <a:bodyPr>
            <a:normAutofit/>
          </a:bodyPr>
          <a:lstStyle/>
          <a:p>
            <a:r>
              <a:rPr lang="en-GB" dirty="0" err="1" smtClean="0">
                <a:solidFill>
                  <a:schemeClr val="tx1"/>
                </a:solidFill>
              </a:rPr>
              <a:t>În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continuare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vor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detaliate</a:t>
            </a:r>
            <a:r>
              <a:rPr lang="en-GB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Schema </a:t>
            </a:r>
            <a:r>
              <a:rPr lang="en-GB" dirty="0" err="1" smtClean="0">
                <a:solidFill>
                  <a:schemeClr val="tx1"/>
                </a:solidFill>
              </a:rPr>
              <a:t>electrică</a:t>
            </a:r>
            <a:r>
              <a:rPr lang="en-GB" dirty="0" smtClean="0">
                <a:solidFill>
                  <a:schemeClr val="tx1"/>
                </a:solidFill>
              </a:rPr>
              <a:t> a </a:t>
            </a:r>
            <a:r>
              <a:rPr lang="en-GB" dirty="0" err="1" smtClean="0">
                <a:solidFill>
                  <a:schemeClr val="tx1"/>
                </a:solidFill>
              </a:rPr>
              <a:t>telecomenzii</a:t>
            </a:r>
            <a:endParaRPr lang="en-GB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Schema </a:t>
            </a:r>
            <a:r>
              <a:rPr lang="en-GB" dirty="0" err="1" smtClean="0">
                <a:solidFill>
                  <a:schemeClr val="tx1"/>
                </a:solidFill>
              </a:rPr>
              <a:t>electrică</a:t>
            </a:r>
            <a:r>
              <a:rPr lang="en-GB" dirty="0" smtClean="0">
                <a:solidFill>
                  <a:schemeClr val="tx1"/>
                </a:solidFill>
              </a:rPr>
              <a:t> a </a:t>
            </a:r>
            <a:r>
              <a:rPr lang="en-GB" dirty="0" err="1" smtClean="0">
                <a:solidFill>
                  <a:schemeClr val="tx1"/>
                </a:solidFill>
              </a:rPr>
              <a:t>robotului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2" name="Substituent număr diapozitiv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/>
          <p:cNvSpPr txBox="1"/>
          <p:nvPr/>
        </p:nvSpPr>
        <p:spPr>
          <a:xfrm>
            <a:off x="1571605" y="785794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Schema </a:t>
            </a:r>
            <a:r>
              <a:rPr lang="en-GB" sz="2000" dirty="0" err="1" smtClean="0"/>
              <a:t>electrică</a:t>
            </a:r>
            <a:r>
              <a:rPr lang="en-GB" sz="2000" dirty="0" smtClean="0"/>
              <a:t> a </a:t>
            </a:r>
            <a:r>
              <a:rPr lang="en-GB" sz="2000" dirty="0" err="1" smtClean="0"/>
              <a:t>telecomenzii</a:t>
            </a:r>
            <a:r>
              <a:rPr lang="en-GB" sz="2000" dirty="0" smtClean="0"/>
              <a:t> </a:t>
            </a:r>
            <a:r>
              <a:rPr lang="en-GB" sz="2000" dirty="0" err="1" smtClean="0"/>
              <a:t>robotului</a:t>
            </a:r>
            <a:endParaRPr lang="ro-RO" sz="2000" dirty="0"/>
          </a:p>
        </p:txBody>
      </p:sp>
      <p:pic>
        <p:nvPicPr>
          <p:cNvPr id="3" name="Imagine 2" descr="Telecomanda nu e g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57" y="1357298"/>
            <a:ext cx="7218286" cy="5143536"/>
          </a:xfrm>
          <a:prstGeom prst="rect">
            <a:avLst/>
          </a:prstGeom>
        </p:spPr>
      </p:pic>
      <p:sp>
        <p:nvSpPr>
          <p:cNvPr id="4" name="CasetăText 3"/>
          <p:cNvSpPr txBox="1"/>
          <p:nvPr/>
        </p:nvSpPr>
        <p:spPr>
          <a:xfrm>
            <a:off x="7500958" y="3286124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Joystick robot</a:t>
            </a:r>
            <a:endParaRPr lang="ro-RO" sz="1200" dirty="0"/>
          </a:p>
        </p:txBody>
      </p:sp>
      <p:sp>
        <p:nvSpPr>
          <p:cNvPr id="5" name="CasetăText 4"/>
          <p:cNvSpPr txBox="1"/>
          <p:nvPr/>
        </p:nvSpPr>
        <p:spPr>
          <a:xfrm>
            <a:off x="7429520" y="4143380"/>
            <a:ext cx="1819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Joystick </a:t>
            </a:r>
            <a:r>
              <a:rPr lang="en-GB" sz="1200" dirty="0" err="1" smtClean="0"/>
              <a:t>braț</a:t>
            </a:r>
            <a:r>
              <a:rPr lang="en-GB" sz="1200" dirty="0" smtClean="0"/>
              <a:t> </a:t>
            </a:r>
            <a:r>
              <a:rPr lang="en-GB" sz="1200" dirty="0" err="1" smtClean="0"/>
              <a:t>mecanic</a:t>
            </a:r>
            <a:endParaRPr lang="ro-RO" sz="1200" dirty="0"/>
          </a:p>
        </p:txBody>
      </p:sp>
      <p:sp>
        <p:nvSpPr>
          <p:cNvPr id="6" name="CasetăText 5"/>
          <p:cNvSpPr txBox="1"/>
          <p:nvPr/>
        </p:nvSpPr>
        <p:spPr>
          <a:xfrm>
            <a:off x="7929586" y="1500174"/>
            <a:ext cx="1214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/>
              <a:t>Sursă</a:t>
            </a:r>
            <a:r>
              <a:rPr lang="en-GB" sz="1200" dirty="0" smtClean="0"/>
              <a:t> </a:t>
            </a:r>
            <a:r>
              <a:rPr lang="en-GB" sz="1200" dirty="0" err="1" smtClean="0"/>
              <a:t>alimentare</a:t>
            </a:r>
            <a:r>
              <a:rPr lang="en-GB" sz="1200" dirty="0" smtClean="0"/>
              <a:t> </a:t>
            </a:r>
            <a:r>
              <a:rPr lang="en-GB" sz="1200" dirty="0" err="1" smtClean="0"/>
              <a:t>telecomandă</a:t>
            </a:r>
            <a:endParaRPr lang="ro-RO" sz="1200" dirty="0"/>
          </a:p>
        </p:txBody>
      </p:sp>
      <p:cxnSp>
        <p:nvCxnSpPr>
          <p:cNvPr id="8" name="Conector drept cu săgeată 7"/>
          <p:cNvCxnSpPr/>
          <p:nvPr/>
        </p:nvCxnSpPr>
        <p:spPr>
          <a:xfrm rot="10800000">
            <a:off x="8072462" y="2214554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rept cu săgeată 8"/>
          <p:cNvCxnSpPr/>
          <p:nvPr/>
        </p:nvCxnSpPr>
        <p:spPr>
          <a:xfrm rot="10800000">
            <a:off x="7643834" y="3643314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cu săgeată 9"/>
          <p:cNvCxnSpPr/>
          <p:nvPr/>
        </p:nvCxnSpPr>
        <p:spPr>
          <a:xfrm rot="10800000">
            <a:off x="7643834" y="4572008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tăText 10"/>
          <p:cNvSpPr txBox="1"/>
          <p:nvPr/>
        </p:nvSpPr>
        <p:spPr>
          <a:xfrm>
            <a:off x="6072198" y="5429264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Ecran</a:t>
            </a:r>
            <a:r>
              <a:rPr lang="en-US" sz="1200" dirty="0" smtClean="0"/>
              <a:t> LCD</a:t>
            </a:r>
            <a:endParaRPr lang="ro-RO" sz="1200" dirty="0"/>
          </a:p>
        </p:txBody>
      </p:sp>
      <p:cxnSp>
        <p:nvCxnSpPr>
          <p:cNvPr id="12" name="Conector drept cu săgeată 11"/>
          <p:cNvCxnSpPr/>
          <p:nvPr/>
        </p:nvCxnSpPr>
        <p:spPr>
          <a:xfrm rot="10800000">
            <a:off x="5857884" y="5572140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rept cu săgeată 12"/>
          <p:cNvCxnSpPr/>
          <p:nvPr/>
        </p:nvCxnSpPr>
        <p:spPr>
          <a:xfrm rot="5400000" flipH="1" flipV="1">
            <a:off x="1142976" y="4929198"/>
            <a:ext cx="1444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tăText 14"/>
          <p:cNvSpPr txBox="1"/>
          <p:nvPr/>
        </p:nvSpPr>
        <p:spPr>
          <a:xfrm>
            <a:off x="500034" y="5143512"/>
            <a:ext cx="1513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Transmi</a:t>
            </a:r>
            <a:r>
              <a:rPr lang="en-GB" sz="1200" dirty="0" err="1" smtClean="0"/>
              <a:t>țător</a:t>
            </a:r>
            <a:r>
              <a:rPr lang="en-GB" sz="1200" dirty="0" smtClean="0"/>
              <a:t> radio</a:t>
            </a:r>
            <a:endParaRPr lang="ro-RO" sz="1200" dirty="0"/>
          </a:p>
        </p:txBody>
      </p:sp>
      <p:sp>
        <p:nvSpPr>
          <p:cNvPr id="14" name="Substituent număr diapozitiv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/>
          <p:cNvSpPr txBox="1"/>
          <p:nvPr/>
        </p:nvSpPr>
        <p:spPr>
          <a:xfrm>
            <a:off x="1500166" y="500042"/>
            <a:ext cx="505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                   Schema </a:t>
            </a:r>
            <a:r>
              <a:rPr lang="en-GB" dirty="0" err="1" smtClean="0"/>
              <a:t>electrică</a:t>
            </a:r>
            <a:r>
              <a:rPr lang="en-GB" dirty="0" smtClean="0"/>
              <a:t> a </a:t>
            </a:r>
            <a:r>
              <a:rPr lang="en-GB" dirty="0" err="1" smtClean="0"/>
              <a:t>robotului</a:t>
            </a:r>
            <a:endParaRPr lang="ro-RO" dirty="0"/>
          </a:p>
        </p:txBody>
      </p:sp>
      <p:pic>
        <p:nvPicPr>
          <p:cNvPr id="4" name="Imagine 3" descr="Rob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5286412"/>
          </a:xfrm>
          <a:prstGeom prst="rect">
            <a:avLst/>
          </a:prstGeom>
        </p:spPr>
      </p:pic>
      <p:cxnSp>
        <p:nvCxnSpPr>
          <p:cNvPr id="6" name="Conector drept cu săgeată 5"/>
          <p:cNvCxnSpPr/>
          <p:nvPr/>
        </p:nvCxnSpPr>
        <p:spPr>
          <a:xfrm rot="16200000" flipV="1">
            <a:off x="-500098" y="4929198"/>
            <a:ext cx="185818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tăText 7"/>
          <p:cNvSpPr txBox="1"/>
          <p:nvPr/>
        </p:nvSpPr>
        <p:spPr>
          <a:xfrm>
            <a:off x="285720" y="6072206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Sursă</a:t>
            </a:r>
            <a:r>
              <a:rPr lang="en-GB" sz="1200" dirty="0" smtClean="0"/>
              <a:t> </a:t>
            </a:r>
            <a:r>
              <a:rPr lang="en-GB" sz="1200" dirty="0" err="1" smtClean="0"/>
              <a:t>alimentare</a:t>
            </a:r>
            <a:r>
              <a:rPr lang="en-GB" sz="1200" dirty="0" smtClean="0"/>
              <a:t> </a:t>
            </a:r>
            <a:r>
              <a:rPr lang="en-GB" sz="1200" dirty="0" err="1" smtClean="0"/>
              <a:t>motoare</a:t>
            </a:r>
            <a:r>
              <a:rPr lang="en-GB" sz="1200" dirty="0" smtClean="0"/>
              <a:t> DC</a:t>
            </a:r>
            <a:endParaRPr lang="ro-RO" sz="1200" dirty="0"/>
          </a:p>
        </p:txBody>
      </p:sp>
      <p:cxnSp>
        <p:nvCxnSpPr>
          <p:cNvPr id="10" name="Conector drept cu săgeată 9"/>
          <p:cNvCxnSpPr/>
          <p:nvPr/>
        </p:nvCxnSpPr>
        <p:spPr>
          <a:xfrm rot="5400000" flipH="1" flipV="1">
            <a:off x="1250133" y="4036223"/>
            <a:ext cx="78581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rept cu săgeată 11"/>
          <p:cNvCxnSpPr/>
          <p:nvPr/>
        </p:nvCxnSpPr>
        <p:spPr>
          <a:xfrm flipV="1">
            <a:off x="1357290" y="3929066"/>
            <a:ext cx="135732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tăText 12"/>
          <p:cNvSpPr txBox="1"/>
          <p:nvPr/>
        </p:nvSpPr>
        <p:spPr>
          <a:xfrm>
            <a:off x="785786" y="478632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Motoare</a:t>
            </a:r>
            <a:r>
              <a:rPr lang="en-GB" sz="1200" dirty="0" smtClean="0"/>
              <a:t> DC</a:t>
            </a:r>
            <a:endParaRPr lang="ro-RO" sz="1200" dirty="0"/>
          </a:p>
        </p:txBody>
      </p:sp>
      <p:cxnSp>
        <p:nvCxnSpPr>
          <p:cNvPr id="15" name="Conector drept cu săgeată 14"/>
          <p:cNvCxnSpPr/>
          <p:nvPr/>
        </p:nvCxnSpPr>
        <p:spPr>
          <a:xfrm rot="5400000" flipH="1" flipV="1">
            <a:off x="3001158" y="6072206"/>
            <a:ext cx="28495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tăText 15"/>
          <p:cNvSpPr txBox="1"/>
          <p:nvPr/>
        </p:nvSpPr>
        <p:spPr>
          <a:xfrm>
            <a:off x="3214678" y="6072206"/>
            <a:ext cx="2367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Sursă</a:t>
            </a:r>
            <a:r>
              <a:rPr lang="en-GB" sz="1200" dirty="0" smtClean="0"/>
              <a:t> </a:t>
            </a:r>
            <a:r>
              <a:rPr lang="en-GB" sz="1200" dirty="0" err="1" smtClean="0"/>
              <a:t>alimentare</a:t>
            </a:r>
            <a:r>
              <a:rPr lang="en-GB" sz="1200" dirty="0" smtClean="0"/>
              <a:t> Raspberry Pi</a:t>
            </a:r>
            <a:endParaRPr lang="ro-RO" sz="1200" dirty="0"/>
          </a:p>
        </p:txBody>
      </p:sp>
      <p:cxnSp>
        <p:nvCxnSpPr>
          <p:cNvPr id="20" name="Conector drept 19"/>
          <p:cNvCxnSpPr>
            <a:endCxn id="16" idx="1"/>
          </p:cNvCxnSpPr>
          <p:nvPr/>
        </p:nvCxnSpPr>
        <p:spPr>
          <a:xfrm flipV="1">
            <a:off x="3143240" y="6210706"/>
            <a:ext cx="71438" cy="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tăText 20"/>
          <p:cNvSpPr txBox="1"/>
          <p:nvPr/>
        </p:nvSpPr>
        <p:spPr>
          <a:xfrm>
            <a:off x="4714876" y="5000636"/>
            <a:ext cx="2089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Coborâtoare</a:t>
            </a:r>
            <a:r>
              <a:rPr lang="en-GB" sz="1200" dirty="0" smtClean="0"/>
              <a:t> de </a:t>
            </a:r>
            <a:r>
              <a:rPr lang="en-GB" sz="1200" dirty="0" err="1" smtClean="0"/>
              <a:t>tensiune</a:t>
            </a:r>
            <a:endParaRPr lang="en-GB" sz="1200" dirty="0" smtClean="0"/>
          </a:p>
          <a:p>
            <a:r>
              <a:rPr lang="en-GB" sz="1200" dirty="0" smtClean="0"/>
              <a:t>                   LM2596</a:t>
            </a:r>
            <a:endParaRPr lang="ro-RO" sz="1200" dirty="0"/>
          </a:p>
        </p:txBody>
      </p:sp>
      <p:cxnSp>
        <p:nvCxnSpPr>
          <p:cNvPr id="23" name="Conector drept cu săgeată 22"/>
          <p:cNvCxnSpPr/>
          <p:nvPr/>
        </p:nvCxnSpPr>
        <p:spPr>
          <a:xfrm rot="10800000">
            <a:off x="4000496" y="5072074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rept cu săgeată 24"/>
          <p:cNvCxnSpPr/>
          <p:nvPr/>
        </p:nvCxnSpPr>
        <p:spPr>
          <a:xfrm>
            <a:off x="6858016" y="5143512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tăText 25"/>
          <p:cNvSpPr txBox="1"/>
          <p:nvPr/>
        </p:nvSpPr>
        <p:spPr>
          <a:xfrm>
            <a:off x="4857752" y="5643578"/>
            <a:ext cx="2478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Sursă</a:t>
            </a:r>
            <a:r>
              <a:rPr lang="en-GB" sz="1200" dirty="0" smtClean="0"/>
              <a:t> </a:t>
            </a:r>
            <a:r>
              <a:rPr lang="en-GB" sz="1200" dirty="0" err="1" smtClean="0"/>
              <a:t>alimentare</a:t>
            </a:r>
            <a:r>
              <a:rPr lang="en-GB" sz="1200" dirty="0" smtClean="0"/>
              <a:t> </a:t>
            </a:r>
            <a:r>
              <a:rPr lang="en-GB" sz="1200" dirty="0" err="1" smtClean="0"/>
              <a:t>braț</a:t>
            </a:r>
            <a:r>
              <a:rPr lang="en-GB" sz="1200" dirty="0" smtClean="0"/>
              <a:t> </a:t>
            </a:r>
            <a:r>
              <a:rPr lang="en-GB" sz="1200" dirty="0" err="1" smtClean="0"/>
              <a:t>mecanic</a:t>
            </a:r>
            <a:endParaRPr lang="ro-RO" sz="1200" dirty="0"/>
          </a:p>
        </p:txBody>
      </p:sp>
      <p:cxnSp>
        <p:nvCxnSpPr>
          <p:cNvPr id="28" name="Conector drept cu săgeată 27"/>
          <p:cNvCxnSpPr>
            <a:stCxn id="26" idx="3"/>
          </p:cNvCxnSpPr>
          <p:nvPr/>
        </p:nvCxnSpPr>
        <p:spPr>
          <a:xfrm>
            <a:off x="7336316" y="5782078"/>
            <a:ext cx="450394" cy="433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rept 29"/>
          <p:cNvCxnSpPr>
            <a:stCxn id="26" idx="3"/>
            <a:endCxn id="26" idx="3"/>
          </p:cNvCxnSpPr>
          <p:nvPr/>
        </p:nvCxnSpPr>
        <p:spPr>
          <a:xfrm>
            <a:off x="7336316" y="5782078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rept 31"/>
          <p:cNvCxnSpPr>
            <a:endCxn id="26" idx="3"/>
          </p:cNvCxnSpPr>
          <p:nvPr/>
        </p:nvCxnSpPr>
        <p:spPr>
          <a:xfrm flipV="1">
            <a:off x="7215206" y="5782078"/>
            <a:ext cx="121110" cy="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rept 33"/>
          <p:cNvCxnSpPr/>
          <p:nvPr/>
        </p:nvCxnSpPr>
        <p:spPr>
          <a:xfrm>
            <a:off x="4572000" y="5143512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tăText 35"/>
          <p:cNvSpPr txBox="1"/>
          <p:nvPr/>
        </p:nvSpPr>
        <p:spPr>
          <a:xfrm>
            <a:off x="6286512" y="1785926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Transmițător</a:t>
            </a:r>
            <a:r>
              <a:rPr lang="en-GB" sz="1200" dirty="0" smtClean="0"/>
              <a:t> radio </a:t>
            </a:r>
            <a:endParaRPr lang="ro-RO" sz="1200" dirty="0"/>
          </a:p>
        </p:txBody>
      </p:sp>
      <p:cxnSp>
        <p:nvCxnSpPr>
          <p:cNvPr id="38" name="Conector drept cu săgeată 37"/>
          <p:cNvCxnSpPr>
            <a:stCxn id="36" idx="3"/>
          </p:cNvCxnSpPr>
          <p:nvPr/>
        </p:nvCxnSpPr>
        <p:spPr>
          <a:xfrm>
            <a:off x="7843348" y="1924426"/>
            <a:ext cx="371990" cy="4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stituent număr diapozitiv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857232"/>
            <a:ext cx="1714512" cy="1648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214554"/>
            <a:ext cx="900142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4546" y="2143116"/>
            <a:ext cx="1047752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u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000" dirty="0" err="1" smtClean="0"/>
              <a:t>Realizarea</a:t>
            </a:r>
            <a:r>
              <a:rPr lang="en-GB" sz="2000" dirty="0" smtClean="0"/>
              <a:t> </a:t>
            </a:r>
            <a:r>
              <a:rPr lang="en-GB" sz="2000" dirty="0" err="1" smtClean="0"/>
              <a:t>comunicației</a:t>
            </a:r>
            <a:r>
              <a:rPr lang="en-GB" sz="2000" dirty="0" smtClean="0"/>
              <a:t> wireless </a:t>
            </a:r>
            <a:r>
              <a:rPr lang="en-GB" sz="2000" dirty="0" err="1" smtClean="0"/>
              <a:t>între</a:t>
            </a:r>
            <a:r>
              <a:rPr lang="en-GB" sz="2000" dirty="0" smtClean="0"/>
              <a:t> robot </a:t>
            </a:r>
            <a:r>
              <a:rPr lang="en-GB" sz="2000" dirty="0" err="1" smtClean="0"/>
              <a:t>și</a:t>
            </a:r>
            <a:r>
              <a:rPr lang="en-GB" sz="2000" dirty="0" smtClean="0"/>
              <a:t> </a:t>
            </a:r>
            <a:r>
              <a:rPr lang="en-GB" sz="2000" dirty="0" err="1" smtClean="0"/>
              <a:t>telecomandă</a:t>
            </a:r>
            <a:r>
              <a:rPr lang="en-GB" sz="2000" dirty="0" smtClean="0"/>
              <a:t> cu </a:t>
            </a:r>
            <a:r>
              <a:rPr lang="en-GB" sz="2000" dirty="0" err="1" smtClean="0"/>
              <a:t>ajutorul</a:t>
            </a:r>
            <a:r>
              <a:rPr lang="en-GB" sz="2000" dirty="0" smtClean="0"/>
              <a:t> </a:t>
            </a:r>
            <a:r>
              <a:rPr lang="en-GB" sz="2000" dirty="0" err="1" smtClean="0"/>
              <a:t>modulelor</a:t>
            </a:r>
            <a:r>
              <a:rPr lang="en-GB" sz="2000" dirty="0" smtClean="0"/>
              <a:t> NRF24L01+</a:t>
            </a:r>
            <a:endParaRPr lang="ro-RO" sz="2000" dirty="0"/>
          </a:p>
        </p:txBody>
      </p:sp>
      <p:graphicFrame>
        <p:nvGraphicFramePr>
          <p:cNvPr id="37" name="Substituent conținut 36"/>
          <p:cNvGraphicFramePr>
            <a:graphicFrameLocks noGrp="1"/>
          </p:cNvGraphicFramePr>
          <p:nvPr>
            <p:ph sz="half" idx="2"/>
          </p:nvPr>
        </p:nvGraphicFramePr>
        <p:xfrm>
          <a:off x="714348" y="6217920"/>
          <a:ext cx="78581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7440"/>
                <a:gridCol w="2013064"/>
                <a:gridCol w="2837676"/>
              </a:tblGrid>
              <a:tr h="285744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Lungime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conținut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pachet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ID </a:t>
                      </a:r>
                      <a:r>
                        <a:rPr lang="en-GB" dirty="0" err="1" smtClean="0"/>
                        <a:t>pachet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Fără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pachet</a:t>
                      </a:r>
                      <a:r>
                        <a:rPr lang="en-GB" dirty="0" smtClean="0"/>
                        <a:t> ACK</a:t>
                      </a:r>
                      <a:endParaRPr lang="ro-R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Substituent conținut 21"/>
          <p:cNvGraphicFramePr>
            <a:graphicFrameLocks noGrp="1"/>
          </p:cNvGraphicFramePr>
          <p:nvPr>
            <p:ph sz="quarter" idx="4"/>
          </p:nvPr>
        </p:nvGraphicFramePr>
        <p:xfrm>
          <a:off x="285750" y="4429132"/>
          <a:ext cx="8858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/>
                <a:gridCol w="1771650"/>
                <a:gridCol w="1885957"/>
                <a:gridCol w="2071733"/>
                <a:gridCol w="13572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Preambul</a:t>
                      </a:r>
                      <a:endParaRPr lang="ro-RO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Adresă</a:t>
                      </a:r>
                      <a:endParaRPr lang="ro-RO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Control </a:t>
                      </a:r>
                      <a:r>
                        <a:rPr lang="en-GB" dirty="0" err="1" smtClean="0"/>
                        <a:t>pachet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Conținut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pachet</a:t>
                      </a:r>
                      <a:endParaRPr lang="ro-RO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CRC</a:t>
                      </a:r>
                      <a:endParaRPr lang="ro-RO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4" name="CasetăText 23"/>
          <p:cNvSpPr txBox="1"/>
          <p:nvPr/>
        </p:nvSpPr>
        <p:spPr>
          <a:xfrm>
            <a:off x="500034" y="3929066"/>
            <a:ext cx="642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Protocolul</a:t>
            </a:r>
            <a:r>
              <a:rPr lang="en-GB" sz="2000" dirty="0" smtClean="0"/>
              <a:t> Enhanced Shock Burst</a:t>
            </a:r>
            <a:endParaRPr lang="ro-RO" sz="2000" dirty="0"/>
          </a:p>
        </p:txBody>
      </p:sp>
      <p:cxnSp>
        <p:nvCxnSpPr>
          <p:cNvPr id="26" name="Conector drept cu săgeată 25"/>
          <p:cNvCxnSpPr/>
          <p:nvPr/>
        </p:nvCxnSpPr>
        <p:spPr>
          <a:xfrm rot="5400000" flipH="1" flipV="1">
            <a:off x="965205" y="489268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rept cu săgeată 26"/>
          <p:cNvCxnSpPr/>
          <p:nvPr/>
        </p:nvCxnSpPr>
        <p:spPr>
          <a:xfrm rot="5400000" flipH="1" flipV="1">
            <a:off x="2822593" y="489268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rept cu săgeată 27"/>
          <p:cNvCxnSpPr/>
          <p:nvPr/>
        </p:nvCxnSpPr>
        <p:spPr>
          <a:xfrm rot="5400000" flipH="1" flipV="1">
            <a:off x="4537105" y="489268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rept cu săgeată 28"/>
          <p:cNvCxnSpPr/>
          <p:nvPr/>
        </p:nvCxnSpPr>
        <p:spPr>
          <a:xfrm rot="5400000" flipH="1" flipV="1">
            <a:off x="6394493" y="489268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rept cu săgeată 29"/>
          <p:cNvCxnSpPr/>
          <p:nvPr/>
        </p:nvCxnSpPr>
        <p:spPr>
          <a:xfrm rot="5400000" flipH="1" flipV="1">
            <a:off x="8180443" y="489268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tăText 30"/>
          <p:cNvSpPr txBox="1"/>
          <p:nvPr/>
        </p:nvSpPr>
        <p:spPr>
          <a:xfrm>
            <a:off x="785816" y="507207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 Byte</a:t>
            </a:r>
            <a:endParaRPr lang="ro-RO" sz="1200" dirty="0"/>
          </a:p>
        </p:txBody>
      </p:sp>
      <p:sp>
        <p:nvSpPr>
          <p:cNvPr id="32" name="CasetăText 31"/>
          <p:cNvSpPr txBox="1"/>
          <p:nvPr/>
        </p:nvSpPr>
        <p:spPr>
          <a:xfrm>
            <a:off x="2500328" y="507207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3-5 Byte</a:t>
            </a:r>
            <a:endParaRPr lang="ro-RO" sz="1200" dirty="0"/>
          </a:p>
        </p:txBody>
      </p:sp>
      <p:sp>
        <p:nvSpPr>
          <p:cNvPr id="33" name="CasetăText 32"/>
          <p:cNvSpPr txBox="1"/>
          <p:nvPr/>
        </p:nvSpPr>
        <p:spPr>
          <a:xfrm>
            <a:off x="4357716" y="507207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9 Byte</a:t>
            </a:r>
            <a:endParaRPr lang="ro-RO" sz="1200" dirty="0"/>
          </a:p>
        </p:txBody>
      </p:sp>
      <p:sp>
        <p:nvSpPr>
          <p:cNvPr id="34" name="CasetăText 33"/>
          <p:cNvSpPr txBox="1"/>
          <p:nvPr/>
        </p:nvSpPr>
        <p:spPr>
          <a:xfrm>
            <a:off x="6072228" y="5072074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0-32 Byte</a:t>
            </a:r>
            <a:endParaRPr lang="ro-RO" sz="1200" dirty="0"/>
          </a:p>
        </p:txBody>
      </p:sp>
      <p:sp>
        <p:nvSpPr>
          <p:cNvPr id="35" name="CasetăText 34"/>
          <p:cNvSpPr txBox="1"/>
          <p:nvPr/>
        </p:nvSpPr>
        <p:spPr>
          <a:xfrm>
            <a:off x="7929616" y="507207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1-2 Byte</a:t>
            </a:r>
            <a:endParaRPr lang="ro-RO" sz="1200" dirty="0"/>
          </a:p>
        </p:txBody>
      </p:sp>
      <p:sp>
        <p:nvSpPr>
          <p:cNvPr id="36" name="Acoladă stânga 35"/>
          <p:cNvSpPr/>
          <p:nvPr/>
        </p:nvSpPr>
        <p:spPr>
          <a:xfrm rot="5400000">
            <a:off x="4500562" y="1785926"/>
            <a:ext cx="285752" cy="7715304"/>
          </a:xfrm>
          <a:prstGeom prst="leftBrace">
            <a:avLst>
              <a:gd name="adj1" fmla="val 8333"/>
              <a:gd name="adj2" fmla="val 473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2" name="CasetăText 41"/>
          <p:cNvSpPr txBox="1"/>
          <p:nvPr/>
        </p:nvSpPr>
        <p:spPr>
          <a:xfrm>
            <a:off x="1714480" y="592933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6 Byte</a:t>
            </a:r>
            <a:endParaRPr lang="ro-RO" sz="1200" dirty="0"/>
          </a:p>
        </p:txBody>
      </p:sp>
      <p:sp>
        <p:nvSpPr>
          <p:cNvPr id="43" name="CasetăText 42"/>
          <p:cNvSpPr txBox="1"/>
          <p:nvPr/>
        </p:nvSpPr>
        <p:spPr>
          <a:xfrm>
            <a:off x="4143372" y="592933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2 Byte</a:t>
            </a:r>
            <a:endParaRPr lang="ro-RO" sz="1200" dirty="0"/>
          </a:p>
        </p:txBody>
      </p:sp>
      <p:sp>
        <p:nvSpPr>
          <p:cNvPr id="44" name="CasetăText 43"/>
          <p:cNvSpPr txBox="1"/>
          <p:nvPr/>
        </p:nvSpPr>
        <p:spPr>
          <a:xfrm>
            <a:off x="6500826" y="592933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1 Byte</a:t>
            </a:r>
            <a:endParaRPr lang="ro-RO" sz="1200" dirty="0"/>
          </a:p>
        </p:txBody>
      </p:sp>
      <p:cxnSp>
        <p:nvCxnSpPr>
          <p:cNvPr id="48" name="Conector drept cu săgeată 47"/>
          <p:cNvCxnSpPr/>
          <p:nvPr/>
        </p:nvCxnSpPr>
        <p:spPr>
          <a:xfrm rot="5400000">
            <a:off x="4857752" y="521495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285992"/>
            <a:ext cx="2786082" cy="161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Substituent număr diapozitiv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u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000" dirty="0" err="1" smtClean="0"/>
              <a:t>Controlul</a:t>
            </a:r>
            <a:r>
              <a:rPr lang="en-GB" sz="2000" dirty="0" smtClean="0"/>
              <a:t> </a:t>
            </a:r>
            <a:r>
              <a:rPr lang="en-GB" sz="2000" dirty="0" err="1" smtClean="0"/>
              <a:t>motoarelor</a:t>
            </a:r>
            <a:r>
              <a:rPr lang="en-GB" sz="2000" dirty="0" smtClean="0"/>
              <a:t> DC cu </a:t>
            </a:r>
            <a:r>
              <a:rPr lang="en-GB" sz="2000" dirty="0" err="1" smtClean="0"/>
              <a:t>ajutorul</a:t>
            </a:r>
            <a:r>
              <a:rPr lang="en-GB" sz="2000" dirty="0" smtClean="0"/>
              <a:t> </a:t>
            </a:r>
            <a:r>
              <a:rPr lang="en-GB" sz="2000" dirty="0" err="1" smtClean="0"/>
              <a:t>punții</a:t>
            </a:r>
            <a:r>
              <a:rPr lang="en-GB" sz="2000" dirty="0" smtClean="0"/>
              <a:t> H </a:t>
            </a:r>
            <a:r>
              <a:rPr lang="en-GB" sz="2000" dirty="0" err="1" smtClean="0"/>
              <a:t>duală</a:t>
            </a:r>
            <a:r>
              <a:rPr lang="en-GB" sz="2000" dirty="0" smtClean="0"/>
              <a:t> L298N</a:t>
            </a:r>
            <a:endParaRPr lang="ro-RO" sz="2000" dirty="0"/>
          </a:p>
        </p:txBody>
      </p:sp>
      <p:pic>
        <p:nvPicPr>
          <p:cNvPr id="8" name="Imagine 7" descr="1-16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000496" y="2285992"/>
            <a:ext cx="4857784" cy="2143140"/>
          </a:xfrm>
          <a:prstGeom prst="rect">
            <a:avLst/>
          </a:prstGeom>
        </p:spPr>
      </p:pic>
      <p:pic>
        <p:nvPicPr>
          <p:cNvPr id="9" name="Imagine 8" descr="1-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285909"/>
            <a:ext cx="3197588" cy="4429239"/>
          </a:xfrm>
          <a:prstGeom prst="rect">
            <a:avLst/>
          </a:prstGeom>
        </p:spPr>
      </p:pic>
      <p:pic>
        <p:nvPicPr>
          <p:cNvPr id="5" name="Imagine 4" descr="3-4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4071934" y="4429132"/>
            <a:ext cx="4357718" cy="2286016"/>
          </a:xfrm>
          <a:prstGeom prst="rect">
            <a:avLst/>
          </a:prstGeom>
        </p:spPr>
      </p:pic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</TotalTime>
  <Words>500</Words>
  <PresentationFormat>Expunere pe ecran (4:3)</PresentationFormat>
  <Paragraphs>148</Paragraphs>
  <Slides>17</Slides>
  <Notes>2</Notes>
  <HiddenSlides>0</HiddenSlides>
  <MMClips>1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17</vt:i4>
      </vt:variant>
    </vt:vector>
  </HeadingPairs>
  <TitlesOfParts>
    <vt:vector size="18" baseType="lpstr">
      <vt:lpstr>Ion Boardroom</vt:lpstr>
      <vt:lpstr>Diapozitivul 1</vt:lpstr>
      <vt:lpstr>  Scopul proiectului și motivația</vt:lpstr>
      <vt:lpstr>  Contribuții</vt:lpstr>
      <vt:lpstr>Diapozitivul 4</vt:lpstr>
      <vt:lpstr>     Scheme Bloc Hardware</vt:lpstr>
      <vt:lpstr>Diapozitivul 6</vt:lpstr>
      <vt:lpstr>Diapozitivul 7</vt:lpstr>
      <vt:lpstr>Realizarea comunicației wireless între robot și telecomandă cu ajutorul modulelor NRF24L01+</vt:lpstr>
      <vt:lpstr>Controlul motoarelor DC cu ajutorul punții H duală L298N</vt:lpstr>
      <vt:lpstr>       Servo-motoarele micro SG90 ale brațului mecanic</vt:lpstr>
      <vt:lpstr>Diapozitivul 11</vt:lpstr>
      <vt:lpstr>Măsurarea temperaturii și umidității cu senzorul digital DHT 11</vt:lpstr>
      <vt:lpstr>Video stream realizat cu un modul de cameră compatibil cu Raspberry Pi</vt:lpstr>
      <vt:lpstr>       Organigrama codului sursă</vt:lpstr>
      <vt:lpstr>Diapozitivul 15</vt:lpstr>
      <vt:lpstr>Diapozitivul 16</vt:lpstr>
      <vt:lpstr>Concluzii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Diapozitivul 1</dc:title>
  <dc:creator>User</dc:creator>
  <cp:lastModifiedBy>Utilizator Windows</cp:lastModifiedBy>
  <cp:revision>142</cp:revision>
  <dcterms:created xsi:type="dcterms:W3CDTF">2021-07-03T08:42:55Z</dcterms:created>
  <dcterms:modified xsi:type="dcterms:W3CDTF">2021-07-06T15:20:58Z</dcterms:modified>
</cp:coreProperties>
</file>