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77" r:id="rId4"/>
    <p:sldId id="278" r:id="rId5"/>
    <p:sldId id="280" r:id="rId6"/>
    <p:sldId id="286" r:id="rId7"/>
    <p:sldId id="287" r:id="rId8"/>
    <p:sldId id="262" r:id="rId9"/>
    <p:sldId id="281" r:id="rId10"/>
    <p:sldId id="283" r:id="rId11"/>
    <p:sldId id="282" r:id="rId12"/>
    <p:sldId id="288" r:id="rId13"/>
    <p:sldId id="26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B90153-6D48-48E2-B0E5-9772C4938A8B}">
          <p14:sldIdLst>
            <p14:sldId id="264"/>
            <p14:sldId id="265"/>
            <p14:sldId id="277"/>
            <p14:sldId id="278"/>
            <p14:sldId id="280"/>
            <p14:sldId id="286"/>
            <p14:sldId id="287"/>
            <p14:sldId id="262"/>
            <p14:sldId id="281"/>
            <p14:sldId id="283"/>
            <p14:sldId id="282"/>
            <p14:sldId id="288"/>
            <p14:sldId id="260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Yang" initials="NY" lastIdx="1" clrIdx="0">
    <p:extLst>
      <p:ext uri="{19B8F6BF-5375-455C-9EA6-DF929625EA0E}">
        <p15:presenceInfo xmlns:p15="http://schemas.microsoft.com/office/powerpoint/2012/main" userId="32586417a81c54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55" autoAdjust="0"/>
  </p:normalViewPr>
  <p:slideViewPr>
    <p:cSldViewPr snapToGrid="0">
      <p:cViewPr varScale="1">
        <p:scale>
          <a:sx n="93" d="100"/>
          <a:sy n="93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AA0C2-F5EB-485B-8A87-3822B7AB66F4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0EA7D-E9FE-43EC-948D-F0D0AC2186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51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https://docs.anaconda.com/anaconda/navigator/tutorials/r-lang/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EA7D-E9FE-43EC-948D-F0D0AC2186C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10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http://www.nlreg.com/results.htm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pt-BR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=1 - (SSE/SST)(n - 1) / (n - p) =1 - (1 - R</a:t>
            </a:r>
            <a:r>
              <a:rPr lang="pt-BR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)(n - 1) / (n - 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EA7D-E9FE-43EC-948D-F0D0AC2186C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56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https://psychology.illinoisstate.edu/jccutti/psych340/fall02/oldlecturefiles/multiregression.html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EA7D-E9FE-43EC-948D-F0D0AC2186C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04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https://www.math.arizona.edu/~piegorsch/571A/STAT571A.Ch10.pdf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EA7D-E9FE-43EC-948D-F0D0AC2186C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96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5E18-A197-4C6A-BA05-BDFC016D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BBD5-6D8A-41D2-8872-BD672069F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E87E-8EAD-4E8D-A83B-13E24D3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C718-524F-415F-9E91-0B11DAE4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4413-DCDC-4E1D-B4A8-77EEBDC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7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47B5-3A1B-4D38-9B71-394B566C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B8E99-9EF6-44C9-BA95-282250A02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D115-D072-4D95-932E-D920B19A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0935-59F0-4A07-B84F-3ED0FD6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B0EF-D720-4016-A3AF-89B07DCD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84425-04BD-4211-979F-56B8CCC6E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2B629-1F02-4E15-ADB6-65EED3FD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D62A-FE61-4F49-8994-10E9EF2C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6D77-3BAF-4A0A-8B87-319DD894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0AF7-8DC8-4428-8606-FEC4DE82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8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A885-5259-41D9-A6CC-C6762FE2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CBBA-711B-4F02-BB25-88E99D40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15BD-31A8-4E88-8C69-02F9AA5C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878C-2FF1-4696-B14E-BBCEBCB5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BF1E-42E8-4D50-9A39-4B77835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8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B05A-BE68-4074-AF8C-5A9CD78F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A003-10F0-4189-9F4C-D12D10CE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89B9-2CC7-42EF-A23A-00E29F64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0641-3C67-48A9-9F93-6F8D3282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39A4-7C8B-4ABB-80EB-2DDCF2B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8FC-3F3F-4B83-AD04-FE5E0C92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16C-5814-4D0A-B7F9-27C9C078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D0CA-12C5-43C0-849C-539145C51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4CE4-3C4B-48D1-AA5D-B34AB0B5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BB23E-2C41-4106-AB6F-B9ADA742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3F0D-7665-4711-BAAF-5EDE91C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5A18-F05A-4EA7-87BD-67295DB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902F-3010-4625-8BBA-2BD4C0C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6906-66CA-49D0-8B17-C887E0CD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14EF-AAAC-4890-AC69-405F8F0F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38EF6-198E-44EF-AD89-9C520277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98E14-B03B-4BD9-B84A-8106FC0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E274A-8CF3-4313-97B6-44E82C1D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DFB15-4BAB-4CD7-B3DB-74C8EA37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8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B7F6-7E4A-4046-86AF-EDA3C2D7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E9E0-D39E-4295-B0CE-28327E5F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D576-4F90-47FF-A18C-20B7CBD9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D18D1-F268-43F6-9005-61D5ABF0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9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6561-598D-40CE-B4FB-0973232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A75CA-4BD4-4F4D-A477-DC4E92C5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39B73-9737-42CF-8E28-CBEE502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8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D7C1-CE1D-4A6E-A73F-23B79242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634E-4187-430F-A4AC-E7FDC97A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9BC7-4375-4B82-92AE-ECDE5BED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D31F-6E96-4667-874C-9D6DA2C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FF66-B3CB-45B8-9090-5E984545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C742-D323-490A-AD46-6AF9352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1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F39-9FFF-48CA-9640-39A75F1E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84E64-B84B-45E4-BBDC-761ECC312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62181-B849-4D2D-8702-D489B7A1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B4B3-01B1-4EBB-AB7D-CD68E6A4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0ECC-8623-4036-B998-B2685FF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F505-5733-4D81-A708-F37FCB7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34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CAE44-F9E7-4D23-8ECB-E57CC99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E642-E67A-4B9E-89D5-592F2A5B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F28F-B0F0-455E-AE1A-EC72F1226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F92C-FB01-49BF-9C62-FD7D0F5505B5}" type="datetimeFigureOut">
              <a:rPr lang="en-AU" smtClean="0"/>
              <a:t>31/03/2021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1B89-363C-4358-824F-6D83AF0F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750A-19B0-44C8-ADB1-26CD2035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arizona.edu/~piegorsch/571A/STAT571A.Ch10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462/node/173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navigator/tutorials/r-la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5047E-0054-4C39-89C7-09E42FA6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AU" sz="5100">
                <a:solidFill>
                  <a:srgbClr val="FFFFFF"/>
                </a:solidFill>
              </a:rPr>
              <a:t>DATA7202 P</a:t>
            </a:r>
            <a:r>
              <a:rPr lang="en-US" altLang="zh-CN" sz="5100">
                <a:solidFill>
                  <a:srgbClr val="FFFFFF"/>
                </a:solidFill>
              </a:rPr>
              <a:t>ractical</a:t>
            </a:r>
            <a:r>
              <a:rPr lang="en-AU" sz="5100">
                <a:solidFill>
                  <a:srgbClr val="FFFFFF"/>
                </a:solidFill>
              </a:rPr>
              <a:t> </a:t>
            </a:r>
            <a:r>
              <a:rPr lang="en-US" altLang="zh-CN" sz="5100">
                <a:solidFill>
                  <a:srgbClr val="FFFFFF"/>
                </a:solidFill>
              </a:rPr>
              <a:t>2</a:t>
            </a:r>
            <a:br>
              <a:rPr lang="en-AU" sz="5100">
                <a:solidFill>
                  <a:srgbClr val="FFFFFF"/>
                </a:solidFill>
              </a:rPr>
            </a:br>
            <a:endParaRPr lang="en-AU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DCA-33D9-481C-BAA3-4D840A23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lvl="8"/>
            <a:r>
              <a:rPr lang="en-AU">
                <a:solidFill>
                  <a:srgbClr val="FFFFFF"/>
                </a:solidFill>
              </a:rPr>
              <a:t>                                                     Date:   3/22/2021</a:t>
            </a:r>
          </a:p>
        </p:txBody>
      </p:sp>
    </p:spTree>
    <p:extLst>
      <p:ext uri="{BB962C8B-B14F-4D97-AF65-F5344CB8AC3E}">
        <p14:creationId xmlns:p14="http://schemas.microsoft.com/office/powerpoint/2010/main" val="428960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3AE3-2C14-43F0-A6E6-C5EEBD1A8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917C-DED8-4B5A-93A8-268E3DE1D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4492A73-AE7E-4B85-8488-048DBA70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31" y="-2"/>
            <a:ext cx="967754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A095-A00F-4DDE-B2BB-A38AD1D26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AADAB-31C5-4025-B239-A5B0E2616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800123-8ACB-46FA-8446-4D0E0629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732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083-39E0-4627-9EFB-DDB7235D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284"/>
          </a:xfrm>
        </p:spPr>
        <p:txBody>
          <a:bodyPr/>
          <a:lstStyle/>
          <a:p>
            <a:r>
              <a:rPr lang="en-AU" dirty="0"/>
              <a:t>Q1.d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CECA8C-F766-463E-887E-28EC11099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249" y="1259247"/>
            <a:ext cx="218842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Influence point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18FB-913F-4177-82C2-22734CB907A4}"/>
              </a:ext>
            </a:extLst>
          </p:cNvPr>
          <p:cNvSpPr txBox="1"/>
          <p:nvPr/>
        </p:nvSpPr>
        <p:spPr>
          <a:xfrm>
            <a:off x="1015409" y="2126512"/>
            <a:ext cx="9989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We say Leverage is the ability of a design point to strongly influence the fit of a regression model.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(2) We quantify high leverage using the hat matrix elements.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(3) Thus, we can check the influence of an observed (or unobserved) Yi by examining just the </a:t>
            </a:r>
            <a:r>
              <a:rPr lang="en-US" dirty="0" err="1"/>
              <a:t>hii</a:t>
            </a:r>
            <a:r>
              <a:rPr lang="en-US" dirty="0"/>
              <a:t> value(s). 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AD269-2E05-4E72-8779-EAC772F0B658}"/>
              </a:ext>
            </a:extLst>
          </p:cNvPr>
          <p:cNvSpPr txBox="1"/>
          <p:nvPr/>
        </p:nvSpPr>
        <p:spPr>
          <a:xfrm>
            <a:off x="1167442" y="4589253"/>
            <a:ext cx="772711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Source:   </a:t>
            </a:r>
            <a:r>
              <a:rPr lang="en-AU" b="1" dirty="0">
                <a:ln/>
                <a:solidFill>
                  <a:schemeClr val="accent4"/>
                </a:solidFill>
                <a:hlinkClick r:id="rId3"/>
              </a:rPr>
              <a:t>https://www.math.arizona.edu/~piegorsch/571A/STAT571A.Ch10.pdf</a:t>
            </a:r>
            <a:endParaRPr lang="en-AU" b="1" dirty="0">
              <a:ln/>
              <a:solidFill>
                <a:schemeClr val="accent4"/>
              </a:solidFill>
            </a:endParaRPr>
          </a:p>
          <a:p>
            <a:r>
              <a:rPr lang="en-AU" b="1" dirty="0">
                <a:ln/>
                <a:solidFill>
                  <a:schemeClr val="accent4"/>
                </a:solidFill>
              </a:rPr>
              <a:t>                </a:t>
            </a:r>
            <a:r>
              <a:rPr lang="en-AU" b="1" dirty="0">
                <a:ln/>
                <a:solidFill>
                  <a:schemeClr val="accent4"/>
                </a:solidFill>
                <a:hlinkClick r:id="rId4"/>
              </a:rPr>
              <a:t>https://online.stat.psu.edu/stat462/node/173/</a:t>
            </a:r>
            <a:r>
              <a:rPr lang="en-AU" b="1" dirty="0">
                <a:ln/>
                <a:solidFill>
                  <a:schemeClr val="accent4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356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F7F2FD-79B2-434C-A962-8E966A81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F8BC2-FE75-4ECA-B876-EF837EDF9617}"/>
              </a:ext>
            </a:extLst>
          </p:cNvPr>
          <p:cNvSpPr txBox="1"/>
          <p:nvPr/>
        </p:nvSpPr>
        <p:spPr>
          <a:xfrm>
            <a:off x="978195" y="169068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prior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BE388-CAAC-4519-B3A2-D4EE34FAB2B6}"/>
              </a:ext>
            </a:extLst>
          </p:cNvPr>
          <p:cNvSpPr/>
          <p:nvPr/>
        </p:nvSpPr>
        <p:spPr>
          <a:xfrm>
            <a:off x="978195" y="2430943"/>
            <a:ext cx="105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MR12"/>
              </a:rPr>
              <a:t>posterior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7047CB-F6C1-4F61-A335-79C46ED9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97" y="1444034"/>
            <a:ext cx="8308413" cy="4079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532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F7F2FD-79B2-434C-A962-8E966A81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95" y="631566"/>
            <a:ext cx="1072796" cy="821219"/>
          </a:xfrm>
        </p:spPr>
        <p:txBody>
          <a:bodyPr/>
          <a:lstStyle/>
          <a:p>
            <a:r>
              <a:rPr lang="en-AU" dirty="0"/>
              <a:t>Q4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05BE0B95-CB55-4EAF-83AF-3B3F62A6CA2B}"/>
              </a:ext>
            </a:extLst>
          </p:cNvPr>
          <p:cNvSpPr/>
          <p:nvPr/>
        </p:nvSpPr>
        <p:spPr>
          <a:xfrm>
            <a:off x="1864760" y="3318553"/>
            <a:ext cx="539393" cy="53425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996DF0-41F4-457C-B5AE-CF5F5916B994}"/>
              </a:ext>
            </a:extLst>
          </p:cNvPr>
          <p:cNvCxnSpPr>
            <a:cxnSpLocks/>
          </p:cNvCxnSpPr>
          <p:nvPr/>
        </p:nvCxnSpPr>
        <p:spPr>
          <a:xfrm flipV="1">
            <a:off x="2527443" y="2536729"/>
            <a:ext cx="2784296" cy="1048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3A4F5-EEAC-4ACB-893D-E5552F12D9F4}"/>
              </a:ext>
            </a:extLst>
          </p:cNvPr>
          <p:cNvCxnSpPr>
            <a:cxnSpLocks/>
          </p:cNvCxnSpPr>
          <p:nvPr/>
        </p:nvCxnSpPr>
        <p:spPr>
          <a:xfrm flipV="1">
            <a:off x="2527443" y="3585681"/>
            <a:ext cx="2892175" cy="13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E04D28-41FF-4DD8-B2CC-4BFBC53D3457}"/>
              </a:ext>
            </a:extLst>
          </p:cNvPr>
          <p:cNvCxnSpPr>
            <a:cxnSpLocks/>
          </p:cNvCxnSpPr>
          <p:nvPr/>
        </p:nvCxnSpPr>
        <p:spPr>
          <a:xfrm>
            <a:off x="2527443" y="3613080"/>
            <a:ext cx="2784296" cy="9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AFD07E-DA3A-43D5-A622-90555FF32663}"/>
              </a:ext>
            </a:extLst>
          </p:cNvPr>
          <p:cNvSpPr txBox="1"/>
          <p:nvPr/>
        </p:nvSpPr>
        <p:spPr>
          <a:xfrm>
            <a:off x="3919591" y="2554974"/>
            <a:ext cx="60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F26BD-D7D7-4FE1-A8A8-9DABEB570D86}"/>
              </a:ext>
            </a:extLst>
          </p:cNvPr>
          <p:cNvSpPr txBox="1"/>
          <p:nvPr/>
        </p:nvSpPr>
        <p:spPr>
          <a:xfrm>
            <a:off x="3919591" y="3226623"/>
            <a:ext cx="60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2E0E8F-7E55-45DA-9017-25DB4559284A}"/>
              </a:ext>
            </a:extLst>
          </p:cNvPr>
          <p:cNvSpPr txBox="1"/>
          <p:nvPr/>
        </p:nvSpPr>
        <p:spPr>
          <a:xfrm>
            <a:off x="3919591" y="4178831"/>
            <a:ext cx="60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67F685-9E6D-4581-AD28-E9E136895BCD}"/>
              </a:ext>
            </a:extLst>
          </p:cNvPr>
          <p:cNvSpPr/>
          <p:nvPr/>
        </p:nvSpPr>
        <p:spPr>
          <a:xfrm>
            <a:off x="5419618" y="2296274"/>
            <a:ext cx="5255231" cy="32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1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A0E7DC-159F-43ED-BE8F-448535F7348F}"/>
              </a:ext>
            </a:extLst>
          </p:cNvPr>
          <p:cNvSpPr/>
          <p:nvPr/>
        </p:nvSpPr>
        <p:spPr>
          <a:xfrm>
            <a:off x="5435029" y="3383033"/>
            <a:ext cx="5255231" cy="32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2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996C1-849F-4EF2-9297-C3C715A8A035}"/>
              </a:ext>
            </a:extLst>
          </p:cNvPr>
          <p:cNvSpPr/>
          <p:nvPr/>
        </p:nvSpPr>
        <p:spPr>
          <a:xfrm>
            <a:off x="5435029" y="4444106"/>
            <a:ext cx="5255231" cy="323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3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924550-CF56-4DAF-833D-A987792CD5E7}"/>
                  </a:ext>
                </a:extLst>
              </p:cNvPr>
              <p:cNvSpPr txBox="1"/>
              <p:nvPr/>
            </p:nvSpPr>
            <p:spPr>
              <a:xfrm>
                <a:off x="3131456" y="5471468"/>
                <a:ext cx="37390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Posterior: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 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 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=3|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924550-CF56-4DAF-833D-A987792CD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56" y="5471468"/>
                <a:ext cx="3739037" cy="923330"/>
              </a:xfrm>
              <a:prstGeom prst="rect">
                <a:avLst/>
              </a:prstGeom>
              <a:blipFill>
                <a:blip r:embed="rId2"/>
                <a:stretch>
                  <a:fillRect l="-1468" t="-397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21E86C-C9A8-407C-BD56-05DE22FE5746}"/>
              </a:ext>
            </a:extLst>
          </p:cNvPr>
          <p:cNvCxnSpPr>
            <a:cxnSpLocks/>
          </p:cNvCxnSpPr>
          <p:nvPr/>
        </p:nvCxnSpPr>
        <p:spPr>
          <a:xfrm flipV="1">
            <a:off x="4220110" y="4609212"/>
            <a:ext cx="0" cy="862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7E39AB-EE58-4E96-8CA2-D39B70DE0D74}"/>
                  </a:ext>
                </a:extLst>
              </p:cNvPr>
              <p:cNvSpPr txBox="1"/>
              <p:nvPr/>
            </p:nvSpPr>
            <p:spPr>
              <a:xfrm>
                <a:off x="6705052" y="967267"/>
                <a:ext cx="3040769" cy="52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amma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+1,10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7E39AB-EE58-4E96-8CA2-D39B70DE0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2" y="967267"/>
                <a:ext cx="3040769" cy="521746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148749-B30F-4086-8FFC-89F92E76514C}"/>
              </a:ext>
            </a:extLst>
          </p:cNvPr>
          <p:cNvCxnSpPr>
            <a:cxnSpLocks/>
          </p:cNvCxnSpPr>
          <p:nvPr/>
        </p:nvCxnSpPr>
        <p:spPr>
          <a:xfrm>
            <a:off x="8144837" y="1390610"/>
            <a:ext cx="0" cy="8659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2" name="Oval 2051">
            <a:extLst>
              <a:ext uri="{FF2B5EF4-FFF2-40B4-BE49-F238E27FC236}">
                <a16:creationId xmlns:a16="http://schemas.microsoft.com/office/drawing/2014/main" id="{77E09158-7C1E-4094-B926-7C3ACFE46CE2}"/>
              </a:ext>
            </a:extLst>
          </p:cNvPr>
          <p:cNvSpPr/>
          <p:nvPr/>
        </p:nvSpPr>
        <p:spPr>
          <a:xfrm>
            <a:off x="5572470" y="2347645"/>
            <a:ext cx="243094" cy="207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8BD287A-DA9D-405C-97DF-E590BF04581D}"/>
              </a:ext>
            </a:extLst>
          </p:cNvPr>
          <p:cNvSpPr/>
          <p:nvPr/>
        </p:nvSpPr>
        <p:spPr>
          <a:xfrm>
            <a:off x="5877661" y="2354427"/>
            <a:ext cx="243094" cy="207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97AFB8-E7AE-45BA-A9C8-A954612CA235}"/>
              </a:ext>
            </a:extLst>
          </p:cNvPr>
          <p:cNvSpPr/>
          <p:nvPr/>
        </p:nvSpPr>
        <p:spPr>
          <a:xfrm>
            <a:off x="6172082" y="2365556"/>
            <a:ext cx="243094" cy="207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F40183-FCBB-481D-945F-5FBFFA45556E}"/>
              </a:ext>
            </a:extLst>
          </p:cNvPr>
          <p:cNvSpPr/>
          <p:nvPr/>
        </p:nvSpPr>
        <p:spPr>
          <a:xfrm>
            <a:off x="5542908" y="3443799"/>
            <a:ext cx="243094" cy="207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3DD04C9-6EAF-4E6A-8C06-64CD24396584}"/>
              </a:ext>
            </a:extLst>
          </p:cNvPr>
          <p:cNvSpPr/>
          <p:nvPr/>
        </p:nvSpPr>
        <p:spPr>
          <a:xfrm>
            <a:off x="5583587" y="4486782"/>
            <a:ext cx="243094" cy="207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ECA23D-39A9-4E94-A2CE-2D3E2D9E6031}"/>
              </a:ext>
            </a:extLst>
          </p:cNvPr>
          <p:cNvSpPr/>
          <p:nvPr/>
        </p:nvSpPr>
        <p:spPr>
          <a:xfrm>
            <a:off x="5858886" y="4502259"/>
            <a:ext cx="243094" cy="207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1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47E-0054-4C39-89C7-09E42FA6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3128"/>
            <a:ext cx="2525486" cy="615043"/>
          </a:xfrm>
        </p:spPr>
        <p:txBody>
          <a:bodyPr>
            <a:normAutofit fontScale="90000"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DCA-33D9-481C-BAA3-4D840A23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8914"/>
            <a:ext cx="9144000" cy="305888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AU" dirty="0"/>
              <a:t>Lab 2 Q1-Q2                        (60 min)</a:t>
            </a:r>
          </a:p>
          <a:p>
            <a:pPr marL="457200" indent="-457200" algn="l">
              <a:buAutoNum type="arabicPeriod"/>
            </a:pPr>
            <a:r>
              <a:rPr lang="en-AU" dirty="0"/>
              <a:t>Assignment description    (15 min)</a:t>
            </a:r>
          </a:p>
          <a:p>
            <a:pPr marL="457200" indent="-457200" algn="l">
              <a:buAutoNum type="arabicPeriod"/>
            </a:pPr>
            <a:r>
              <a:rPr lang="en-AU" dirty="0"/>
              <a:t>Other questions</a:t>
            </a:r>
          </a:p>
        </p:txBody>
      </p:sp>
    </p:spTree>
    <p:extLst>
      <p:ext uri="{BB962C8B-B14F-4D97-AF65-F5344CB8AC3E}">
        <p14:creationId xmlns:p14="http://schemas.microsoft.com/office/powerpoint/2010/main" val="11402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B44-7B53-4419-9627-DB4EBBBA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14" y="826223"/>
            <a:ext cx="9144000" cy="670564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1. Install R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DE11-94CD-4A0F-8733-92BCE902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3785"/>
            <a:ext cx="9144000" cy="481589"/>
          </a:xfrm>
        </p:spPr>
        <p:txBody>
          <a:bodyPr/>
          <a:lstStyle/>
          <a:p>
            <a:pPr algn="l"/>
            <a:r>
              <a:rPr lang="en-AU" dirty="0">
                <a:hlinkClick r:id="rId2"/>
              </a:rPr>
              <a:t>https://cran.r-project.org/bin/windows/base/</a:t>
            </a:r>
            <a:r>
              <a:rPr lang="en-AU" dirty="0"/>
              <a:t> 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CC6CFC-AD15-4922-8778-8250AAD46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34" y="2390913"/>
            <a:ext cx="8140595" cy="4240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A1EE86-0C3A-4DAD-BD4E-AFE95EDF9DA9}"/>
              </a:ext>
            </a:extLst>
          </p:cNvPr>
          <p:cNvSpPr/>
          <p:nvPr/>
        </p:nvSpPr>
        <p:spPr>
          <a:xfrm>
            <a:off x="1715247" y="2868706"/>
            <a:ext cx="2318871" cy="28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23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B44-7B53-4419-9627-DB4EBBBA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14" y="826223"/>
            <a:ext cx="9144000" cy="670564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2. Install R Studio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DE11-94CD-4A0F-8733-92BCE902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5168"/>
            <a:ext cx="9144000" cy="481589"/>
          </a:xfrm>
        </p:spPr>
        <p:txBody>
          <a:bodyPr/>
          <a:lstStyle/>
          <a:p>
            <a:pPr algn="l"/>
            <a:r>
              <a:rPr lang="en-AU">
                <a:hlinkClick r:id="rId2"/>
              </a:rPr>
              <a:t>https://rstudio.com/products/rstudio/download/</a:t>
            </a:r>
            <a:r>
              <a:rPr lang="en-AU"/>
              <a:t> </a:t>
            </a:r>
            <a:endParaRPr lang="en-AU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222EDC-9B2C-414C-99B9-EAA00482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9" y="2600994"/>
            <a:ext cx="7191428" cy="3190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60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B44-7B53-4419-9627-DB4EBBBA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627" y="514503"/>
            <a:ext cx="9144000" cy="670564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3. R on </a:t>
            </a:r>
            <a:r>
              <a:rPr lang="en-US" altLang="zh-CN" sz="4000" dirty="0" err="1"/>
              <a:t>Jupyter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DE11-94CD-4A0F-8733-92BCE902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1182874"/>
            <a:ext cx="9144000" cy="481589"/>
          </a:xfrm>
        </p:spPr>
        <p:txBody>
          <a:bodyPr/>
          <a:lstStyle/>
          <a:p>
            <a:pPr algn="l"/>
            <a:r>
              <a:rPr lang="en-AU" dirty="0">
                <a:hlinkClick r:id="rId3"/>
              </a:rPr>
              <a:t>https://docs.anaconda.com/anaconda/navigator/tutorials/r-lang/</a:t>
            </a:r>
            <a:r>
              <a:rPr lang="en-AU" dirty="0"/>
              <a:t>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D997BE-0777-4450-82D2-711844D93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27" y="1802242"/>
            <a:ext cx="8014448" cy="45412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C42819-92EC-4BF0-856C-3D7D3C9D327F}"/>
              </a:ext>
            </a:extLst>
          </p:cNvPr>
          <p:cNvSpPr/>
          <p:nvPr/>
        </p:nvSpPr>
        <p:spPr>
          <a:xfrm>
            <a:off x="2708497" y="2891628"/>
            <a:ext cx="1511490" cy="40943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DA6C1-B32A-4309-96E2-0C7B9DB500F2}"/>
              </a:ext>
            </a:extLst>
          </p:cNvPr>
          <p:cNvSpPr/>
          <p:nvPr/>
        </p:nvSpPr>
        <p:spPr>
          <a:xfrm>
            <a:off x="2708497" y="5954070"/>
            <a:ext cx="440354" cy="40943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317F6-D756-4959-8599-E024E3DFE734}"/>
              </a:ext>
            </a:extLst>
          </p:cNvPr>
          <p:cNvSpPr/>
          <p:nvPr/>
        </p:nvSpPr>
        <p:spPr>
          <a:xfrm>
            <a:off x="4655522" y="4597572"/>
            <a:ext cx="1440478" cy="20779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7EF4B8-47C7-47ED-8AD6-A6C80B2BD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898" y="3341073"/>
            <a:ext cx="1311201" cy="7977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633088-50AE-4245-8DA0-12B642988A46}"/>
              </a:ext>
            </a:extLst>
          </p:cNvPr>
          <p:cNvSpPr/>
          <p:nvPr/>
        </p:nvSpPr>
        <p:spPr>
          <a:xfrm>
            <a:off x="2928674" y="3925782"/>
            <a:ext cx="1291313" cy="2047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62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083-39E0-4627-9EFB-DDB7235D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284"/>
          </a:xfrm>
        </p:spPr>
        <p:txBody>
          <a:bodyPr/>
          <a:lstStyle/>
          <a:p>
            <a:r>
              <a:rPr lang="en-AU" dirty="0"/>
              <a:t>Q1.b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CECA8C-F766-463E-887E-28EC11099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249" y="1259247"/>
            <a:ext cx="12121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F-value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EB8B3-2886-43C8-8ADE-7FD9F6D7EA7A}"/>
              </a:ext>
            </a:extLst>
          </p:cNvPr>
          <p:cNvSpPr txBox="1"/>
          <p:nvPr/>
        </p:nvSpPr>
        <p:spPr>
          <a:xfrm>
            <a:off x="992628" y="1982972"/>
            <a:ext cx="10067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F-value in statistics test the overall significance of the regression model.  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71BC-0144-4413-ABF4-E3FBE57ED67A}"/>
              </a:ext>
            </a:extLst>
          </p:cNvPr>
          <p:cNvSpPr txBox="1"/>
          <p:nvPr/>
        </p:nvSpPr>
        <p:spPr>
          <a:xfrm>
            <a:off x="972249" y="2923716"/>
            <a:ext cx="973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hypothesis that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regression coefficients are equal to zero. 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9F167-B704-4C27-B5E5-54D0FEF7A63B}"/>
              </a:ext>
            </a:extLst>
          </p:cNvPr>
          <p:cNvSpPr/>
          <p:nvPr/>
        </p:nvSpPr>
        <p:spPr>
          <a:xfrm>
            <a:off x="972249" y="3682074"/>
            <a:ext cx="10246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 value is the ratio of the mean regression sum of squares divided by the mean error sum of squares.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FBFC0-B4EE-493C-9DBC-B81C7BF75ABE}"/>
              </a:ext>
            </a:extLst>
          </p:cNvPr>
          <p:cNvSpPr/>
          <p:nvPr/>
        </p:nvSpPr>
        <p:spPr>
          <a:xfrm>
            <a:off x="992628" y="5414087"/>
            <a:ext cx="794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Its value will range from zero to an arbitrarily large number.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8B90CE-0C72-4B92-A0C3-13544218814D}"/>
                  </a:ext>
                </a:extLst>
              </p:cNvPr>
              <p:cNvSpPr txBox="1"/>
              <p:nvPr/>
            </p:nvSpPr>
            <p:spPr>
              <a:xfrm>
                <a:off x="2580287" y="4695676"/>
                <a:ext cx="7576305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/>
                          <m:t>MSM</m:t>
                        </m:r>
                        <m:r>
                          <m:rPr>
                            <m:nor/>
                          </m:rPr>
                          <a:rPr lang="en-AU" b="0" i="0" smtClean="0"/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/>
                          <m:t>Mean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of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Squares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for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Model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/>
                          <m:t>MSE</m:t>
                        </m:r>
                        <m:r>
                          <m:rPr>
                            <m:nor/>
                          </m:rPr>
                          <a:rPr lang="en-AU"/>
                          <m:t> (</m:t>
                        </m:r>
                        <m:r>
                          <m:rPr>
                            <m:nor/>
                          </m:rPr>
                          <a:rPr lang="en-US" b="1"/>
                          <m:t>Mean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of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Squares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for</m:t>
                        </m:r>
                        <m:r>
                          <m:rPr>
                            <m:nor/>
                          </m:rPr>
                          <a:rPr lang="en-US" b="1"/>
                          <m:t> </m:t>
                        </m:r>
                        <m:r>
                          <m:rPr>
                            <m:nor/>
                          </m:rPr>
                          <a:rPr lang="en-US" b="1"/>
                          <m:t>Error</m:t>
                        </m:r>
                        <m:r>
                          <m:rPr>
                            <m:nor/>
                          </m:rPr>
                          <a:rPr lang="en-AU" b="0" i="0" smtClean="0"/>
                          <m:t>)</m:t>
                        </m:r>
                      </m:den>
                    </m:f>
                  </m:oMath>
                </a14:m>
                <a:r>
                  <a:rPr lang="en-AU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/>
                          <m:t>SSM</m:t>
                        </m:r>
                        <m:r>
                          <m:rPr>
                            <m:nor/>
                          </m:rPr>
                          <a:rPr lang="en-AU"/>
                          <m:t> / </m:t>
                        </m:r>
                        <m:r>
                          <m:rPr>
                            <m:nor/>
                          </m:rPr>
                          <a:rPr lang="en-AU"/>
                          <m:t>DFM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/>
                          <m:t>SSE</m:t>
                        </m:r>
                        <m:r>
                          <m:rPr>
                            <m:nor/>
                          </m:rPr>
                          <a:rPr lang="en-AU"/>
                          <m:t> / </m:t>
                        </m:r>
                        <m:r>
                          <m:rPr>
                            <m:nor/>
                          </m:rPr>
                          <a:rPr lang="en-AU"/>
                          <m:t>DFE</m:t>
                        </m:r>
                      </m:den>
                    </m:f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𝐷𝐹𝐸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𝐷𝐹𝑀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𝑆𝑆𝑀</m:t>
                        </m:r>
                      </m:num>
                      <m:den>
                        <m:r>
                          <a:rPr lang="en-AU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𝑆𝑆𝐸</m:t>
                        </m:r>
                      </m:den>
                    </m:f>
                    <m:r>
                      <a:rPr lang="en-AU" i="1" smtClean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AU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AU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AU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AU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AU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AU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AU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AU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AU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AU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AU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AU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8B90CE-0C72-4B92-A0C3-13544218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87" y="4695676"/>
                <a:ext cx="7576305" cy="48866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4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CECA8C-F766-463E-887E-28EC11099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5688" y="770149"/>
            <a:ext cx="12618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ANOVA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B17DCBA-A3D6-4AF3-9C29-26E7FEEF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7" y="4253683"/>
            <a:ext cx="4938749" cy="1200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95FCAE8-A79A-46FD-899E-3C9D299F7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7" y="1475142"/>
            <a:ext cx="6091282" cy="2033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7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083-39E0-4627-9EFB-DDB7235D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284"/>
          </a:xfrm>
        </p:spPr>
        <p:txBody>
          <a:bodyPr/>
          <a:lstStyle/>
          <a:p>
            <a:r>
              <a:rPr lang="en-AU" dirty="0"/>
              <a:t>Q1.c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CECA8C-F766-463E-887E-28EC11099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249" y="1259247"/>
            <a:ext cx="4381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Linear regression assumptions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D1A1396B-8CD3-4FC6-B722-498C3016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9" y="1859749"/>
            <a:ext cx="9612023" cy="3021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0B662-1FC9-464E-8082-573C36BF9809}"/>
              </a:ext>
            </a:extLst>
          </p:cNvPr>
          <p:cNvSpPr txBox="1"/>
          <p:nvPr/>
        </p:nvSpPr>
        <p:spPr>
          <a:xfrm>
            <a:off x="1400175" y="5195888"/>
            <a:ext cx="313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Also include Multicollinearity ?</a:t>
            </a:r>
          </a:p>
        </p:txBody>
      </p:sp>
    </p:spTree>
    <p:extLst>
      <p:ext uri="{BB962C8B-B14F-4D97-AF65-F5344CB8AC3E}">
        <p14:creationId xmlns:p14="http://schemas.microsoft.com/office/powerpoint/2010/main" val="142345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3AE3-2C14-43F0-A6E6-C5EEBD1A8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917C-DED8-4B5A-93A8-268E3DE1D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39DBD8D-1FCC-4AE4-BD00-6C0716F7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30" y="0"/>
            <a:ext cx="9246419" cy="63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1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458</Words>
  <Application>Microsoft Office PowerPoint</Application>
  <PresentationFormat>Widescreen</PresentationFormat>
  <Paragraphs>58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CMR12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DATA7202 Practical 2 </vt:lpstr>
      <vt:lpstr>Agenda</vt:lpstr>
      <vt:lpstr>1. Install R</vt:lpstr>
      <vt:lpstr>2. Install R Studio</vt:lpstr>
      <vt:lpstr>3. R on Jupyter</vt:lpstr>
      <vt:lpstr>Q1.b</vt:lpstr>
      <vt:lpstr>PowerPoint Presentation</vt:lpstr>
      <vt:lpstr>Q1.c</vt:lpstr>
      <vt:lpstr>PowerPoint Presentation</vt:lpstr>
      <vt:lpstr>PowerPoint Presentation</vt:lpstr>
      <vt:lpstr>PowerPoint Presentation</vt:lpstr>
      <vt:lpstr>Q1.d</vt:lpstr>
      <vt:lpstr>Q2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DATA7202 Tutorial 1 </dc:title>
  <dc:creator>Nan Yang</dc:creator>
  <cp:lastModifiedBy>Nan Yang</cp:lastModifiedBy>
  <cp:revision>77</cp:revision>
  <dcterms:created xsi:type="dcterms:W3CDTF">2021-03-08T12:14:39Z</dcterms:created>
  <dcterms:modified xsi:type="dcterms:W3CDTF">2021-03-31T03:11:51Z</dcterms:modified>
</cp:coreProperties>
</file>