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Montserra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7.xml"/><Relationship Id="rId44" Type="http://schemas.openxmlformats.org/officeDocument/2006/relationships/font" Target="fonts/Montserrat-boldItalic.fntdata"/><Relationship Id="rId21" Type="http://schemas.openxmlformats.org/officeDocument/2006/relationships/slide" Target="slides/slide16.xml"/><Relationship Id="rId43" Type="http://schemas.openxmlformats.org/officeDocument/2006/relationships/font" Target="fonts/Montserrat-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00f69e0a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00f69e0a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e4642743b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e4642743b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00fde303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00fde303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00fde303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00fde303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00fde303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00fde303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00fde303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00fde303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146ce0c08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146ce0c08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7146ce0c08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146ce0c08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146ce0c08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146ce0c08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146ce0c08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146ce0c0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00f69e0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00f69e0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146ce0c08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146ce0c08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00f69e0a1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00f69e0a1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00f69e0a1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00f69e0a1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00f69e0a1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00f69e0a1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00f69e0a1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00f69e0a1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500f69e0a1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500f69e0a1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500f69e0a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00f69e0a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3e4642743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e4642743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500f69e0a1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500f69e0a1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500f69e0a1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500f69e0a1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00f69e0a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00f69e0a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7146ce0c0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146ce0c0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7146ce0c08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7146ce0c08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500fde303f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500fde303f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500f69e0a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500f69e0a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500fde303f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500fde303f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500fde303f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500fde303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00f69e0a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00f69e0a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00f69e0a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00f69e0a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00f69e0a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00f69e0a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00f69e0a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00f69e0a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00f69e0a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00f69e0a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00f69e0a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00f69e0a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9225" y="-61925"/>
            <a:ext cx="9200100" cy="5214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220900" y="3696050"/>
            <a:ext cx="8182800" cy="701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700">
                <a:solidFill>
                  <a:srgbClr val="FFFFFF"/>
                </a:solidFill>
                <a:latin typeface="Montserrat"/>
                <a:ea typeface="Montserrat"/>
                <a:cs typeface="Montserrat"/>
                <a:sym typeface="Montserrat"/>
              </a:rPr>
              <a:t>Unlocking Interviews</a:t>
            </a:r>
            <a:endParaRPr sz="2700">
              <a:solidFill>
                <a:srgbClr val="FFFFFF"/>
              </a:solidFill>
              <a:latin typeface="Montserrat"/>
              <a:ea typeface="Montserrat"/>
              <a:cs typeface="Montserrat"/>
              <a:sym typeface="Montserrat"/>
            </a:endParaRPr>
          </a:p>
        </p:txBody>
      </p:sp>
      <p:sp>
        <p:nvSpPr>
          <p:cNvPr id="56" name="Google Shape;56;p13"/>
          <p:cNvSpPr txBox="1"/>
          <p:nvPr/>
        </p:nvSpPr>
        <p:spPr>
          <a:xfrm>
            <a:off x="2733350" y="4127750"/>
            <a:ext cx="5670300" cy="51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rgbClr val="5B0F00"/>
                </a:solidFill>
                <a:latin typeface="Montserrat"/>
                <a:ea typeface="Montserrat"/>
                <a:cs typeface="Montserrat"/>
                <a:sym typeface="Montserrat"/>
              </a:rPr>
              <a:t>Reading Between the Lines</a:t>
            </a:r>
            <a:endParaRPr b="1" sz="2000">
              <a:solidFill>
                <a:srgbClr val="5B0F00"/>
              </a:solidFill>
              <a:latin typeface="Montserrat"/>
              <a:ea typeface="Montserrat"/>
              <a:cs typeface="Montserrat"/>
              <a:sym typeface="Montserrat"/>
            </a:endParaRPr>
          </a:p>
        </p:txBody>
      </p:sp>
      <p:pic>
        <p:nvPicPr>
          <p:cNvPr id="57" name="Google Shape;57;p13"/>
          <p:cNvPicPr preferRelativeResize="0"/>
          <p:nvPr/>
        </p:nvPicPr>
        <p:blipFill>
          <a:blip r:embed="rId3">
            <a:alphaModFix/>
          </a:blip>
          <a:stretch>
            <a:fillRect/>
          </a:stretch>
        </p:blipFill>
        <p:spPr>
          <a:xfrm>
            <a:off x="4063150" y="843700"/>
            <a:ext cx="2998900" cy="2998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p:nvPr/>
        </p:nvSpPr>
        <p:spPr>
          <a:xfrm>
            <a:off x="-9225" y="-61925"/>
            <a:ext cx="9200100" cy="5214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2"/>
          <p:cNvSpPr txBox="1"/>
          <p:nvPr>
            <p:ph idx="4294967295" type="title"/>
          </p:nvPr>
        </p:nvSpPr>
        <p:spPr>
          <a:xfrm>
            <a:off x="4159250" y="2285400"/>
            <a:ext cx="4764900" cy="16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solidFill>
                  <a:srgbClr val="5B0F00"/>
                </a:solidFill>
                <a:latin typeface="Montserrat"/>
                <a:ea typeface="Montserrat"/>
                <a:cs typeface="Montserrat"/>
                <a:sym typeface="Montserrat"/>
              </a:rPr>
              <a:t>Context of the setting</a:t>
            </a:r>
            <a:endParaRPr b="1" sz="2600">
              <a:solidFill>
                <a:srgbClr val="5B0F00"/>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900">
                <a:solidFill>
                  <a:srgbClr val="5B0F00"/>
                </a:solidFill>
                <a:latin typeface="Montserrat"/>
                <a:ea typeface="Montserrat"/>
                <a:cs typeface="Montserrat"/>
                <a:sym typeface="Montserrat"/>
              </a:rPr>
              <a:t>(can you ask follow up questions? Is there a facilitator?)</a:t>
            </a:r>
            <a:endParaRPr sz="1900">
              <a:solidFill>
                <a:srgbClr val="5B0F00"/>
              </a:solidFill>
              <a:latin typeface="Montserrat"/>
              <a:ea typeface="Montserrat"/>
              <a:cs typeface="Montserrat"/>
              <a:sym typeface="Montserrat"/>
            </a:endParaRPr>
          </a:p>
          <a:p>
            <a:pPr indent="0" lvl="0" marL="0" rtl="0" algn="l">
              <a:spcBef>
                <a:spcPts val="0"/>
              </a:spcBef>
              <a:spcAft>
                <a:spcPts val="0"/>
              </a:spcAft>
              <a:buNone/>
            </a:pPr>
            <a:r>
              <a:t/>
            </a:r>
            <a:endParaRPr sz="2600">
              <a:solidFill>
                <a:srgbClr val="5B0F00"/>
              </a:solidFill>
              <a:latin typeface="Montserrat"/>
              <a:ea typeface="Montserrat"/>
              <a:cs typeface="Montserrat"/>
              <a:sym typeface="Montserrat"/>
            </a:endParaRPr>
          </a:p>
        </p:txBody>
      </p:sp>
      <p:sp>
        <p:nvSpPr>
          <p:cNvPr id="120" name="Google Shape;120;p22"/>
          <p:cNvSpPr txBox="1"/>
          <p:nvPr>
            <p:ph idx="4294967295" type="title"/>
          </p:nvPr>
        </p:nvSpPr>
        <p:spPr>
          <a:xfrm>
            <a:off x="3613150" y="2107600"/>
            <a:ext cx="1797000" cy="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500">
                <a:solidFill>
                  <a:srgbClr val="5B0F00"/>
                </a:solidFill>
              </a:rPr>
              <a:t>“</a:t>
            </a:r>
            <a:endParaRPr b="1" sz="7500">
              <a:solidFill>
                <a:srgbClr val="5B0F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879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CC4125"/>
                </a:solidFill>
                <a:latin typeface="Montserrat"/>
                <a:ea typeface="Montserrat"/>
                <a:cs typeface="Montserrat"/>
                <a:sym typeface="Montserrat"/>
              </a:rPr>
              <a:t>Summary</a:t>
            </a:r>
            <a:endParaRPr sz="2600">
              <a:solidFill>
                <a:srgbClr val="CC4125"/>
              </a:solidFill>
              <a:latin typeface="Montserrat"/>
              <a:ea typeface="Montserrat"/>
              <a:cs typeface="Montserrat"/>
              <a:sym typeface="Montserrat"/>
            </a:endParaRPr>
          </a:p>
        </p:txBody>
      </p:sp>
      <p:sp>
        <p:nvSpPr>
          <p:cNvPr id="126" name="Google Shape;126;p23"/>
          <p:cNvSpPr/>
          <p:nvPr/>
        </p:nvSpPr>
        <p:spPr>
          <a:xfrm>
            <a:off x="475075" y="1201600"/>
            <a:ext cx="1891500" cy="1050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What are you looking for?</a:t>
            </a:r>
            <a:endParaRPr sz="900">
              <a:solidFill>
                <a:srgbClr val="FFFFFF"/>
              </a:solidFill>
              <a:latin typeface="Montserrat"/>
              <a:ea typeface="Montserrat"/>
              <a:cs typeface="Montserrat"/>
              <a:sym typeface="Montserrat"/>
            </a:endParaRPr>
          </a:p>
        </p:txBody>
      </p:sp>
      <p:sp>
        <p:nvSpPr>
          <p:cNvPr id="127" name="Google Shape;127;p23"/>
          <p:cNvSpPr/>
          <p:nvPr/>
        </p:nvSpPr>
        <p:spPr>
          <a:xfrm>
            <a:off x="2582681" y="1201600"/>
            <a:ext cx="1891500" cy="1050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Open-ended Questions</a:t>
            </a:r>
            <a:endParaRPr b="1">
              <a:solidFill>
                <a:srgbClr val="FFFFFF"/>
              </a:solidFill>
              <a:latin typeface="Montserrat"/>
              <a:ea typeface="Montserrat"/>
              <a:cs typeface="Montserrat"/>
              <a:sym typeface="Montserrat"/>
            </a:endParaRPr>
          </a:p>
          <a:p>
            <a:pPr indent="0" lvl="0" marL="0" rtl="0" algn="ctr">
              <a:spcBef>
                <a:spcPts val="0"/>
              </a:spcBef>
              <a:spcAft>
                <a:spcPts val="0"/>
              </a:spcAft>
              <a:buNone/>
            </a:pPr>
            <a:r>
              <a:rPr lang="en" sz="900">
                <a:solidFill>
                  <a:srgbClr val="FFFFFF"/>
                </a:solidFill>
                <a:latin typeface="Montserrat"/>
                <a:ea typeface="Montserrat"/>
                <a:cs typeface="Montserrat"/>
                <a:sym typeface="Montserrat"/>
              </a:rPr>
              <a:t>(How do you go about checking the quality of data?)</a:t>
            </a:r>
            <a:endParaRPr b="1">
              <a:solidFill>
                <a:srgbClr val="FFFFFF"/>
              </a:solidFill>
              <a:latin typeface="Montserrat"/>
              <a:ea typeface="Montserrat"/>
              <a:cs typeface="Montserrat"/>
              <a:sym typeface="Montserrat"/>
            </a:endParaRPr>
          </a:p>
        </p:txBody>
      </p:sp>
      <p:sp>
        <p:nvSpPr>
          <p:cNvPr id="128" name="Google Shape;128;p23"/>
          <p:cNvSpPr/>
          <p:nvPr/>
        </p:nvSpPr>
        <p:spPr>
          <a:xfrm>
            <a:off x="4690288" y="1201600"/>
            <a:ext cx="1891500" cy="1050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rgbClr val="FFFFFF"/>
                </a:solidFill>
                <a:latin typeface="Montserrat"/>
                <a:ea typeface="Montserrat"/>
                <a:cs typeface="Montserrat"/>
                <a:sym typeface="Montserrat"/>
              </a:rPr>
              <a:t>Example specific Questions</a:t>
            </a:r>
            <a:endParaRPr b="1">
              <a:solidFill>
                <a:srgbClr val="FFFFFF"/>
              </a:solidFill>
              <a:latin typeface="Montserrat"/>
              <a:ea typeface="Montserrat"/>
              <a:cs typeface="Montserrat"/>
              <a:sym typeface="Montserrat"/>
            </a:endParaRPr>
          </a:p>
          <a:p>
            <a:pPr indent="0" lvl="0" marL="0" rtl="0" algn="ctr">
              <a:spcBef>
                <a:spcPts val="0"/>
              </a:spcBef>
              <a:spcAft>
                <a:spcPts val="0"/>
              </a:spcAft>
              <a:buNone/>
            </a:pPr>
            <a:r>
              <a:rPr lang="en" sz="900">
                <a:solidFill>
                  <a:srgbClr val="FFFFFF"/>
                </a:solidFill>
                <a:latin typeface="Montserrat"/>
                <a:ea typeface="Montserrat"/>
                <a:cs typeface="Montserrat"/>
                <a:sym typeface="Montserrat"/>
              </a:rPr>
              <a:t>(When was the last time this happened?)</a:t>
            </a:r>
            <a:endParaRPr b="1">
              <a:solidFill>
                <a:srgbClr val="FFFFFF"/>
              </a:solidFill>
              <a:latin typeface="Montserrat"/>
              <a:ea typeface="Montserrat"/>
              <a:cs typeface="Montserrat"/>
              <a:sym typeface="Montserrat"/>
            </a:endParaRPr>
          </a:p>
        </p:txBody>
      </p:sp>
      <p:sp>
        <p:nvSpPr>
          <p:cNvPr id="129" name="Google Shape;129;p23"/>
          <p:cNvSpPr/>
          <p:nvPr/>
        </p:nvSpPr>
        <p:spPr>
          <a:xfrm>
            <a:off x="475075" y="2484511"/>
            <a:ext cx="1891500" cy="1050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Collect</a:t>
            </a:r>
            <a:endParaRPr b="1">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a:solidFill>
                  <a:srgbClr val="FFFFFF"/>
                </a:solidFill>
                <a:latin typeface="Montserrat"/>
                <a:ea typeface="Montserrat"/>
                <a:cs typeface="Montserrat"/>
                <a:sym typeface="Montserrat"/>
              </a:rPr>
              <a:t>Evidence</a:t>
            </a:r>
            <a:endParaRPr b="1">
              <a:solidFill>
                <a:srgbClr val="FFFFFF"/>
              </a:solidFill>
              <a:latin typeface="Montserrat"/>
              <a:ea typeface="Montserrat"/>
              <a:cs typeface="Montserrat"/>
              <a:sym typeface="Montserrat"/>
            </a:endParaRPr>
          </a:p>
          <a:p>
            <a:pPr indent="0" lvl="0" marL="0" rtl="0" algn="ctr">
              <a:spcBef>
                <a:spcPts val="0"/>
              </a:spcBef>
              <a:spcAft>
                <a:spcPts val="0"/>
              </a:spcAft>
              <a:buNone/>
            </a:pPr>
            <a:r>
              <a:rPr lang="en" sz="900">
                <a:solidFill>
                  <a:srgbClr val="FFFFFF"/>
                </a:solidFill>
                <a:latin typeface="Montserrat"/>
                <a:ea typeface="Montserrat"/>
                <a:cs typeface="Montserrat"/>
                <a:sym typeface="Montserrat"/>
              </a:rPr>
              <a:t>(Quotes, Observations, Behaviours)</a:t>
            </a:r>
            <a:endParaRPr sz="900">
              <a:solidFill>
                <a:srgbClr val="FFFFFF"/>
              </a:solidFill>
              <a:latin typeface="Montserrat"/>
              <a:ea typeface="Montserrat"/>
              <a:cs typeface="Montserrat"/>
              <a:sym typeface="Montserrat"/>
            </a:endParaRPr>
          </a:p>
        </p:txBody>
      </p:sp>
      <p:sp>
        <p:nvSpPr>
          <p:cNvPr id="130" name="Google Shape;130;p23"/>
          <p:cNvSpPr/>
          <p:nvPr/>
        </p:nvSpPr>
        <p:spPr>
          <a:xfrm>
            <a:off x="2582681" y="2484511"/>
            <a:ext cx="1891500" cy="1050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Cognizant of Deflections</a:t>
            </a:r>
            <a:endParaRPr sz="900">
              <a:solidFill>
                <a:srgbClr val="FFFFFF"/>
              </a:solidFill>
              <a:latin typeface="Montserrat"/>
              <a:ea typeface="Montserrat"/>
              <a:cs typeface="Montserrat"/>
              <a:sym typeface="Montserrat"/>
            </a:endParaRPr>
          </a:p>
        </p:txBody>
      </p:sp>
      <p:sp>
        <p:nvSpPr>
          <p:cNvPr id="131" name="Google Shape;131;p23"/>
          <p:cNvSpPr/>
          <p:nvPr/>
        </p:nvSpPr>
        <p:spPr>
          <a:xfrm>
            <a:off x="6797894" y="1201600"/>
            <a:ext cx="1891500" cy="1050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Context of Setting</a:t>
            </a:r>
            <a:endParaRPr b="1">
              <a:solidFill>
                <a:srgbClr val="FFFFFF"/>
              </a:solidFill>
              <a:latin typeface="Montserrat"/>
              <a:ea typeface="Montserrat"/>
              <a:cs typeface="Montserrat"/>
              <a:sym typeface="Montserrat"/>
            </a:endParaRPr>
          </a:p>
          <a:p>
            <a:pPr indent="0" lvl="0" marL="0" rtl="0" algn="ctr">
              <a:spcBef>
                <a:spcPts val="0"/>
              </a:spcBef>
              <a:spcAft>
                <a:spcPts val="0"/>
              </a:spcAft>
              <a:buNone/>
            </a:pPr>
            <a:r>
              <a:rPr lang="en" sz="900">
                <a:solidFill>
                  <a:srgbClr val="FFFFFF"/>
                </a:solidFill>
                <a:latin typeface="Montserrat"/>
                <a:ea typeface="Montserrat"/>
                <a:cs typeface="Montserrat"/>
                <a:sym typeface="Montserrat"/>
              </a:rPr>
              <a:t>(Are you able to ask follow up questions? Do you use a facilitator)</a:t>
            </a:r>
            <a:endParaRPr b="1">
              <a:solidFill>
                <a:srgbClr val="FFFFFF"/>
              </a:solidFill>
              <a:latin typeface="Montserrat"/>
              <a:ea typeface="Montserrat"/>
              <a:cs typeface="Montserrat"/>
              <a:sym typeface="Montserrat"/>
            </a:endParaRPr>
          </a:p>
        </p:txBody>
      </p:sp>
      <p:sp>
        <p:nvSpPr>
          <p:cNvPr id="132" name="Google Shape;132;p23"/>
          <p:cNvSpPr/>
          <p:nvPr/>
        </p:nvSpPr>
        <p:spPr>
          <a:xfrm>
            <a:off x="4690288" y="2484511"/>
            <a:ext cx="1891500" cy="1050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Questions anchored in discussion</a:t>
            </a:r>
            <a:endParaRPr b="1">
              <a:solidFill>
                <a:srgbClr val="FFFFFF"/>
              </a:solidFill>
              <a:latin typeface="Montserrat"/>
              <a:ea typeface="Montserrat"/>
              <a:cs typeface="Montserrat"/>
              <a:sym typeface="Montserrat"/>
            </a:endParaRPr>
          </a:p>
          <a:p>
            <a:pPr indent="0" lvl="0" marL="0" rtl="0" algn="ctr">
              <a:spcBef>
                <a:spcPts val="0"/>
              </a:spcBef>
              <a:spcAft>
                <a:spcPts val="0"/>
              </a:spcAft>
              <a:buNone/>
            </a:pPr>
            <a:r>
              <a:rPr lang="en" sz="900">
                <a:solidFill>
                  <a:srgbClr val="FFFFFF"/>
                </a:solidFill>
                <a:latin typeface="Montserrat"/>
                <a:ea typeface="Montserrat"/>
                <a:cs typeface="Montserrat"/>
                <a:sym typeface="Montserrat"/>
              </a:rPr>
              <a:t>(You said this, could you expand on it further)</a:t>
            </a:r>
            <a:endParaRPr b="1">
              <a:solidFill>
                <a:srgbClr val="FFFFFF"/>
              </a:solidFill>
              <a:latin typeface="Montserrat"/>
              <a:ea typeface="Montserrat"/>
              <a:cs typeface="Montserrat"/>
              <a:sym typeface="Montserrat"/>
            </a:endParaRPr>
          </a:p>
        </p:txBody>
      </p:sp>
      <p:sp>
        <p:nvSpPr>
          <p:cNvPr id="133" name="Google Shape;133;p23"/>
          <p:cNvSpPr/>
          <p:nvPr/>
        </p:nvSpPr>
        <p:spPr>
          <a:xfrm>
            <a:off x="6797894" y="2484511"/>
            <a:ext cx="1891500" cy="1050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Questions for the Collective Benefit</a:t>
            </a:r>
            <a:endParaRPr b="1">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a:solidFill>
                  <a:srgbClr val="FFFFFF"/>
                </a:solidFill>
                <a:latin typeface="Montserrat"/>
                <a:ea typeface="Montserrat"/>
                <a:cs typeface="Montserrat"/>
                <a:sym typeface="Montserrat"/>
              </a:rPr>
              <a:t>Of the group</a:t>
            </a:r>
            <a:endParaRPr b="1">
              <a:solidFill>
                <a:srgbClr val="FFFFFF"/>
              </a:solidFill>
              <a:latin typeface="Montserrat"/>
              <a:ea typeface="Montserrat"/>
              <a:cs typeface="Montserrat"/>
              <a:sym typeface="Montserrat"/>
            </a:endParaRPr>
          </a:p>
        </p:txBody>
      </p:sp>
      <p:sp>
        <p:nvSpPr>
          <p:cNvPr id="134" name="Google Shape;134;p23"/>
          <p:cNvSpPr/>
          <p:nvPr/>
        </p:nvSpPr>
        <p:spPr>
          <a:xfrm>
            <a:off x="475075" y="3767422"/>
            <a:ext cx="1891500" cy="1050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Get Stories from the narratives not just information</a:t>
            </a:r>
            <a:endParaRPr sz="900">
              <a:solidFill>
                <a:srgbClr val="FFFFFF"/>
              </a:solidFill>
              <a:latin typeface="Montserrat"/>
              <a:ea typeface="Montserrat"/>
              <a:cs typeface="Montserrat"/>
              <a:sym typeface="Montserrat"/>
            </a:endParaRPr>
          </a:p>
        </p:txBody>
      </p:sp>
      <p:sp>
        <p:nvSpPr>
          <p:cNvPr id="135" name="Google Shape;135;p23"/>
          <p:cNvSpPr/>
          <p:nvPr/>
        </p:nvSpPr>
        <p:spPr>
          <a:xfrm>
            <a:off x="2582681" y="3767422"/>
            <a:ext cx="1891500" cy="1050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Research the Panelists</a:t>
            </a:r>
            <a:r>
              <a:rPr b="1" lang="en">
                <a:solidFill>
                  <a:srgbClr val="FFFFFF"/>
                </a:solidFill>
                <a:latin typeface="Montserrat"/>
                <a:ea typeface="Montserrat"/>
                <a:cs typeface="Montserrat"/>
                <a:sym typeface="Montserrat"/>
              </a:rPr>
              <a:t> </a:t>
            </a:r>
            <a:endParaRPr b="1">
              <a:solidFill>
                <a:srgbClr val="FFFFFF"/>
              </a:solidFill>
              <a:latin typeface="Montserrat"/>
              <a:ea typeface="Montserrat"/>
              <a:cs typeface="Montserrat"/>
              <a:sym typeface="Montserrat"/>
            </a:endParaRPr>
          </a:p>
          <a:p>
            <a:pPr indent="0" lvl="0" marL="0" rtl="0" algn="ctr">
              <a:spcBef>
                <a:spcPts val="0"/>
              </a:spcBef>
              <a:spcAft>
                <a:spcPts val="0"/>
              </a:spcAft>
              <a:buNone/>
            </a:pPr>
            <a:r>
              <a:rPr lang="en" sz="900">
                <a:solidFill>
                  <a:srgbClr val="FFFFFF"/>
                </a:solidFill>
                <a:latin typeface="Montserrat"/>
                <a:ea typeface="Montserrat"/>
                <a:cs typeface="Montserrat"/>
                <a:sym typeface="Montserrat"/>
              </a:rPr>
              <a:t>(S</a:t>
            </a:r>
            <a:r>
              <a:rPr lang="en" sz="900">
                <a:solidFill>
                  <a:srgbClr val="FFFFFF"/>
                </a:solidFill>
                <a:latin typeface="Montserrat"/>
                <a:ea typeface="Montserrat"/>
                <a:cs typeface="Montserrat"/>
                <a:sym typeface="Montserrat"/>
              </a:rPr>
              <a:t>tudy Panelist Responses)</a:t>
            </a:r>
            <a:endParaRPr b="1">
              <a:solidFill>
                <a:srgbClr val="FFFFFF"/>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p:nvPr/>
        </p:nvSpPr>
        <p:spPr>
          <a:xfrm>
            <a:off x="50" y="-125"/>
            <a:ext cx="9144000" cy="51435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2123314" y="1679375"/>
            <a:ext cx="321000" cy="321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a:off x="1666550" y="1679375"/>
            <a:ext cx="371100" cy="321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2555236" y="1679375"/>
            <a:ext cx="321000" cy="32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txBox="1"/>
          <p:nvPr/>
        </p:nvSpPr>
        <p:spPr>
          <a:xfrm>
            <a:off x="764600" y="780000"/>
            <a:ext cx="1582500" cy="32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85200C"/>
                </a:solidFill>
                <a:latin typeface="Montserrat"/>
                <a:ea typeface="Montserrat"/>
                <a:cs typeface="Montserrat"/>
                <a:sym typeface="Montserrat"/>
              </a:rPr>
              <a:t>Data Profile</a:t>
            </a:r>
            <a:endParaRPr b="1" sz="1600">
              <a:solidFill>
                <a:srgbClr val="85200C"/>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p:nvPr/>
        </p:nvSpPr>
        <p:spPr>
          <a:xfrm>
            <a:off x="50" y="-125"/>
            <a:ext cx="9144000" cy="51435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a:off x="2123314" y="1679375"/>
            <a:ext cx="321000" cy="321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1666550" y="1679375"/>
            <a:ext cx="371100" cy="321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a:off x="2555236" y="1679375"/>
            <a:ext cx="321000" cy="32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txBox="1"/>
          <p:nvPr/>
        </p:nvSpPr>
        <p:spPr>
          <a:xfrm>
            <a:off x="764600" y="780000"/>
            <a:ext cx="1582500" cy="32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85200C"/>
                </a:solidFill>
                <a:latin typeface="Montserrat"/>
                <a:ea typeface="Montserrat"/>
                <a:cs typeface="Montserrat"/>
                <a:sym typeface="Montserrat"/>
              </a:rPr>
              <a:t>Data Profile</a:t>
            </a:r>
            <a:endParaRPr b="1" sz="1600">
              <a:solidFill>
                <a:srgbClr val="85200C"/>
              </a:solidFill>
              <a:latin typeface="Montserrat"/>
              <a:ea typeface="Montserrat"/>
              <a:cs typeface="Montserrat"/>
              <a:sym typeface="Montserrat"/>
            </a:endParaRPr>
          </a:p>
        </p:txBody>
      </p:sp>
      <p:sp>
        <p:nvSpPr>
          <p:cNvPr id="154" name="Google Shape;154;p25"/>
          <p:cNvSpPr/>
          <p:nvPr/>
        </p:nvSpPr>
        <p:spPr>
          <a:xfrm>
            <a:off x="6476564" y="1748238"/>
            <a:ext cx="321000" cy="321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6019800" y="1748238"/>
            <a:ext cx="371100" cy="321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a:off x="6908486" y="1748238"/>
            <a:ext cx="321000" cy="32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5819925" y="1349650"/>
            <a:ext cx="180900" cy="1809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5505600" y="2199300"/>
            <a:ext cx="180900" cy="1809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p:nvPr/>
        </p:nvSpPr>
        <p:spPr>
          <a:xfrm>
            <a:off x="6924675" y="1050575"/>
            <a:ext cx="180900" cy="1809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7534275" y="2252650"/>
            <a:ext cx="180900" cy="1809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 name="Google Shape;161;p25"/>
          <p:cNvCxnSpPr>
            <a:stCxn id="158" idx="6"/>
            <a:endCxn id="155" idx="2"/>
          </p:cNvCxnSpPr>
          <p:nvPr/>
        </p:nvCxnSpPr>
        <p:spPr>
          <a:xfrm flipH="1" rot="10800000">
            <a:off x="5686500" y="2069250"/>
            <a:ext cx="333300" cy="220500"/>
          </a:xfrm>
          <a:prstGeom prst="straightConnector1">
            <a:avLst/>
          </a:prstGeom>
          <a:noFill/>
          <a:ln cap="flat" cmpd="sng" w="28575">
            <a:solidFill>
              <a:srgbClr val="FFFFFF"/>
            </a:solidFill>
            <a:prstDash val="dash"/>
            <a:round/>
            <a:headEnd len="med" w="med" type="none"/>
            <a:tailEnd len="med" w="med" type="none"/>
          </a:ln>
        </p:spPr>
      </p:cxnSp>
      <p:cxnSp>
        <p:nvCxnSpPr>
          <p:cNvPr id="162" name="Google Shape;162;p25"/>
          <p:cNvCxnSpPr/>
          <p:nvPr/>
        </p:nvCxnSpPr>
        <p:spPr>
          <a:xfrm>
            <a:off x="7229475" y="2074050"/>
            <a:ext cx="362100" cy="210900"/>
          </a:xfrm>
          <a:prstGeom prst="straightConnector1">
            <a:avLst/>
          </a:prstGeom>
          <a:noFill/>
          <a:ln cap="flat" cmpd="sng" w="28575">
            <a:solidFill>
              <a:srgbClr val="FFFFFF"/>
            </a:solidFill>
            <a:prstDash val="dash"/>
            <a:round/>
            <a:headEnd len="med" w="med" type="none"/>
            <a:tailEnd len="med" w="med" type="none"/>
          </a:ln>
        </p:spPr>
      </p:cxnSp>
      <p:cxnSp>
        <p:nvCxnSpPr>
          <p:cNvPr id="163" name="Google Shape;163;p25"/>
          <p:cNvCxnSpPr>
            <a:endCxn id="154" idx="0"/>
          </p:cNvCxnSpPr>
          <p:nvPr/>
        </p:nvCxnSpPr>
        <p:spPr>
          <a:xfrm flipH="1">
            <a:off x="6637064" y="1273938"/>
            <a:ext cx="354300" cy="474300"/>
          </a:xfrm>
          <a:prstGeom prst="straightConnector1">
            <a:avLst/>
          </a:prstGeom>
          <a:noFill/>
          <a:ln cap="flat" cmpd="sng" w="28575">
            <a:solidFill>
              <a:srgbClr val="FFFFFF"/>
            </a:solidFill>
            <a:prstDash val="dash"/>
            <a:round/>
            <a:headEnd len="med" w="med" type="none"/>
            <a:tailEnd len="med" w="med" type="none"/>
          </a:ln>
        </p:spPr>
      </p:cxnSp>
      <p:cxnSp>
        <p:nvCxnSpPr>
          <p:cNvPr id="164" name="Google Shape;164;p25"/>
          <p:cNvCxnSpPr>
            <a:endCxn id="155" idx="1"/>
          </p:cNvCxnSpPr>
          <p:nvPr/>
        </p:nvCxnSpPr>
        <p:spPr>
          <a:xfrm>
            <a:off x="5934075" y="1562838"/>
            <a:ext cx="178500" cy="345900"/>
          </a:xfrm>
          <a:prstGeom prst="straightConnector1">
            <a:avLst/>
          </a:prstGeom>
          <a:noFill/>
          <a:ln cap="flat" cmpd="sng" w="28575">
            <a:solidFill>
              <a:srgbClr val="FFFFFF"/>
            </a:solidFill>
            <a:prstDash val="dash"/>
            <a:round/>
            <a:headEnd len="med" w="med" type="none"/>
            <a:tailEnd len="med" w="med" type="none"/>
          </a:ln>
        </p:spPr>
      </p:cxnSp>
      <p:cxnSp>
        <p:nvCxnSpPr>
          <p:cNvPr id="165" name="Google Shape;165;p25"/>
          <p:cNvCxnSpPr>
            <a:stCxn id="157" idx="5"/>
            <a:endCxn id="154" idx="1"/>
          </p:cNvCxnSpPr>
          <p:nvPr/>
        </p:nvCxnSpPr>
        <p:spPr>
          <a:xfrm>
            <a:off x="5974333" y="1504058"/>
            <a:ext cx="549300" cy="291300"/>
          </a:xfrm>
          <a:prstGeom prst="straightConnector1">
            <a:avLst/>
          </a:prstGeom>
          <a:noFill/>
          <a:ln cap="flat" cmpd="sng" w="28575">
            <a:solidFill>
              <a:srgbClr val="FFFFFF"/>
            </a:solidFill>
            <a:prstDash val="dash"/>
            <a:round/>
            <a:headEnd len="med" w="med" type="none"/>
            <a:tailEnd len="med" w="med" type="none"/>
          </a:ln>
        </p:spPr>
      </p:cxnSp>
      <p:sp>
        <p:nvSpPr>
          <p:cNvPr id="166" name="Google Shape;166;p25"/>
          <p:cNvSpPr txBox="1"/>
          <p:nvPr/>
        </p:nvSpPr>
        <p:spPr>
          <a:xfrm>
            <a:off x="5235992" y="780000"/>
            <a:ext cx="1582500" cy="32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85200C"/>
                </a:solidFill>
                <a:latin typeface="Montserrat"/>
                <a:ea typeface="Montserrat"/>
                <a:cs typeface="Montserrat"/>
                <a:sym typeface="Montserrat"/>
              </a:rPr>
              <a:t>Stakeholders</a:t>
            </a:r>
            <a:endParaRPr b="1" sz="1600">
              <a:solidFill>
                <a:srgbClr val="85200C"/>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p:nvPr/>
        </p:nvSpPr>
        <p:spPr>
          <a:xfrm>
            <a:off x="50" y="-125"/>
            <a:ext cx="9144000" cy="51435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2123314" y="1679375"/>
            <a:ext cx="321000" cy="321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1666550" y="1679375"/>
            <a:ext cx="371100" cy="321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2555236" y="1679375"/>
            <a:ext cx="321000" cy="32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txBox="1"/>
          <p:nvPr/>
        </p:nvSpPr>
        <p:spPr>
          <a:xfrm>
            <a:off x="764600" y="780000"/>
            <a:ext cx="1582500" cy="32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85200C"/>
                </a:solidFill>
                <a:latin typeface="Montserrat"/>
                <a:ea typeface="Montserrat"/>
                <a:cs typeface="Montserrat"/>
                <a:sym typeface="Montserrat"/>
              </a:rPr>
              <a:t>Data Profile</a:t>
            </a:r>
            <a:endParaRPr b="1" sz="1600">
              <a:solidFill>
                <a:srgbClr val="85200C"/>
              </a:solidFill>
              <a:latin typeface="Montserrat"/>
              <a:ea typeface="Montserrat"/>
              <a:cs typeface="Montserrat"/>
              <a:sym typeface="Montserrat"/>
            </a:endParaRPr>
          </a:p>
        </p:txBody>
      </p:sp>
      <p:sp>
        <p:nvSpPr>
          <p:cNvPr id="176" name="Google Shape;176;p26"/>
          <p:cNvSpPr/>
          <p:nvPr/>
        </p:nvSpPr>
        <p:spPr>
          <a:xfrm>
            <a:off x="6476564" y="1748238"/>
            <a:ext cx="321000" cy="321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p:nvPr/>
        </p:nvSpPr>
        <p:spPr>
          <a:xfrm>
            <a:off x="6019800" y="1748238"/>
            <a:ext cx="371100" cy="321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6908486" y="1748238"/>
            <a:ext cx="321000" cy="32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p:nvPr/>
        </p:nvSpPr>
        <p:spPr>
          <a:xfrm>
            <a:off x="5819925" y="1349650"/>
            <a:ext cx="180900" cy="1809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p:nvPr/>
        </p:nvSpPr>
        <p:spPr>
          <a:xfrm>
            <a:off x="5505600" y="2199300"/>
            <a:ext cx="180900" cy="1809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p:nvPr/>
        </p:nvSpPr>
        <p:spPr>
          <a:xfrm>
            <a:off x="6924675" y="1050575"/>
            <a:ext cx="180900" cy="1809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p:nvPr/>
        </p:nvSpPr>
        <p:spPr>
          <a:xfrm>
            <a:off x="7534275" y="2252650"/>
            <a:ext cx="180900" cy="1809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3" name="Google Shape;183;p26"/>
          <p:cNvCxnSpPr>
            <a:stCxn id="180" idx="6"/>
            <a:endCxn id="177" idx="2"/>
          </p:cNvCxnSpPr>
          <p:nvPr/>
        </p:nvCxnSpPr>
        <p:spPr>
          <a:xfrm flipH="1" rot="10800000">
            <a:off x="5686500" y="2069250"/>
            <a:ext cx="333300" cy="220500"/>
          </a:xfrm>
          <a:prstGeom prst="straightConnector1">
            <a:avLst/>
          </a:prstGeom>
          <a:noFill/>
          <a:ln cap="flat" cmpd="sng" w="28575">
            <a:solidFill>
              <a:srgbClr val="FFFFFF"/>
            </a:solidFill>
            <a:prstDash val="dash"/>
            <a:round/>
            <a:headEnd len="med" w="med" type="none"/>
            <a:tailEnd len="med" w="med" type="none"/>
          </a:ln>
        </p:spPr>
      </p:cxnSp>
      <p:cxnSp>
        <p:nvCxnSpPr>
          <p:cNvPr id="184" name="Google Shape;184;p26"/>
          <p:cNvCxnSpPr/>
          <p:nvPr/>
        </p:nvCxnSpPr>
        <p:spPr>
          <a:xfrm>
            <a:off x="7229475" y="2074050"/>
            <a:ext cx="362100" cy="210900"/>
          </a:xfrm>
          <a:prstGeom prst="straightConnector1">
            <a:avLst/>
          </a:prstGeom>
          <a:noFill/>
          <a:ln cap="flat" cmpd="sng" w="28575">
            <a:solidFill>
              <a:srgbClr val="FFFFFF"/>
            </a:solidFill>
            <a:prstDash val="dash"/>
            <a:round/>
            <a:headEnd len="med" w="med" type="none"/>
            <a:tailEnd len="med" w="med" type="none"/>
          </a:ln>
        </p:spPr>
      </p:cxnSp>
      <p:cxnSp>
        <p:nvCxnSpPr>
          <p:cNvPr id="185" name="Google Shape;185;p26"/>
          <p:cNvCxnSpPr>
            <a:endCxn id="176" idx="0"/>
          </p:cNvCxnSpPr>
          <p:nvPr/>
        </p:nvCxnSpPr>
        <p:spPr>
          <a:xfrm flipH="1">
            <a:off x="6637064" y="1273938"/>
            <a:ext cx="354300" cy="474300"/>
          </a:xfrm>
          <a:prstGeom prst="straightConnector1">
            <a:avLst/>
          </a:prstGeom>
          <a:noFill/>
          <a:ln cap="flat" cmpd="sng" w="28575">
            <a:solidFill>
              <a:srgbClr val="FFFFFF"/>
            </a:solidFill>
            <a:prstDash val="dash"/>
            <a:round/>
            <a:headEnd len="med" w="med" type="none"/>
            <a:tailEnd len="med" w="med" type="none"/>
          </a:ln>
        </p:spPr>
      </p:cxnSp>
      <p:cxnSp>
        <p:nvCxnSpPr>
          <p:cNvPr id="186" name="Google Shape;186;p26"/>
          <p:cNvCxnSpPr>
            <a:endCxn id="177" idx="1"/>
          </p:cNvCxnSpPr>
          <p:nvPr/>
        </p:nvCxnSpPr>
        <p:spPr>
          <a:xfrm>
            <a:off x="5934075" y="1562838"/>
            <a:ext cx="178500" cy="345900"/>
          </a:xfrm>
          <a:prstGeom prst="straightConnector1">
            <a:avLst/>
          </a:prstGeom>
          <a:noFill/>
          <a:ln cap="flat" cmpd="sng" w="28575">
            <a:solidFill>
              <a:srgbClr val="FFFFFF"/>
            </a:solidFill>
            <a:prstDash val="dash"/>
            <a:round/>
            <a:headEnd len="med" w="med" type="none"/>
            <a:tailEnd len="med" w="med" type="none"/>
          </a:ln>
        </p:spPr>
      </p:cxnSp>
      <p:cxnSp>
        <p:nvCxnSpPr>
          <p:cNvPr id="187" name="Google Shape;187;p26"/>
          <p:cNvCxnSpPr>
            <a:stCxn id="179" idx="5"/>
            <a:endCxn id="176" idx="1"/>
          </p:cNvCxnSpPr>
          <p:nvPr/>
        </p:nvCxnSpPr>
        <p:spPr>
          <a:xfrm>
            <a:off x="5974333" y="1504058"/>
            <a:ext cx="549300" cy="291300"/>
          </a:xfrm>
          <a:prstGeom prst="straightConnector1">
            <a:avLst/>
          </a:prstGeom>
          <a:noFill/>
          <a:ln cap="flat" cmpd="sng" w="28575">
            <a:solidFill>
              <a:srgbClr val="FFFFFF"/>
            </a:solidFill>
            <a:prstDash val="dash"/>
            <a:round/>
            <a:headEnd len="med" w="med" type="none"/>
            <a:tailEnd len="med" w="med" type="none"/>
          </a:ln>
        </p:spPr>
      </p:cxnSp>
      <p:sp>
        <p:nvSpPr>
          <p:cNvPr id="188" name="Google Shape;188;p26"/>
          <p:cNvSpPr txBox="1"/>
          <p:nvPr/>
        </p:nvSpPr>
        <p:spPr>
          <a:xfrm>
            <a:off x="5235992" y="780000"/>
            <a:ext cx="1582500" cy="32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85200C"/>
                </a:solidFill>
                <a:latin typeface="Montserrat"/>
                <a:ea typeface="Montserrat"/>
                <a:cs typeface="Montserrat"/>
                <a:sym typeface="Montserrat"/>
              </a:rPr>
              <a:t>Stakeholders</a:t>
            </a:r>
            <a:endParaRPr b="1" sz="1600">
              <a:solidFill>
                <a:srgbClr val="85200C"/>
              </a:solidFill>
              <a:latin typeface="Montserrat"/>
              <a:ea typeface="Montserrat"/>
              <a:cs typeface="Montserrat"/>
              <a:sym typeface="Montserrat"/>
            </a:endParaRPr>
          </a:p>
        </p:txBody>
      </p:sp>
      <p:grpSp>
        <p:nvGrpSpPr>
          <p:cNvPr id="189" name="Google Shape;189;p26"/>
          <p:cNvGrpSpPr/>
          <p:nvPr/>
        </p:nvGrpSpPr>
        <p:grpSpPr>
          <a:xfrm>
            <a:off x="2628758" y="3290301"/>
            <a:ext cx="802651" cy="802651"/>
            <a:chOff x="2104825" y="2747300"/>
            <a:chExt cx="942300" cy="942300"/>
          </a:xfrm>
        </p:grpSpPr>
        <p:sp>
          <p:nvSpPr>
            <p:cNvPr id="190" name="Google Shape;190;p26"/>
            <p:cNvSpPr/>
            <p:nvPr/>
          </p:nvSpPr>
          <p:spPr>
            <a:xfrm>
              <a:off x="2104825" y="2747300"/>
              <a:ext cx="942300" cy="942300"/>
            </a:xfrm>
            <a:prstGeom prst="rect">
              <a:avLst/>
            </a:prstGeom>
            <a:solidFill>
              <a:srgbClr val="EEEEEE"/>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p:nvPr/>
          </p:nvSpPr>
          <p:spPr>
            <a:xfrm>
              <a:off x="2104825" y="3303509"/>
              <a:ext cx="763500" cy="3771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a:off x="2263733" y="3078404"/>
              <a:ext cx="763500" cy="602400"/>
            </a:xfrm>
            <a:prstGeom prst="triangle">
              <a:avLst>
                <a:gd fmla="val 64313"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p:nvPr/>
          </p:nvSpPr>
          <p:spPr>
            <a:xfrm>
              <a:off x="2292924" y="2942722"/>
              <a:ext cx="181200" cy="1812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26"/>
          <p:cNvGrpSpPr/>
          <p:nvPr/>
        </p:nvGrpSpPr>
        <p:grpSpPr>
          <a:xfrm>
            <a:off x="2789383" y="3404601"/>
            <a:ext cx="802651" cy="802651"/>
            <a:chOff x="2104825" y="2747300"/>
            <a:chExt cx="942300" cy="942300"/>
          </a:xfrm>
        </p:grpSpPr>
        <p:sp>
          <p:nvSpPr>
            <p:cNvPr id="195" name="Google Shape;195;p26"/>
            <p:cNvSpPr/>
            <p:nvPr/>
          </p:nvSpPr>
          <p:spPr>
            <a:xfrm>
              <a:off x="2104825" y="2747300"/>
              <a:ext cx="942300" cy="942300"/>
            </a:xfrm>
            <a:prstGeom prst="rect">
              <a:avLst/>
            </a:prstGeom>
            <a:solidFill>
              <a:srgbClr val="EEEEEE"/>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p:nvPr/>
          </p:nvSpPr>
          <p:spPr>
            <a:xfrm>
              <a:off x="2104825" y="3303509"/>
              <a:ext cx="763500" cy="3771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p:nvPr/>
          </p:nvSpPr>
          <p:spPr>
            <a:xfrm>
              <a:off x="2263733" y="3078404"/>
              <a:ext cx="763500" cy="602400"/>
            </a:xfrm>
            <a:prstGeom prst="triangle">
              <a:avLst>
                <a:gd fmla="val 64313"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p:nvPr/>
          </p:nvSpPr>
          <p:spPr>
            <a:xfrm>
              <a:off x="2292924" y="2942722"/>
              <a:ext cx="181200" cy="1812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6"/>
          <p:cNvGrpSpPr/>
          <p:nvPr/>
        </p:nvGrpSpPr>
        <p:grpSpPr>
          <a:xfrm>
            <a:off x="2964808" y="3557001"/>
            <a:ext cx="802651" cy="802651"/>
            <a:chOff x="2104825" y="2747300"/>
            <a:chExt cx="942300" cy="942300"/>
          </a:xfrm>
        </p:grpSpPr>
        <p:sp>
          <p:nvSpPr>
            <p:cNvPr id="200" name="Google Shape;200;p26"/>
            <p:cNvSpPr/>
            <p:nvPr/>
          </p:nvSpPr>
          <p:spPr>
            <a:xfrm>
              <a:off x="2104825" y="2747300"/>
              <a:ext cx="942300" cy="942300"/>
            </a:xfrm>
            <a:prstGeom prst="rect">
              <a:avLst/>
            </a:prstGeom>
            <a:solidFill>
              <a:srgbClr val="EEEEEE"/>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2104825" y="3303509"/>
              <a:ext cx="763500" cy="3771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2263733" y="3078404"/>
              <a:ext cx="763500" cy="602400"/>
            </a:xfrm>
            <a:prstGeom prst="triangle">
              <a:avLst>
                <a:gd fmla="val 64313"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2292924" y="2942722"/>
              <a:ext cx="181200" cy="1812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26"/>
          <p:cNvSpPr txBox="1"/>
          <p:nvPr/>
        </p:nvSpPr>
        <p:spPr>
          <a:xfrm>
            <a:off x="764600" y="2650873"/>
            <a:ext cx="1405500" cy="32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85200C"/>
                </a:solidFill>
                <a:latin typeface="Montserrat"/>
                <a:ea typeface="Montserrat"/>
                <a:cs typeface="Montserrat"/>
                <a:sym typeface="Montserrat"/>
              </a:rPr>
              <a:t>Scenarios</a:t>
            </a:r>
            <a:endParaRPr b="1" sz="1600">
              <a:solidFill>
                <a:srgbClr val="85200C"/>
              </a:solidFill>
              <a:latin typeface="Montserrat"/>
              <a:ea typeface="Montserrat"/>
              <a:cs typeface="Montserrat"/>
              <a:sym typeface="Montserrat"/>
            </a:endParaRPr>
          </a:p>
        </p:txBody>
      </p:sp>
      <p:sp>
        <p:nvSpPr>
          <p:cNvPr id="205" name="Google Shape;205;p26"/>
          <p:cNvSpPr txBox="1"/>
          <p:nvPr/>
        </p:nvSpPr>
        <p:spPr>
          <a:xfrm>
            <a:off x="1295550" y="4207250"/>
            <a:ext cx="1047600" cy="32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Atypical</a:t>
            </a:r>
            <a:endParaRPr b="1" sz="10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(fringe)</a:t>
            </a:r>
            <a:endParaRPr b="1" sz="1000">
              <a:solidFill>
                <a:srgbClr val="FFFFFF"/>
              </a:solidFill>
              <a:latin typeface="Montserrat"/>
              <a:ea typeface="Montserrat"/>
              <a:cs typeface="Montserrat"/>
              <a:sym typeface="Montserrat"/>
            </a:endParaRPr>
          </a:p>
        </p:txBody>
      </p:sp>
      <p:sp>
        <p:nvSpPr>
          <p:cNvPr id="206" name="Google Shape;206;p26"/>
          <p:cNvSpPr txBox="1"/>
          <p:nvPr/>
        </p:nvSpPr>
        <p:spPr>
          <a:xfrm>
            <a:off x="1120650" y="3733850"/>
            <a:ext cx="1298700" cy="32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Almost typical</a:t>
            </a:r>
            <a:endParaRPr b="1" sz="10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(common)</a:t>
            </a:r>
            <a:endParaRPr b="1" sz="1000">
              <a:solidFill>
                <a:srgbClr val="FFFFFF"/>
              </a:solidFill>
              <a:latin typeface="Montserrat"/>
              <a:ea typeface="Montserrat"/>
              <a:cs typeface="Montserrat"/>
              <a:sym typeface="Montserrat"/>
            </a:endParaRPr>
          </a:p>
        </p:txBody>
      </p:sp>
      <p:sp>
        <p:nvSpPr>
          <p:cNvPr id="207" name="Google Shape;207;p26"/>
          <p:cNvSpPr txBox="1"/>
          <p:nvPr/>
        </p:nvSpPr>
        <p:spPr>
          <a:xfrm>
            <a:off x="1295550" y="3226325"/>
            <a:ext cx="1047600" cy="32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Typical</a:t>
            </a:r>
            <a:endParaRPr b="1" sz="10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(normal)</a:t>
            </a:r>
            <a:endParaRPr b="1" sz="1000">
              <a:solidFill>
                <a:srgbClr val="FFFFFF"/>
              </a:solidFill>
              <a:latin typeface="Montserrat"/>
              <a:ea typeface="Montserrat"/>
              <a:cs typeface="Montserrat"/>
              <a:sym typeface="Montserrat"/>
            </a:endParaRPr>
          </a:p>
        </p:txBody>
      </p:sp>
      <p:cxnSp>
        <p:nvCxnSpPr>
          <p:cNvPr id="208" name="Google Shape;208;p26"/>
          <p:cNvCxnSpPr/>
          <p:nvPr/>
        </p:nvCxnSpPr>
        <p:spPr>
          <a:xfrm rot="10800000">
            <a:off x="2291700" y="3386825"/>
            <a:ext cx="280200" cy="0"/>
          </a:xfrm>
          <a:prstGeom prst="straightConnector1">
            <a:avLst/>
          </a:prstGeom>
          <a:noFill/>
          <a:ln cap="flat" cmpd="sng" w="28575">
            <a:solidFill>
              <a:srgbClr val="FFFFFF"/>
            </a:solidFill>
            <a:prstDash val="dash"/>
            <a:round/>
            <a:headEnd len="med" w="med" type="none"/>
            <a:tailEnd len="med" w="med" type="none"/>
          </a:ln>
        </p:spPr>
      </p:cxnSp>
      <p:cxnSp>
        <p:nvCxnSpPr>
          <p:cNvPr id="209" name="Google Shape;209;p26"/>
          <p:cNvCxnSpPr/>
          <p:nvPr/>
        </p:nvCxnSpPr>
        <p:spPr>
          <a:xfrm rot="10800000">
            <a:off x="2248200" y="3845200"/>
            <a:ext cx="590400" cy="0"/>
          </a:xfrm>
          <a:prstGeom prst="straightConnector1">
            <a:avLst/>
          </a:prstGeom>
          <a:noFill/>
          <a:ln cap="flat" cmpd="sng" w="28575">
            <a:solidFill>
              <a:srgbClr val="FFFFFF"/>
            </a:solidFill>
            <a:prstDash val="dash"/>
            <a:round/>
            <a:headEnd len="med" w="med" type="none"/>
            <a:tailEnd len="med" w="med" type="none"/>
          </a:ln>
        </p:spPr>
      </p:cxnSp>
      <p:cxnSp>
        <p:nvCxnSpPr>
          <p:cNvPr id="210" name="Google Shape;210;p26"/>
          <p:cNvCxnSpPr/>
          <p:nvPr/>
        </p:nvCxnSpPr>
        <p:spPr>
          <a:xfrm rot="10800000">
            <a:off x="2171700" y="4301225"/>
            <a:ext cx="708900" cy="0"/>
          </a:xfrm>
          <a:prstGeom prst="straightConnector1">
            <a:avLst/>
          </a:prstGeom>
          <a:noFill/>
          <a:ln cap="flat" cmpd="sng" w="28575">
            <a:solidFill>
              <a:srgbClr val="FFFFFF"/>
            </a:solidFill>
            <a:prstDash val="dash"/>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7"/>
          <p:cNvSpPr/>
          <p:nvPr/>
        </p:nvSpPr>
        <p:spPr>
          <a:xfrm>
            <a:off x="50" y="-125"/>
            <a:ext cx="9144000" cy="51435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2123314" y="1679375"/>
            <a:ext cx="321000" cy="321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1666550" y="1679375"/>
            <a:ext cx="371100" cy="321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2555236" y="1679375"/>
            <a:ext cx="321000" cy="32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txBox="1"/>
          <p:nvPr/>
        </p:nvSpPr>
        <p:spPr>
          <a:xfrm>
            <a:off x="764600" y="780000"/>
            <a:ext cx="1582500" cy="32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85200C"/>
                </a:solidFill>
                <a:latin typeface="Montserrat"/>
                <a:ea typeface="Montserrat"/>
                <a:cs typeface="Montserrat"/>
                <a:sym typeface="Montserrat"/>
              </a:rPr>
              <a:t>Data Profile</a:t>
            </a:r>
            <a:endParaRPr b="1" sz="1600">
              <a:solidFill>
                <a:srgbClr val="85200C"/>
              </a:solidFill>
              <a:latin typeface="Montserrat"/>
              <a:ea typeface="Montserrat"/>
              <a:cs typeface="Montserrat"/>
              <a:sym typeface="Montserrat"/>
            </a:endParaRPr>
          </a:p>
        </p:txBody>
      </p:sp>
      <p:sp>
        <p:nvSpPr>
          <p:cNvPr id="220" name="Google Shape;220;p27"/>
          <p:cNvSpPr/>
          <p:nvPr/>
        </p:nvSpPr>
        <p:spPr>
          <a:xfrm>
            <a:off x="6476564" y="1748238"/>
            <a:ext cx="321000" cy="321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6019800" y="1748238"/>
            <a:ext cx="371100" cy="321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6908486" y="1748238"/>
            <a:ext cx="321000" cy="32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5819925" y="1349650"/>
            <a:ext cx="180900" cy="1809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5505600" y="2199300"/>
            <a:ext cx="180900" cy="1809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6924675" y="1050575"/>
            <a:ext cx="180900" cy="1809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7534275" y="2252650"/>
            <a:ext cx="180900" cy="1809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7" name="Google Shape;227;p27"/>
          <p:cNvCxnSpPr>
            <a:stCxn id="224" idx="6"/>
            <a:endCxn id="221" idx="2"/>
          </p:cNvCxnSpPr>
          <p:nvPr/>
        </p:nvCxnSpPr>
        <p:spPr>
          <a:xfrm flipH="1" rot="10800000">
            <a:off x="5686500" y="2069250"/>
            <a:ext cx="333300" cy="220500"/>
          </a:xfrm>
          <a:prstGeom prst="straightConnector1">
            <a:avLst/>
          </a:prstGeom>
          <a:noFill/>
          <a:ln cap="flat" cmpd="sng" w="28575">
            <a:solidFill>
              <a:srgbClr val="FFFFFF"/>
            </a:solidFill>
            <a:prstDash val="dash"/>
            <a:round/>
            <a:headEnd len="med" w="med" type="none"/>
            <a:tailEnd len="med" w="med" type="none"/>
          </a:ln>
        </p:spPr>
      </p:cxnSp>
      <p:cxnSp>
        <p:nvCxnSpPr>
          <p:cNvPr id="228" name="Google Shape;228;p27"/>
          <p:cNvCxnSpPr/>
          <p:nvPr/>
        </p:nvCxnSpPr>
        <p:spPr>
          <a:xfrm>
            <a:off x="7229475" y="2074050"/>
            <a:ext cx="362100" cy="210900"/>
          </a:xfrm>
          <a:prstGeom prst="straightConnector1">
            <a:avLst/>
          </a:prstGeom>
          <a:noFill/>
          <a:ln cap="flat" cmpd="sng" w="28575">
            <a:solidFill>
              <a:srgbClr val="FFFFFF"/>
            </a:solidFill>
            <a:prstDash val="dash"/>
            <a:round/>
            <a:headEnd len="med" w="med" type="none"/>
            <a:tailEnd len="med" w="med" type="none"/>
          </a:ln>
        </p:spPr>
      </p:cxnSp>
      <p:cxnSp>
        <p:nvCxnSpPr>
          <p:cNvPr id="229" name="Google Shape;229;p27"/>
          <p:cNvCxnSpPr>
            <a:endCxn id="220" idx="0"/>
          </p:cNvCxnSpPr>
          <p:nvPr/>
        </p:nvCxnSpPr>
        <p:spPr>
          <a:xfrm flipH="1">
            <a:off x="6637064" y="1273938"/>
            <a:ext cx="354300" cy="474300"/>
          </a:xfrm>
          <a:prstGeom prst="straightConnector1">
            <a:avLst/>
          </a:prstGeom>
          <a:noFill/>
          <a:ln cap="flat" cmpd="sng" w="28575">
            <a:solidFill>
              <a:srgbClr val="FFFFFF"/>
            </a:solidFill>
            <a:prstDash val="dash"/>
            <a:round/>
            <a:headEnd len="med" w="med" type="none"/>
            <a:tailEnd len="med" w="med" type="none"/>
          </a:ln>
        </p:spPr>
      </p:cxnSp>
      <p:cxnSp>
        <p:nvCxnSpPr>
          <p:cNvPr id="230" name="Google Shape;230;p27"/>
          <p:cNvCxnSpPr>
            <a:endCxn id="221" idx="1"/>
          </p:cNvCxnSpPr>
          <p:nvPr/>
        </p:nvCxnSpPr>
        <p:spPr>
          <a:xfrm>
            <a:off x="5934075" y="1562838"/>
            <a:ext cx="178500" cy="345900"/>
          </a:xfrm>
          <a:prstGeom prst="straightConnector1">
            <a:avLst/>
          </a:prstGeom>
          <a:noFill/>
          <a:ln cap="flat" cmpd="sng" w="28575">
            <a:solidFill>
              <a:srgbClr val="FFFFFF"/>
            </a:solidFill>
            <a:prstDash val="dash"/>
            <a:round/>
            <a:headEnd len="med" w="med" type="none"/>
            <a:tailEnd len="med" w="med" type="none"/>
          </a:ln>
        </p:spPr>
      </p:cxnSp>
      <p:cxnSp>
        <p:nvCxnSpPr>
          <p:cNvPr id="231" name="Google Shape;231;p27"/>
          <p:cNvCxnSpPr>
            <a:stCxn id="223" idx="5"/>
            <a:endCxn id="220" idx="1"/>
          </p:cNvCxnSpPr>
          <p:nvPr/>
        </p:nvCxnSpPr>
        <p:spPr>
          <a:xfrm>
            <a:off x="5974333" y="1504058"/>
            <a:ext cx="549300" cy="291300"/>
          </a:xfrm>
          <a:prstGeom prst="straightConnector1">
            <a:avLst/>
          </a:prstGeom>
          <a:noFill/>
          <a:ln cap="flat" cmpd="sng" w="28575">
            <a:solidFill>
              <a:srgbClr val="FFFFFF"/>
            </a:solidFill>
            <a:prstDash val="dash"/>
            <a:round/>
            <a:headEnd len="med" w="med" type="none"/>
            <a:tailEnd len="med" w="med" type="none"/>
          </a:ln>
        </p:spPr>
      </p:cxnSp>
      <p:sp>
        <p:nvSpPr>
          <p:cNvPr id="232" name="Google Shape;232;p27"/>
          <p:cNvSpPr txBox="1"/>
          <p:nvPr/>
        </p:nvSpPr>
        <p:spPr>
          <a:xfrm>
            <a:off x="5235992" y="780000"/>
            <a:ext cx="1582500" cy="32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85200C"/>
                </a:solidFill>
                <a:latin typeface="Montserrat"/>
                <a:ea typeface="Montserrat"/>
                <a:cs typeface="Montserrat"/>
                <a:sym typeface="Montserrat"/>
              </a:rPr>
              <a:t>Stakeholders</a:t>
            </a:r>
            <a:endParaRPr b="1" sz="1600">
              <a:solidFill>
                <a:srgbClr val="85200C"/>
              </a:solidFill>
              <a:latin typeface="Montserrat"/>
              <a:ea typeface="Montserrat"/>
              <a:cs typeface="Montserrat"/>
              <a:sym typeface="Montserrat"/>
            </a:endParaRPr>
          </a:p>
        </p:txBody>
      </p:sp>
      <p:grpSp>
        <p:nvGrpSpPr>
          <p:cNvPr id="233" name="Google Shape;233;p27"/>
          <p:cNvGrpSpPr/>
          <p:nvPr/>
        </p:nvGrpSpPr>
        <p:grpSpPr>
          <a:xfrm>
            <a:off x="2628758" y="3290301"/>
            <a:ext cx="802651" cy="802651"/>
            <a:chOff x="2104825" y="2747300"/>
            <a:chExt cx="942300" cy="942300"/>
          </a:xfrm>
        </p:grpSpPr>
        <p:sp>
          <p:nvSpPr>
            <p:cNvPr id="234" name="Google Shape;234;p27"/>
            <p:cNvSpPr/>
            <p:nvPr/>
          </p:nvSpPr>
          <p:spPr>
            <a:xfrm>
              <a:off x="2104825" y="2747300"/>
              <a:ext cx="942300" cy="942300"/>
            </a:xfrm>
            <a:prstGeom prst="rect">
              <a:avLst/>
            </a:prstGeom>
            <a:solidFill>
              <a:srgbClr val="EEEEEE"/>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2104825" y="3303509"/>
              <a:ext cx="763500" cy="3771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2263733" y="3078404"/>
              <a:ext cx="763500" cy="602400"/>
            </a:xfrm>
            <a:prstGeom prst="triangle">
              <a:avLst>
                <a:gd fmla="val 64313"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2292924" y="2942722"/>
              <a:ext cx="181200" cy="1812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27"/>
          <p:cNvGrpSpPr/>
          <p:nvPr/>
        </p:nvGrpSpPr>
        <p:grpSpPr>
          <a:xfrm>
            <a:off x="2789383" y="3404601"/>
            <a:ext cx="802651" cy="802651"/>
            <a:chOff x="2104825" y="2747300"/>
            <a:chExt cx="942300" cy="942300"/>
          </a:xfrm>
        </p:grpSpPr>
        <p:sp>
          <p:nvSpPr>
            <p:cNvPr id="239" name="Google Shape;239;p27"/>
            <p:cNvSpPr/>
            <p:nvPr/>
          </p:nvSpPr>
          <p:spPr>
            <a:xfrm>
              <a:off x="2104825" y="2747300"/>
              <a:ext cx="942300" cy="942300"/>
            </a:xfrm>
            <a:prstGeom prst="rect">
              <a:avLst/>
            </a:prstGeom>
            <a:solidFill>
              <a:srgbClr val="EEEEEE"/>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2104825" y="3303509"/>
              <a:ext cx="763500" cy="3771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2263733" y="3078404"/>
              <a:ext cx="763500" cy="602400"/>
            </a:xfrm>
            <a:prstGeom prst="triangle">
              <a:avLst>
                <a:gd fmla="val 64313"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a:off x="2292924" y="2942722"/>
              <a:ext cx="181200" cy="1812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7"/>
          <p:cNvGrpSpPr/>
          <p:nvPr/>
        </p:nvGrpSpPr>
        <p:grpSpPr>
          <a:xfrm>
            <a:off x="2964808" y="3557001"/>
            <a:ext cx="802651" cy="802651"/>
            <a:chOff x="2104825" y="2747300"/>
            <a:chExt cx="942300" cy="942300"/>
          </a:xfrm>
        </p:grpSpPr>
        <p:sp>
          <p:nvSpPr>
            <p:cNvPr id="244" name="Google Shape;244;p27"/>
            <p:cNvSpPr/>
            <p:nvPr/>
          </p:nvSpPr>
          <p:spPr>
            <a:xfrm>
              <a:off x="2104825" y="2747300"/>
              <a:ext cx="942300" cy="942300"/>
            </a:xfrm>
            <a:prstGeom prst="rect">
              <a:avLst/>
            </a:prstGeom>
            <a:solidFill>
              <a:srgbClr val="EEEEEE"/>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2104825" y="3303509"/>
              <a:ext cx="763500" cy="3771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2263733" y="3078404"/>
              <a:ext cx="763500" cy="602400"/>
            </a:xfrm>
            <a:prstGeom prst="triangle">
              <a:avLst>
                <a:gd fmla="val 64313"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2292924" y="2942722"/>
              <a:ext cx="181200" cy="1812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27"/>
          <p:cNvSpPr txBox="1"/>
          <p:nvPr/>
        </p:nvSpPr>
        <p:spPr>
          <a:xfrm>
            <a:off x="764600" y="2650873"/>
            <a:ext cx="1405500" cy="32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85200C"/>
                </a:solidFill>
                <a:latin typeface="Montserrat"/>
                <a:ea typeface="Montserrat"/>
                <a:cs typeface="Montserrat"/>
                <a:sym typeface="Montserrat"/>
              </a:rPr>
              <a:t>Scenarios</a:t>
            </a:r>
            <a:endParaRPr b="1" sz="1600">
              <a:solidFill>
                <a:srgbClr val="85200C"/>
              </a:solidFill>
              <a:latin typeface="Montserrat"/>
              <a:ea typeface="Montserrat"/>
              <a:cs typeface="Montserrat"/>
              <a:sym typeface="Montserrat"/>
            </a:endParaRPr>
          </a:p>
        </p:txBody>
      </p:sp>
      <p:sp>
        <p:nvSpPr>
          <p:cNvPr id="249" name="Google Shape;249;p27"/>
          <p:cNvSpPr txBox="1"/>
          <p:nvPr/>
        </p:nvSpPr>
        <p:spPr>
          <a:xfrm>
            <a:off x="1295550" y="4207250"/>
            <a:ext cx="1047600" cy="32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Atypical</a:t>
            </a:r>
            <a:endParaRPr b="1" sz="10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(fringe)</a:t>
            </a:r>
            <a:endParaRPr b="1" sz="1000">
              <a:solidFill>
                <a:srgbClr val="FFFFFF"/>
              </a:solidFill>
              <a:latin typeface="Montserrat"/>
              <a:ea typeface="Montserrat"/>
              <a:cs typeface="Montserrat"/>
              <a:sym typeface="Montserrat"/>
            </a:endParaRPr>
          </a:p>
        </p:txBody>
      </p:sp>
      <p:sp>
        <p:nvSpPr>
          <p:cNvPr id="250" name="Google Shape;250;p27"/>
          <p:cNvSpPr txBox="1"/>
          <p:nvPr/>
        </p:nvSpPr>
        <p:spPr>
          <a:xfrm>
            <a:off x="1120650" y="3733850"/>
            <a:ext cx="1298700" cy="32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Almost typical</a:t>
            </a:r>
            <a:endParaRPr b="1" sz="10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(common)</a:t>
            </a:r>
            <a:endParaRPr b="1" sz="1000">
              <a:solidFill>
                <a:srgbClr val="FFFFFF"/>
              </a:solidFill>
              <a:latin typeface="Montserrat"/>
              <a:ea typeface="Montserrat"/>
              <a:cs typeface="Montserrat"/>
              <a:sym typeface="Montserrat"/>
            </a:endParaRPr>
          </a:p>
        </p:txBody>
      </p:sp>
      <p:sp>
        <p:nvSpPr>
          <p:cNvPr id="251" name="Google Shape;251;p27"/>
          <p:cNvSpPr txBox="1"/>
          <p:nvPr/>
        </p:nvSpPr>
        <p:spPr>
          <a:xfrm>
            <a:off x="1295550" y="3226325"/>
            <a:ext cx="1047600" cy="32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Typical</a:t>
            </a:r>
            <a:endParaRPr b="1" sz="10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(normal)</a:t>
            </a:r>
            <a:endParaRPr b="1" sz="1000">
              <a:solidFill>
                <a:srgbClr val="FFFFFF"/>
              </a:solidFill>
              <a:latin typeface="Montserrat"/>
              <a:ea typeface="Montserrat"/>
              <a:cs typeface="Montserrat"/>
              <a:sym typeface="Montserrat"/>
            </a:endParaRPr>
          </a:p>
        </p:txBody>
      </p:sp>
      <p:cxnSp>
        <p:nvCxnSpPr>
          <p:cNvPr id="252" name="Google Shape;252;p27"/>
          <p:cNvCxnSpPr/>
          <p:nvPr/>
        </p:nvCxnSpPr>
        <p:spPr>
          <a:xfrm rot="10800000">
            <a:off x="2291700" y="3386825"/>
            <a:ext cx="280200" cy="0"/>
          </a:xfrm>
          <a:prstGeom prst="straightConnector1">
            <a:avLst/>
          </a:prstGeom>
          <a:noFill/>
          <a:ln cap="flat" cmpd="sng" w="28575">
            <a:solidFill>
              <a:srgbClr val="FFFFFF"/>
            </a:solidFill>
            <a:prstDash val="dash"/>
            <a:round/>
            <a:headEnd len="med" w="med" type="none"/>
            <a:tailEnd len="med" w="med" type="none"/>
          </a:ln>
        </p:spPr>
      </p:cxnSp>
      <p:cxnSp>
        <p:nvCxnSpPr>
          <p:cNvPr id="253" name="Google Shape;253;p27"/>
          <p:cNvCxnSpPr/>
          <p:nvPr/>
        </p:nvCxnSpPr>
        <p:spPr>
          <a:xfrm rot="10800000">
            <a:off x="2248200" y="3845200"/>
            <a:ext cx="590400" cy="0"/>
          </a:xfrm>
          <a:prstGeom prst="straightConnector1">
            <a:avLst/>
          </a:prstGeom>
          <a:noFill/>
          <a:ln cap="flat" cmpd="sng" w="28575">
            <a:solidFill>
              <a:srgbClr val="FFFFFF"/>
            </a:solidFill>
            <a:prstDash val="dash"/>
            <a:round/>
            <a:headEnd len="med" w="med" type="none"/>
            <a:tailEnd len="med" w="med" type="none"/>
          </a:ln>
        </p:spPr>
      </p:cxnSp>
      <p:cxnSp>
        <p:nvCxnSpPr>
          <p:cNvPr id="254" name="Google Shape;254;p27"/>
          <p:cNvCxnSpPr/>
          <p:nvPr/>
        </p:nvCxnSpPr>
        <p:spPr>
          <a:xfrm rot="10800000">
            <a:off x="2171700" y="4301225"/>
            <a:ext cx="708900" cy="0"/>
          </a:xfrm>
          <a:prstGeom prst="straightConnector1">
            <a:avLst/>
          </a:prstGeom>
          <a:noFill/>
          <a:ln cap="flat" cmpd="sng" w="28575">
            <a:solidFill>
              <a:srgbClr val="FFFFFF"/>
            </a:solidFill>
            <a:prstDash val="dash"/>
            <a:round/>
            <a:headEnd len="med" w="med" type="none"/>
            <a:tailEnd len="med" w="med" type="none"/>
          </a:ln>
        </p:spPr>
      </p:cxnSp>
      <p:sp>
        <p:nvSpPr>
          <p:cNvPr id="255" name="Google Shape;255;p27"/>
          <p:cNvSpPr/>
          <p:nvPr/>
        </p:nvSpPr>
        <p:spPr>
          <a:xfrm>
            <a:off x="5505000" y="2991325"/>
            <a:ext cx="1620000" cy="1620000"/>
          </a:xfrm>
          <a:prstGeom prst="ellipse">
            <a:avLst/>
          </a:prstGeom>
          <a:noFill/>
          <a:ln cap="flat" cmpd="sng" w="28575">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txBox="1"/>
          <p:nvPr/>
        </p:nvSpPr>
        <p:spPr>
          <a:xfrm>
            <a:off x="5235992" y="2647948"/>
            <a:ext cx="1405500" cy="32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85200C"/>
                </a:solidFill>
                <a:latin typeface="Montserrat"/>
                <a:ea typeface="Montserrat"/>
                <a:cs typeface="Montserrat"/>
                <a:sym typeface="Montserrat"/>
              </a:rPr>
              <a:t>Limits</a:t>
            </a:r>
            <a:endParaRPr b="1" sz="1600">
              <a:solidFill>
                <a:srgbClr val="85200C"/>
              </a:solidFill>
              <a:latin typeface="Montserrat"/>
              <a:ea typeface="Montserrat"/>
              <a:cs typeface="Montserrat"/>
              <a:sym typeface="Montserrat"/>
            </a:endParaRPr>
          </a:p>
        </p:txBody>
      </p:sp>
      <p:sp>
        <p:nvSpPr>
          <p:cNvPr id="257" name="Google Shape;257;p27"/>
          <p:cNvSpPr/>
          <p:nvPr/>
        </p:nvSpPr>
        <p:spPr>
          <a:xfrm>
            <a:off x="6165601" y="3569225"/>
            <a:ext cx="321000" cy="321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5708838" y="3569225"/>
            <a:ext cx="371100" cy="321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6597523" y="3569225"/>
            <a:ext cx="321000" cy="32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txBox="1"/>
          <p:nvPr/>
        </p:nvSpPr>
        <p:spPr>
          <a:xfrm>
            <a:off x="5894550" y="4097250"/>
            <a:ext cx="840900" cy="32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In scope</a:t>
            </a:r>
            <a:endParaRPr b="1" sz="1000">
              <a:solidFill>
                <a:srgbClr val="FFFFFF"/>
              </a:solidFill>
              <a:latin typeface="Montserrat"/>
              <a:ea typeface="Montserrat"/>
              <a:cs typeface="Montserrat"/>
              <a:sym typeface="Montserrat"/>
            </a:endParaRPr>
          </a:p>
        </p:txBody>
      </p:sp>
      <p:sp>
        <p:nvSpPr>
          <p:cNvPr id="261" name="Google Shape;261;p27"/>
          <p:cNvSpPr txBox="1"/>
          <p:nvPr/>
        </p:nvSpPr>
        <p:spPr>
          <a:xfrm>
            <a:off x="7199475" y="4097250"/>
            <a:ext cx="1153500" cy="32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Other data</a:t>
            </a:r>
            <a:endParaRPr b="1" sz="1000">
              <a:solidFill>
                <a:srgbClr val="FFFFFF"/>
              </a:solidFill>
              <a:latin typeface="Montserrat"/>
              <a:ea typeface="Montserrat"/>
              <a:cs typeface="Montserrat"/>
              <a:sym typeface="Montserrat"/>
            </a:endParaRPr>
          </a:p>
        </p:txBody>
      </p:sp>
      <p:sp>
        <p:nvSpPr>
          <p:cNvPr id="262" name="Google Shape;262;p27"/>
          <p:cNvSpPr/>
          <p:nvPr/>
        </p:nvSpPr>
        <p:spPr>
          <a:xfrm>
            <a:off x="7648725" y="3172750"/>
            <a:ext cx="333300" cy="333300"/>
          </a:xfrm>
          <a:prstGeom prst="diamond">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7639200" y="3734725"/>
            <a:ext cx="354300" cy="336900"/>
          </a:xfrm>
          <a:prstGeom prst="pentagon">
            <a:avLst>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txBox="1"/>
          <p:nvPr/>
        </p:nvSpPr>
        <p:spPr>
          <a:xfrm>
            <a:off x="6766125" y="3641138"/>
            <a:ext cx="1153500" cy="32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rgbClr val="FFFFFF"/>
                </a:solidFill>
                <a:latin typeface="Montserrat"/>
                <a:ea typeface="Montserrat"/>
                <a:cs typeface="Montserrat"/>
                <a:sym typeface="Montserrat"/>
              </a:rPr>
              <a:t>+</a:t>
            </a:r>
            <a:endParaRPr b="1" sz="2700">
              <a:solidFill>
                <a:srgbClr val="FFFFFF"/>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pic>
        <p:nvPicPr>
          <p:cNvPr id="269" name="Google Shape;269;p28"/>
          <p:cNvPicPr preferRelativeResize="0"/>
          <p:nvPr/>
        </p:nvPicPr>
        <p:blipFill>
          <a:blip r:embed="rId3">
            <a:alphaModFix/>
          </a:blip>
          <a:stretch>
            <a:fillRect/>
          </a:stretch>
        </p:blipFill>
        <p:spPr>
          <a:xfrm>
            <a:off x="2023875" y="705163"/>
            <a:ext cx="5715000" cy="3752850"/>
          </a:xfrm>
          <a:prstGeom prst="rect">
            <a:avLst/>
          </a:prstGeom>
          <a:noFill/>
          <a:ln>
            <a:noFill/>
          </a:ln>
        </p:spPr>
      </p:pic>
      <p:sp>
        <p:nvSpPr>
          <p:cNvPr id="270" name="Google Shape;270;p28"/>
          <p:cNvSpPr/>
          <p:nvPr/>
        </p:nvSpPr>
        <p:spPr>
          <a:xfrm>
            <a:off x="485200" y="468075"/>
            <a:ext cx="1834500" cy="352200"/>
          </a:xfrm>
          <a:prstGeom prst="rect">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Paper Clip</a:t>
            </a:r>
            <a:endParaRPr sz="900">
              <a:solidFill>
                <a:srgbClr val="FFFFFF"/>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29"/>
          <p:cNvSpPr txBox="1"/>
          <p:nvPr>
            <p:ph type="title"/>
          </p:nvPr>
        </p:nvSpPr>
        <p:spPr>
          <a:xfrm>
            <a:off x="3879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CC4125"/>
                </a:solidFill>
                <a:latin typeface="Montserrat"/>
                <a:ea typeface="Montserrat"/>
                <a:cs typeface="Montserrat"/>
                <a:sym typeface="Montserrat"/>
              </a:rPr>
              <a:t>Typical use</a:t>
            </a:r>
            <a:endParaRPr sz="2600">
              <a:solidFill>
                <a:srgbClr val="CC4125"/>
              </a:solidFill>
              <a:latin typeface="Montserrat"/>
              <a:ea typeface="Montserrat"/>
              <a:cs typeface="Montserrat"/>
              <a:sym typeface="Montserrat"/>
            </a:endParaRPr>
          </a:p>
        </p:txBody>
      </p:sp>
      <p:pic>
        <p:nvPicPr>
          <p:cNvPr id="276" name="Google Shape;276;p29"/>
          <p:cNvPicPr preferRelativeResize="0"/>
          <p:nvPr/>
        </p:nvPicPr>
        <p:blipFill>
          <a:blip r:embed="rId3">
            <a:alphaModFix/>
          </a:blip>
          <a:stretch>
            <a:fillRect/>
          </a:stretch>
        </p:blipFill>
        <p:spPr>
          <a:xfrm>
            <a:off x="-18849" y="-25890"/>
            <a:ext cx="9144000" cy="6083788"/>
          </a:xfrm>
          <a:prstGeom prst="rect">
            <a:avLst/>
          </a:prstGeom>
          <a:noFill/>
          <a:ln>
            <a:noFill/>
          </a:ln>
        </p:spPr>
      </p:pic>
      <p:sp>
        <p:nvSpPr>
          <p:cNvPr id="277" name="Google Shape;277;p29"/>
          <p:cNvSpPr/>
          <p:nvPr/>
        </p:nvSpPr>
        <p:spPr>
          <a:xfrm>
            <a:off x="485200" y="468075"/>
            <a:ext cx="1834500" cy="352200"/>
          </a:xfrm>
          <a:prstGeom prst="rect">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Typical Use</a:t>
            </a:r>
            <a:endParaRPr sz="900">
              <a:solidFill>
                <a:srgbClr val="FFFFFF"/>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4" name="Google Shape;284;p30"/>
          <p:cNvPicPr preferRelativeResize="0"/>
          <p:nvPr/>
        </p:nvPicPr>
        <p:blipFill>
          <a:blip r:embed="rId3">
            <a:alphaModFix/>
          </a:blip>
          <a:stretch>
            <a:fillRect/>
          </a:stretch>
        </p:blipFill>
        <p:spPr>
          <a:xfrm>
            <a:off x="-1" y="-320325"/>
            <a:ext cx="9200425" cy="6119686"/>
          </a:xfrm>
          <a:prstGeom prst="rect">
            <a:avLst/>
          </a:prstGeom>
          <a:noFill/>
          <a:ln>
            <a:noFill/>
          </a:ln>
        </p:spPr>
      </p:pic>
      <p:sp>
        <p:nvSpPr>
          <p:cNvPr id="285" name="Google Shape;285;p30"/>
          <p:cNvSpPr/>
          <p:nvPr/>
        </p:nvSpPr>
        <p:spPr>
          <a:xfrm>
            <a:off x="485200" y="468075"/>
            <a:ext cx="1834500" cy="352200"/>
          </a:xfrm>
          <a:prstGeom prst="rect">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Atypical Use</a:t>
            </a:r>
            <a:endParaRPr sz="900">
              <a:solidFill>
                <a:srgbClr val="FFFFFF"/>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1"/>
          <p:cNvSpPr/>
          <p:nvPr/>
        </p:nvSpPr>
        <p:spPr>
          <a:xfrm>
            <a:off x="3162250" y="2275049"/>
            <a:ext cx="2650500" cy="589800"/>
          </a:xfrm>
          <a:prstGeom prst="rightArrow">
            <a:avLst>
              <a:gd fmla="val 100000" name="adj1"/>
              <a:gd fmla="val 48606" name="adj2"/>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p:nvPr/>
        </p:nvSpPr>
        <p:spPr>
          <a:xfrm>
            <a:off x="826775" y="1472172"/>
            <a:ext cx="2394300" cy="2394300"/>
          </a:xfrm>
          <a:prstGeom prst="ellipse">
            <a:avLst/>
          </a:prstGeom>
          <a:solidFill>
            <a:srgbClr val="FFFFFF"/>
          </a:solidFill>
          <a:ln cap="flat" cmpd="sng" w="762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2" name="Google Shape;292;p31"/>
          <p:cNvPicPr preferRelativeResize="0"/>
          <p:nvPr/>
        </p:nvPicPr>
        <p:blipFill rotWithShape="1">
          <a:blip r:embed="rId3">
            <a:alphaModFix/>
          </a:blip>
          <a:srcRect b="0" l="0" r="34776" t="0"/>
          <a:stretch/>
        </p:blipFill>
        <p:spPr>
          <a:xfrm>
            <a:off x="784770" y="1356400"/>
            <a:ext cx="2199473" cy="2214426"/>
          </a:xfrm>
          <a:prstGeom prst="rect">
            <a:avLst/>
          </a:prstGeom>
          <a:noFill/>
          <a:ln>
            <a:noFill/>
          </a:ln>
        </p:spPr>
      </p:pic>
      <p:sp>
        <p:nvSpPr>
          <p:cNvPr id="293" name="Google Shape;293;p31"/>
          <p:cNvSpPr/>
          <p:nvPr/>
        </p:nvSpPr>
        <p:spPr>
          <a:xfrm>
            <a:off x="826775" y="1472172"/>
            <a:ext cx="2394300" cy="2394300"/>
          </a:xfrm>
          <a:prstGeom prst="ellipse">
            <a:avLst/>
          </a:prstGeom>
          <a:noFill/>
          <a:ln cap="flat" cmpd="sng" w="762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4" name="Google Shape;294;p31"/>
          <p:cNvPicPr preferRelativeResize="0"/>
          <p:nvPr/>
        </p:nvPicPr>
        <p:blipFill rotWithShape="1">
          <a:blip r:embed="rId4">
            <a:alphaModFix/>
          </a:blip>
          <a:srcRect b="1164" l="18388" r="19341" t="5708"/>
          <a:stretch/>
        </p:blipFill>
        <p:spPr>
          <a:xfrm>
            <a:off x="6024266" y="1475501"/>
            <a:ext cx="2394300" cy="2381100"/>
          </a:xfrm>
          <a:prstGeom prst="ellipse">
            <a:avLst/>
          </a:prstGeom>
          <a:noFill/>
          <a:ln cap="flat" cmpd="sng" w="76200">
            <a:solidFill>
              <a:srgbClr val="CC4125"/>
            </a:solidFill>
            <a:prstDash val="solid"/>
            <a:round/>
            <a:headEnd len="sm" w="sm" type="none"/>
            <a:tailEnd len="sm" w="sm" type="none"/>
          </a:ln>
        </p:spPr>
      </p:pic>
      <p:sp>
        <p:nvSpPr>
          <p:cNvPr id="295" name="Google Shape;295;p31"/>
          <p:cNvSpPr/>
          <p:nvPr/>
        </p:nvSpPr>
        <p:spPr>
          <a:xfrm>
            <a:off x="485200" y="468075"/>
            <a:ext cx="1834500" cy="352200"/>
          </a:xfrm>
          <a:prstGeom prst="rect">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Atypical Use</a:t>
            </a:r>
            <a:endParaRPr sz="900">
              <a:solidFill>
                <a:srgbClr val="FFFFFF"/>
              </a:solidFill>
              <a:latin typeface="Montserrat"/>
              <a:ea typeface="Montserrat"/>
              <a:cs typeface="Montserrat"/>
              <a:sym typeface="Montserrat"/>
            </a:endParaRPr>
          </a:p>
        </p:txBody>
      </p:sp>
      <p:sp>
        <p:nvSpPr>
          <p:cNvPr id="296" name="Google Shape;296;p31"/>
          <p:cNvSpPr txBox="1"/>
          <p:nvPr/>
        </p:nvSpPr>
        <p:spPr>
          <a:xfrm>
            <a:off x="3332600" y="2302875"/>
            <a:ext cx="22593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Montserrat"/>
                <a:ea typeface="Montserrat"/>
                <a:cs typeface="Montserrat"/>
                <a:sym typeface="Montserrat"/>
              </a:rPr>
              <a:t>How do you get from</a:t>
            </a:r>
            <a:endParaRPr b="1" sz="1000">
              <a:solidFill>
                <a:srgbClr val="FFFFFF"/>
              </a:solidFill>
              <a:latin typeface="Montserrat"/>
              <a:ea typeface="Montserrat"/>
              <a:cs typeface="Montserrat"/>
              <a:sym typeface="Montserrat"/>
            </a:endParaRPr>
          </a:p>
          <a:p>
            <a:pPr indent="0" lvl="0" marL="0" rtl="0" algn="l">
              <a:spcBef>
                <a:spcPts val="0"/>
              </a:spcBef>
              <a:spcAft>
                <a:spcPts val="0"/>
              </a:spcAft>
              <a:buNone/>
            </a:pPr>
            <a:r>
              <a:rPr b="1" lang="en" sz="1000">
                <a:solidFill>
                  <a:srgbClr val="FFFFFF"/>
                </a:solidFill>
                <a:latin typeface="Montserrat"/>
                <a:ea typeface="Montserrat"/>
                <a:cs typeface="Montserrat"/>
                <a:sym typeface="Montserrat"/>
              </a:rPr>
              <a:t>A typical use to atypical use?</a:t>
            </a:r>
            <a:endParaRPr b="1" sz="10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p:nvPr/>
        </p:nvSpPr>
        <p:spPr>
          <a:xfrm>
            <a:off x="-9225" y="-61925"/>
            <a:ext cx="9200100" cy="5214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idx="4294967295" type="title"/>
          </p:nvPr>
        </p:nvSpPr>
        <p:spPr>
          <a:xfrm>
            <a:off x="4159250" y="2285400"/>
            <a:ext cx="4764900" cy="16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FFFF"/>
                </a:solidFill>
                <a:latin typeface="Montserrat"/>
                <a:ea typeface="Montserrat"/>
                <a:cs typeface="Montserrat"/>
                <a:sym typeface="Montserrat"/>
              </a:rPr>
              <a:t>What are you looking for?</a:t>
            </a:r>
            <a:endParaRPr b="1" sz="2600">
              <a:solidFill>
                <a:srgbClr val="FFFFFF"/>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700">
                <a:solidFill>
                  <a:srgbClr val="FFFFFF"/>
                </a:solidFill>
                <a:latin typeface="Montserrat"/>
                <a:ea typeface="Montserrat"/>
                <a:cs typeface="Montserrat"/>
                <a:sym typeface="Montserrat"/>
              </a:rPr>
              <a:t>(What is the purpose of the question? What would the answer you expect be?)</a:t>
            </a:r>
            <a:endParaRPr sz="17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2600">
              <a:solidFill>
                <a:srgbClr val="FFFFFF"/>
              </a:solidFill>
              <a:latin typeface="Montserrat"/>
              <a:ea typeface="Montserrat"/>
              <a:cs typeface="Montserrat"/>
              <a:sym typeface="Montserrat"/>
            </a:endParaRPr>
          </a:p>
        </p:txBody>
      </p:sp>
      <p:sp>
        <p:nvSpPr>
          <p:cNvPr id="64" name="Google Shape;64;p14"/>
          <p:cNvSpPr txBox="1"/>
          <p:nvPr>
            <p:ph idx="4294967295" type="title"/>
          </p:nvPr>
        </p:nvSpPr>
        <p:spPr>
          <a:xfrm>
            <a:off x="3613150" y="2107600"/>
            <a:ext cx="1797000" cy="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500">
                <a:solidFill>
                  <a:srgbClr val="FFFFFF"/>
                </a:solidFill>
              </a:rPr>
              <a:t>“</a:t>
            </a:r>
            <a:endParaRPr b="1" sz="75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2"/>
          <p:cNvSpPr txBox="1"/>
          <p:nvPr>
            <p:ph type="title"/>
          </p:nvPr>
        </p:nvSpPr>
        <p:spPr>
          <a:xfrm>
            <a:off x="3879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4125"/>
                </a:solidFill>
                <a:latin typeface="Montserrat"/>
                <a:ea typeface="Montserrat"/>
                <a:cs typeface="Montserrat"/>
                <a:sym typeface="Montserrat"/>
              </a:rPr>
              <a:t>Example:</a:t>
            </a:r>
            <a:endParaRPr sz="1800">
              <a:solidFill>
                <a:srgbClr val="CC4125"/>
              </a:solidFill>
              <a:latin typeface="Montserrat"/>
              <a:ea typeface="Montserrat"/>
              <a:cs typeface="Montserrat"/>
              <a:sym typeface="Montserrat"/>
            </a:endParaRPr>
          </a:p>
        </p:txBody>
      </p:sp>
      <p:sp>
        <p:nvSpPr>
          <p:cNvPr id="302" name="Google Shape;302;p32"/>
          <p:cNvSpPr txBox="1"/>
          <p:nvPr>
            <p:ph type="title"/>
          </p:nvPr>
        </p:nvSpPr>
        <p:spPr>
          <a:xfrm>
            <a:off x="616500" y="2252250"/>
            <a:ext cx="8520600" cy="12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CC4125"/>
                </a:solidFill>
                <a:latin typeface="Montserrat"/>
                <a:ea typeface="Montserrat"/>
                <a:cs typeface="Montserrat"/>
                <a:sym typeface="Montserrat"/>
              </a:rPr>
              <a:t>Q. What is your </a:t>
            </a:r>
            <a:r>
              <a:rPr b="1" i="1" lang="en" sz="2600">
                <a:solidFill>
                  <a:srgbClr val="CC4125"/>
                </a:solidFill>
                <a:latin typeface="Montserrat"/>
                <a:ea typeface="Montserrat"/>
                <a:cs typeface="Montserrat"/>
                <a:sym typeface="Montserrat"/>
              </a:rPr>
              <a:t>biggest</a:t>
            </a:r>
            <a:r>
              <a:rPr b="1" lang="en" sz="2600">
                <a:solidFill>
                  <a:srgbClr val="CC4125"/>
                </a:solidFill>
                <a:latin typeface="Montserrat"/>
                <a:ea typeface="Montserrat"/>
                <a:cs typeface="Montserrat"/>
                <a:sym typeface="Montserrat"/>
              </a:rPr>
              <a:t> challenge?</a:t>
            </a:r>
            <a:endParaRPr b="1" sz="2600">
              <a:solidFill>
                <a:srgbClr val="CC4125"/>
              </a:solidFill>
              <a:latin typeface="Montserrat"/>
              <a:ea typeface="Montserrat"/>
              <a:cs typeface="Montserrat"/>
              <a:sym typeface="Montserrat"/>
            </a:endParaRPr>
          </a:p>
          <a:p>
            <a:pPr indent="0" lvl="0" marL="0" rtl="0" algn="l">
              <a:spcBef>
                <a:spcPts val="0"/>
              </a:spcBef>
              <a:spcAft>
                <a:spcPts val="0"/>
              </a:spcAft>
              <a:buNone/>
            </a:pPr>
            <a:r>
              <a:rPr lang="en" sz="2600">
                <a:solidFill>
                  <a:srgbClr val="CC4125"/>
                </a:solidFill>
                <a:latin typeface="Montserrat"/>
                <a:ea typeface="Montserrat"/>
                <a:cs typeface="Montserrat"/>
                <a:sym typeface="Montserrat"/>
              </a:rPr>
              <a:t>A. Our biggest challenge is the sheer volume of data</a:t>
            </a:r>
            <a:endParaRPr sz="2600">
              <a:solidFill>
                <a:srgbClr val="CC4125"/>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3"/>
          <p:cNvSpPr txBox="1"/>
          <p:nvPr>
            <p:ph type="title"/>
          </p:nvPr>
        </p:nvSpPr>
        <p:spPr>
          <a:xfrm>
            <a:off x="616500" y="2252250"/>
            <a:ext cx="8520600" cy="12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CC4125"/>
                </a:solidFill>
                <a:latin typeface="Montserrat"/>
                <a:ea typeface="Montserrat"/>
                <a:cs typeface="Montserrat"/>
                <a:sym typeface="Montserrat"/>
              </a:rPr>
              <a:t>Q. What is your </a:t>
            </a:r>
            <a:r>
              <a:rPr b="1" i="1" lang="en" sz="2600">
                <a:solidFill>
                  <a:srgbClr val="CC4125"/>
                </a:solidFill>
                <a:latin typeface="Montserrat"/>
                <a:ea typeface="Montserrat"/>
                <a:cs typeface="Montserrat"/>
                <a:sym typeface="Montserrat"/>
              </a:rPr>
              <a:t>biggest</a:t>
            </a:r>
            <a:r>
              <a:rPr b="1" lang="en" sz="2600">
                <a:solidFill>
                  <a:srgbClr val="CC4125"/>
                </a:solidFill>
                <a:latin typeface="Montserrat"/>
                <a:ea typeface="Montserrat"/>
                <a:cs typeface="Montserrat"/>
                <a:sym typeface="Montserrat"/>
              </a:rPr>
              <a:t> challenge?</a:t>
            </a:r>
            <a:endParaRPr b="1" sz="2600">
              <a:solidFill>
                <a:srgbClr val="CC4125"/>
              </a:solidFill>
              <a:latin typeface="Montserrat"/>
              <a:ea typeface="Montserrat"/>
              <a:cs typeface="Montserrat"/>
              <a:sym typeface="Montserrat"/>
            </a:endParaRPr>
          </a:p>
          <a:p>
            <a:pPr indent="0" lvl="0" marL="0" rtl="0" algn="l">
              <a:spcBef>
                <a:spcPts val="0"/>
              </a:spcBef>
              <a:spcAft>
                <a:spcPts val="0"/>
              </a:spcAft>
              <a:buNone/>
            </a:pPr>
            <a:r>
              <a:rPr lang="en" sz="2600">
                <a:solidFill>
                  <a:srgbClr val="CC4125"/>
                </a:solidFill>
                <a:latin typeface="Montserrat"/>
                <a:ea typeface="Montserrat"/>
                <a:cs typeface="Montserrat"/>
                <a:sym typeface="Montserrat"/>
              </a:rPr>
              <a:t>A. Our </a:t>
            </a:r>
            <a:r>
              <a:rPr lang="en" sz="2600">
                <a:solidFill>
                  <a:srgbClr val="FFFFFF"/>
                </a:solidFill>
                <a:highlight>
                  <a:srgbClr val="CC4125"/>
                </a:highlight>
                <a:latin typeface="Montserrat"/>
                <a:ea typeface="Montserrat"/>
                <a:cs typeface="Montserrat"/>
                <a:sym typeface="Montserrat"/>
              </a:rPr>
              <a:t>biggest</a:t>
            </a:r>
            <a:r>
              <a:rPr lang="en" sz="2600">
                <a:solidFill>
                  <a:srgbClr val="CC4125"/>
                </a:solidFill>
                <a:latin typeface="Montserrat"/>
                <a:ea typeface="Montserrat"/>
                <a:cs typeface="Montserrat"/>
                <a:sym typeface="Montserrat"/>
              </a:rPr>
              <a:t> </a:t>
            </a:r>
            <a:r>
              <a:rPr lang="en" sz="2600">
                <a:solidFill>
                  <a:srgbClr val="FFFFFF"/>
                </a:solidFill>
                <a:highlight>
                  <a:srgbClr val="CC4125"/>
                </a:highlight>
                <a:latin typeface="Montserrat"/>
                <a:ea typeface="Montserrat"/>
                <a:cs typeface="Montserrat"/>
                <a:sym typeface="Montserrat"/>
              </a:rPr>
              <a:t>challenge</a:t>
            </a:r>
            <a:r>
              <a:rPr lang="en" sz="2600">
                <a:solidFill>
                  <a:srgbClr val="CC4125"/>
                </a:solidFill>
                <a:latin typeface="Montserrat"/>
                <a:ea typeface="Montserrat"/>
                <a:cs typeface="Montserrat"/>
                <a:sym typeface="Montserrat"/>
              </a:rPr>
              <a:t> is the sheer </a:t>
            </a:r>
            <a:r>
              <a:rPr lang="en" sz="2600">
                <a:solidFill>
                  <a:srgbClr val="FFFFFF"/>
                </a:solidFill>
                <a:highlight>
                  <a:srgbClr val="CC4125"/>
                </a:highlight>
                <a:latin typeface="Montserrat"/>
                <a:ea typeface="Montserrat"/>
                <a:cs typeface="Montserrat"/>
                <a:sym typeface="Montserrat"/>
              </a:rPr>
              <a:t>volume</a:t>
            </a:r>
            <a:r>
              <a:rPr lang="en" sz="2600">
                <a:solidFill>
                  <a:srgbClr val="CC4125"/>
                </a:solidFill>
                <a:latin typeface="Montserrat"/>
                <a:ea typeface="Montserrat"/>
                <a:cs typeface="Montserrat"/>
                <a:sym typeface="Montserrat"/>
              </a:rPr>
              <a:t> of </a:t>
            </a:r>
            <a:r>
              <a:rPr lang="en" sz="2600">
                <a:solidFill>
                  <a:srgbClr val="FFFFFF"/>
                </a:solidFill>
                <a:highlight>
                  <a:srgbClr val="CC4125"/>
                </a:highlight>
                <a:latin typeface="Montserrat"/>
                <a:ea typeface="Montserrat"/>
                <a:cs typeface="Montserrat"/>
                <a:sym typeface="Montserrat"/>
              </a:rPr>
              <a:t>data</a:t>
            </a:r>
            <a:endParaRPr sz="2600">
              <a:solidFill>
                <a:srgbClr val="FFFFFF"/>
              </a:solidFill>
              <a:highlight>
                <a:srgbClr val="CC4125"/>
              </a:highlight>
              <a:latin typeface="Montserrat"/>
              <a:ea typeface="Montserrat"/>
              <a:cs typeface="Montserrat"/>
              <a:sym typeface="Montserrat"/>
            </a:endParaRPr>
          </a:p>
        </p:txBody>
      </p:sp>
      <p:sp>
        <p:nvSpPr>
          <p:cNvPr id="308" name="Google Shape;308;p33"/>
          <p:cNvSpPr txBox="1"/>
          <p:nvPr>
            <p:ph type="title"/>
          </p:nvPr>
        </p:nvSpPr>
        <p:spPr>
          <a:xfrm>
            <a:off x="3879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4125"/>
                </a:solidFill>
                <a:latin typeface="Montserrat"/>
                <a:ea typeface="Montserrat"/>
                <a:cs typeface="Montserrat"/>
                <a:sym typeface="Montserrat"/>
              </a:rPr>
              <a:t>Example:</a:t>
            </a:r>
            <a:endParaRPr sz="1800">
              <a:solidFill>
                <a:srgbClr val="CC4125"/>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cxnSp>
        <p:nvCxnSpPr>
          <p:cNvPr id="313" name="Google Shape;313;p34"/>
          <p:cNvCxnSpPr/>
          <p:nvPr/>
        </p:nvCxnSpPr>
        <p:spPr>
          <a:xfrm flipH="1" rot="5400000">
            <a:off x="134250" y="2385950"/>
            <a:ext cx="1203300" cy="447000"/>
          </a:xfrm>
          <a:prstGeom prst="curvedConnector3">
            <a:avLst>
              <a:gd fmla="val 50000" name="adj1"/>
            </a:avLst>
          </a:prstGeom>
          <a:noFill/>
          <a:ln cap="flat" cmpd="sng" w="28575">
            <a:solidFill>
              <a:schemeClr val="dk2"/>
            </a:solidFill>
            <a:prstDash val="solid"/>
            <a:round/>
            <a:headEnd len="med" w="med" type="none"/>
            <a:tailEnd len="med" w="med" type="oval"/>
          </a:ln>
        </p:spPr>
      </p:cxnSp>
      <p:sp>
        <p:nvSpPr>
          <p:cNvPr id="314" name="Google Shape;314;p34"/>
          <p:cNvSpPr txBox="1"/>
          <p:nvPr>
            <p:ph type="title"/>
          </p:nvPr>
        </p:nvSpPr>
        <p:spPr>
          <a:xfrm>
            <a:off x="616500" y="2252250"/>
            <a:ext cx="8520600" cy="12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CC4125"/>
                </a:solidFill>
                <a:latin typeface="Montserrat"/>
                <a:ea typeface="Montserrat"/>
                <a:cs typeface="Montserrat"/>
                <a:sym typeface="Montserrat"/>
              </a:rPr>
              <a:t>Q. What is your </a:t>
            </a:r>
            <a:r>
              <a:rPr b="1" i="1" lang="en" sz="2600">
                <a:solidFill>
                  <a:srgbClr val="CC4125"/>
                </a:solidFill>
                <a:latin typeface="Montserrat"/>
                <a:ea typeface="Montserrat"/>
                <a:cs typeface="Montserrat"/>
                <a:sym typeface="Montserrat"/>
              </a:rPr>
              <a:t>biggest</a:t>
            </a:r>
            <a:r>
              <a:rPr b="1" lang="en" sz="2600">
                <a:solidFill>
                  <a:srgbClr val="CC4125"/>
                </a:solidFill>
                <a:latin typeface="Montserrat"/>
                <a:ea typeface="Montserrat"/>
                <a:cs typeface="Montserrat"/>
                <a:sym typeface="Montserrat"/>
              </a:rPr>
              <a:t> challenge?</a:t>
            </a:r>
            <a:endParaRPr b="1" sz="2600">
              <a:solidFill>
                <a:srgbClr val="CC4125"/>
              </a:solidFill>
              <a:latin typeface="Montserrat"/>
              <a:ea typeface="Montserrat"/>
              <a:cs typeface="Montserrat"/>
              <a:sym typeface="Montserrat"/>
            </a:endParaRPr>
          </a:p>
          <a:p>
            <a:pPr indent="0" lvl="0" marL="0" rtl="0" algn="l">
              <a:spcBef>
                <a:spcPts val="0"/>
              </a:spcBef>
              <a:spcAft>
                <a:spcPts val="0"/>
              </a:spcAft>
              <a:buNone/>
            </a:pPr>
            <a:r>
              <a:rPr lang="en" sz="2600">
                <a:solidFill>
                  <a:srgbClr val="CC4125"/>
                </a:solidFill>
                <a:latin typeface="Montserrat"/>
                <a:ea typeface="Montserrat"/>
                <a:cs typeface="Montserrat"/>
                <a:sym typeface="Montserrat"/>
              </a:rPr>
              <a:t>A. Our </a:t>
            </a:r>
            <a:r>
              <a:rPr lang="en" sz="2600">
                <a:solidFill>
                  <a:srgbClr val="FFFFFF"/>
                </a:solidFill>
                <a:highlight>
                  <a:srgbClr val="CC4125"/>
                </a:highlight>
                <a:latin typeface="Montserrat"/>
                <a:ea typeface="Montserrat"/>
                <a:cs typeface="Montserrat"/>
                <a:sym typeface="Montserrat"/>
              </a:rPr>
              <a:t>biggest</a:t>
            </a:r>
            <a:r>
              <a:rPr lang="en" sz="2600">
                <a:solidFill>
                  <a:srgbClr val="CC4125"/>
                </a:solidFill>
                <a:latin typeface="Montserrat"/>
                <a:ea typeface="Montserrat"/>
                <a:cs typeface="Montserrat"/>
                <a:sym typeface="Montserrat"/>
              </a:rPr>
              <a:t> </a:t>
            </a:r>
            <a:r>
              <a:rPr lang="en" sz="2600">
                <a:solidFill>
                  <a:srgbClr val="FFFFFF"/>
                </a:solidFill>
                <a:highlight>
                  <a:srgbClr val="CC4125"/>
                </a:highlight>
                <a:latin typeface="Montserrat"/>
                <a:ea typeface="Montserrat"/>
                <a:cs typeface="Montserrat"/>
                <a:sym typeface="Montserrat"/>
              </a:rPr>
              <a:t>challenge</a:t>
            </a:r>
            <a:r>
              <a:rPr lang="en" sz="2600">
                <a:solidFill>
                  <a:srgbClr val="CC4125"/>
                </a:solidFill>
                <a:latin typeface="Montserrat"/>
                <a:ea typeface="Montserrat"/>
                <a:cs typeface="Montserrat"/>
                <a:sym typeface="Montserrat"/>
              </a:rPr>
              <a:t> is the sheer </a:t>
            </a:r>
            <a:r>
              <a:rPr lang="en" sz="2600">
                <a:solidFill>
                  <a:srgbClr val="FFFFFF"/>
                </a:solidFill>
                <a:highlight>
                  <a:srgbClr val="CC4125"/>
                </a:highlight>
                <a:latin typeface="Montserrat"/>
                <a:ea typeface="Montserrat"/>
                <a:cs typeface="Montserrat"/>
                <a:sym typeface="Montserrat"/>
              </a:rPr>
              <a:t>volume</a:t>
            </a:r>
            <a:r>
              <a:rPr lang="en" sz="2600">
                <a:solidFill>
                  <a:srgbClr val="CC4125"/>
                </a:solidFill>
                <a:latin typeface="Montserrat"/>
                <a:ea typeface="Montserrat"/>
                <a:cs typeface="Montserrat"/>
                <a:sym typeface="Montserrat"/>
              </a:rPr>
              <a:t> of </a:t>
            </a:r>
            <a:r>
              <a:rPr lang="en" sz="2600">
                <a:solidFill>
                  <a:srgbClr val="FFFFFF"/>
                </a:solidFill>
                <a:highlight>
                  <a:srgbClr val="CC4125"/>
                </a:highlight>
                <a:latin typeface="Montserrat"/>
                <a:ea typeface="Montserrat"/>
                <a:cs typeface="Montserrat"/>
                <a:sym typeface="Montserrat"/>
              </a:rPr>
              <a:t>data</a:t>
            </a:r>
            <a:endParaRPr sz="2600">
              <a:solidFill>
                <a:srgbClr val="FFFFFF"/>
              </a:solidFill>
              <a:highlight>
                <a:srgbClr val="CC4125"/>
              </a:highlight>
              <a:latin typeface="Montserrat"/>
              <a:ea typeface="Montserrat"/>
              <a:cs typeface="Montserrat"/>
              <a:sym typeface="Montserrat"/>
            </a:endParaRPr>
          </a:p>
        </p:txBody>
      </p:sp>
      <p:sp>
        <p:nvSpPr>
          <p:cNvPr id="315" name="Google Shape;315;p34"/>
          <p:cNvSpPr txBox="1"/>
          <p:nvPr>
            <p:ph type="title"/>
          </p:nvPr>
        </p:nvSpPr>
        <p:spPr>
          <a:xfrm>
            <a:off x="3879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4125"/>
                </a:solidFill>
                <a:latin typeface="Montserrat"/>
                <a:ea typeface="Montserrat"/>
                <a:cs typeface="Montserrat"/>
                <a:sym typeface="Montserrat"/>
              </a:rPr>
              <a:t>Example:</a:t>
            </a:r>
            <a:endParaRPr sz="1800">
              <a:solidFill>
                <a:srgbClr val="CC4125"/>
              </a:solidFill>
              <a:latin typeface="Montserrat"/>
              <a:ea typeface="Montserrat"/>
              <a:cs typeface="Montserrat"/>
              <a:sym typeface="Montserrat"/>
            </a:endParaRPr>
          </a:p>
        </p:txBody>
      </p:sp>
      <p:sp>
        <p:nvSpPr>
          <p:cNvPr id="316" name="Google Shape;316;p34"/>
          <p:cNvSpPr txBox="1"/>
          <p:nvPr/>
        </p:nvSpPr>
        <p:spPr>
          <a:xfrm>
            <a:off x="125925" y="865325"/>
            <a:ext cx="2567700" cy="10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What does the data look like?</a:t>
            </a:r>
            <a:endParaRPr b="1"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How is it collected?</a:t>
            </a:r>
            <a:endParaRPr b="1"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Who owns it?</a:t>
            </a:r>
            <a:endParaRPr b="1"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Who is responsible for it?</a:t>
            </a:r>
            <a:endParaRPr b="1"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How is it maintained?</a:t>
            </a:r>
            <a:endParaRPr b="1"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Where is it stored?</a:t>
            </a:r>
            <a:endParaRPr b="1" sz="1100">
              <a:latin typeface="Montserrat"/>
              <a:ea typeface="Montserrat"/>
              <a:cs typeface="Montserrat"/>
              <a:sym typeface="Montserrat"/>
            </a:endParaRPr>
          </a:p>
          <a:p>
            <a:pPr indent="0" lvl="0" marL="0" rtl="0" algn="l">
              <a:spcBef>
                <a:spcPts val="0"/>
              </a:spcBef>
              <a:spcAft>
                <a:spcPts val="0"/>
              </a:spcAft>
              <a:buNone/>
            </a:pPr>
            <a:r>
              <a:t/>
            </a:r>
            <a:endParaRPr b="1" sz="1100">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cxnSp>
        <p:nvCxnSpPr>
          <p:cNvPr id="321" name="Google Shape;321;p35"/>
          <p:cNvCxnSpPr/>
          <p:nvPr/>
        </p:nvCxnSpPr>
        <p:spPr>
          <a:xfrm rot="-5400000">
            <a:off x="2159732" y="2247213"/>
            <a:ext cx="847800" cy="360000"/>
          </a:xfrm>
          <a:prstGeom prst="curvedConnector3">
            <a:avLst>
              <a:gd fmla="val 50000" name="adj1"/>
            </a:avLst>
          </a:prstGeom>
          <a:noFill/>
          <a:ln cap="flat" cmpd="sng" w="28575">
            <a:solidFill>
              <a:schemeClr val="dk2"/>
            </a:solidFill>
            <a:prstDash val="solid"/>
            <a:round/>
            <a:headEnd len="med" w="med" type="none"/>
            <a:tailEnd len="med" w="med" type="oval"/>
          </a:ln>
        </p:spPr>
      </p:cxnSp>
      <p:sp>
        <p:nvSpPr>
          <p:cNvPr id="322" name="Google Shape;322;p35"/>
          <p:cNvSpPr txBox="1"/>
          <p:nvPr>
            <p:ph type="title"/>
          </p:nvPr>
        </p:nvSpPr>
        <p:spPr>
          <a:xfrm>
            <a:off x="3879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4125"/>
                </a:solidFill>
                <a:latin typeface="Montserrat"/>
                <a:ea typeface="Montserrat"/>
                <a:cs typeface="Montserrat"/>
                <a:sym typeface="Montserrat"/>
              </a:rPr>
              <a:t>Example:</a:t>
            </a:r>
            <a:endParaRPr sz="1800">
              <a:solidFill>
                <a:srgbClr val="CC4125"/>
              </a:solidFill>
              <a:latin typeface="Montserrat"/>
              <a:ea typeface="Montserrat"/>
              <a:cs typeface="Montserrat"/>
              <a:sym typeface="Montserrat"/>
            </a:endParaRPr>
          </a:p>
        </p:txBody>
      </p:sp>
      <p:sp>
        <p:nvSpPr>
          <p:cNvPr id="323" name="Google Shape;323;p35"/>
          <p:cNvSpPr txBox="1"/>
          <p:nvPr>
            <p:ph type="title"/>
          </p:nvPr>
        </p:nvSpPr>
        <p:spPr>
          <a:xfrm>
            <a:off x="616500" y="2252250"/>
            <a:ext cx="8520600" cy="12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CC4125"/>
                </a:solidFill>
                <a:latin typeface="Montserrat"/>
                <a:ea typeface="Montserrat"/>
                <a:cs typeface="Montserrat"/>
                <a:sym typeface="Montserrat"/>
              </a:rPr>
              <a:t>Q. What is your </a:t>
            </a:r>
            <a:r>
              <a:rPr b="1" i="1" lang="en" sz="2600">
                <a:solidFill>
                  <a:srgbClr val="CC4125"/>
                </a:solidFill>
                <a:latin typeface="Montserrat"/>
                <a:ea typeface="Montserrat"/>
                <a:cs typeface="Montserrat"/>
                <a:sym typeface="Montserrat"/>
              </a:rPr>
              <a:t>biggest</a:t>
            </a:r>
            <a:r>
              <a:rPr b="1" lang="en" sz="2600">
                <a:solidFill>
                  <a:srgbClr val="CC4125"/>
                </a:solidFill>
                <a:latin typeface="Montserrat"/>
                <a:ea typeface="Montserrat"/>
                <a:cs typeface="Montserrat"/>
                <a:sym typeface="Montserrat"/>
              </a:rPr>
              <a:t> challenge?</a:t>
            </a:r>
            <a:endParaRPr b="1" sz="2600">
              <a:solidFill>
                <a:srgbClr val="CC4125"/>
              </a:solidFill>
              <a:latin typeface="Montserrat"/>
              <a:ea typeface="Montserrat"/>
              <a:cs typeface="Montserrat"/>
              <a:sym typeface="Montserrat"/>
            </a:endParaRPr>
          </a:p>
          <a:p>
            <a:pPr indent="0" lvl="0" marL="0" rtl="0" algn="l">
              <a:spcBef>
                <a:spcPts val="0"/>
              </a:spcBef>
              <a:spcAft>
                <a:spcPts val="0"/>
              </a:spcAft>
              <a:buNone/>
            </a:pPr>
            <a:r>
              <a:rPr lang="en" sz="2600">
                <a:solidFill>
                  <a:srgbClr val="CC4125"/>
                </a:solidFill>
                <a:latin typeface="Montserrat"/>
                <a:ea typeface="Montserrat"/>
                <a:cs typeface="Montserrat"/>
                <a:sym typeface="Montserrat"/>
              </a:rPr>
              <a:t>A. Our </a:t>
            </a:r>
            <a:r>
              <a:rPr lang="en" sz="2600">
                <a:solidFill>
                  <a:srgbClr val="FFFFFF"/>
                </a:solidFill>
                <a:highlight>
                  <a:srgbClr val="CC4125"/>
                </a:highlight>
                <a:latin typeface="Montserrat"/>
                <a:ea typeface="Montserrat"/>
                <a:cs typeface="Montserrat"/>
                <a:sym typeface="Montserrat"/>
              </a:rPr>
              <a:t>biggest</a:t>
            </a:r>
            <a:r>
              <a:rPr lang="en" sz="2600">
                <a:solidFill>
                  <a:srgbClr val="CC4125"/>
                </a:solidFill>
                <a:latin typeface="Montserrat"/>
                <a:ea typeface="Montserrat"/>
                <a:cs typeface="Montserrat"/>
                <a:sym typeface="Montserrat"/>
              </a:rPr>
              <a:t> </a:t>
            </a:r>
            <a:r>
              <a:rPr lang="en" sz="2600">
                <a:solidFill>
                  <a:srgbClr val="FFFFFF"/>
                </a:solidFill>
                <a:highlight>
                  <a:srgbClr val="CC4125"/>
                </a:highlight>
                <a:latin typeface="Montserrat"/>
                <a:ea typeface="Montserrat"/>
                <a:cs typeface="Montserrat"/>
                <a:sym typeface="Montserrat"/>
              </a:rPr>
              <a:t>challenge</a:t>
            </a:r>
            <a:r>
              <a:rPr lang="en" sz="2600">
                <a:solidFill>
                  <a:srgbClr val="CC4125"/>
                </a:solidFill>
                <a:latin typeface="Montserrat"/>
                <a:ea typeface="Montserrat"/>
                <a:cs typeface="Montserrat"/>
                <a:sym typeface="Montserrat"/>
              </a:rPr>
              <a:t> is the sheer </a:t>
            </a:r>
            <a:r>
              <a:rPr lang="en" sz="2600">
                <a:solidFill>
                  <a:srgbClr val="FFFFFF"/>
                </a:solidFill>
                <a:highlight>
                  <a:srgbClr val="CC4125"/>
                </a:highlight>
                <a:latin typeface="Montserrat"/>
                <a:ea typeface="Montserrat"/>
                <a:cs typeface="Montserrat"/>
                <a:sym typeface="Montserrat"/>
              </a:rPr>
              <a:t>volume</a:t>
            </a:r>
            <a:r>
              <a:rPr lang="en" sz="2600">
                <a:solidFill>
                  <a:srgbClr val="CC4125"/>
                </a:solidFill>
                <a:latin typeface="Montserrat"/>
                <a:ea typeface="Montserrat"/>
                <a:cs typeface="Montserrat"/>
                <a:sym typeface="Montserrat"/>
              </a:rPr>
              <a:t> of </a:t>
            </a:r>
            <a:r>
              <a:rPr lang="en" sz="2600">
                <a:solidFill>
                  <a:srgbClr val="FFFFFF"/>
                </a:solidFill>
                <a:highlight>
                  <a:srgbClr val="CC4125"/>
                </a:highlight>
                <a:latin typeface="Montserrat"/>
                <a:ea typeface="Montserrat"/>
                <a:cs typeface="Montserrat"/>
                <a:sym typeface="Montserrat"/>
              </a:rPr>
              <a:t>data</a:t>
            </a:r>
            <a:endParaRPr sz="2600">
              <a:solidFill>
                <a:srgbClr val="FFFFFF"/>
              </a:solidFill>
              <a:highlight>
                <a:srgbClr val="CC4125"/>
              </a:highlight>
              <a:latin typeface="Montserrat"/>
              <a:ea typeface="Montserrat"/>
              <a:cs typeface="Montserrat"/>
              <a:sym typeface="Montserrat"/>
            </a:endParaRPr>
          </a:p>
        </p:txBody>
      </p:sp>
      <p:sp>
        <p:nvSpPr>
          <p:cNvPr id="324" name="Google Shape;324;p35"/>
          <p:cNvSpPr txBox="1"/>
          <p:nvPr/>
        </p:nvSpPr>
        <p:spPr>
          <a:xfrm>
            <a:off x="2402275" y="1236075"/>
            <a:ext cx="19863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Why is this the biggest?</a:t>
            </a:r>
            <a:endParaRPr b="1"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Who decides its priority?</a:t>
            </a:r>
            <a:endParaRPr b="1"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Is it related to targets?</a:t>
            </a:r>
            <a:endParaRPr b="1" sz="1100">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cxnSp>
        <p:nvCxnSpPr>
          <p:cNvPr id="329" name="Google Shape;329;p36"/>
          <p:cNvCxnSpPr/>
          <p:nvPr/>
        </p:nvCxnSpPr>
        <p:spPr>
          <a:xfrm rot="5400000">
            <a:off x="2857675" y="3388250"/>
            <a:ext cx="936300" cy="302100"/>
          </a:xfrm>
          <a:prstGeom prst="curvedConnector3">
            <a:avLst>
              <a:gd fmla="val 50000" name="adj1"/>
            </a:avLst>
          </a:prstGeom>
          <a:noFill/>
          <a:ln cap="flat" cmpd="sng" w="28575">
            <a:solidFill>
              <a:schemeClr val="dk2"/>
            </a:solidFill>
            <a:prstDash val="solid"/>
            <a:round/>
            <a:headEnd len="med" w="med" type="none"/>
            <a:tailEnd len="med" w="med" type="oval"/>
          </a:ln>
        </p:spPr>
      </p:cxnSp>
      <p:cxnSp>
        <p:nvCxnSpPr>
          <p:cNvPr id="330" name="Google Shape;330;p36"/>
          <p:cNvCxnSpPr/>
          <p:nvPr/>
        </p:nvCxnSpPr>
        <p:spPr>
          <a:xfrm>
            <a:off x="4762825" y="3071150"/>
            <a:ext cx="2179200" cy="828000"/>
          </a:xfrm>
          <a:prstGeom prst="curvedConnector3">
            <a:avLst>
              <a:gd fmla="val 50000" name="adj1"/>
            </a:avLst>
          </a:prstGeom>
          <a:noFill/>
          <a:ln cap="flat" cmpd="sng" w="28575">
            <a:solidFill>
              <a:schemeClr val="dk2"/>
            </a:solidFill>
            <a:prstDash val="solid"/>
            <a:round/>
            <a:headEnd len="med" w="med" type="none"/>
            <a:tailEnd len="med" w="med" type="oval"/>
          </a:ln>
        </p:spPr>
      </p:cxnSp>
      <p:cxnSp>
        <p:nvCxnSpPr>
          <p:cNvPr id="331" name="Google Shape;331;p36"/>
          <p:cNvCxnSpPr/>
          <p:nvPr/>
        </p:nvCxnSpPr>
        <p:spPr>
          <a:xfrm flipH="1">
            <a:off x="2158050" y="2994950"/>
            <a:ext cx="1080600" cy="1026600"/>
          </a:xfrm>
          <a:prstGeom prst="curvedConnector3">
            <a:avLst>
              <a:gd fmla="val 50000" name="adj1"/>
            </a:avLst>
          </a:prstGeom>
          <a:noFill/>
          <a:ln cap="flat" cmpd="sng" w="28575">
            <a:solidFill>
              <a:schemeClr val="dk2"/>
            </a:solidFill>
            <a:prstDash val="solid"/>
            <a:round/>
            <a:headEnd len="med" w="med" type="none"/>
            <a:tailEnd len="med" w="med" type="oval"/>
          </a:ln>
        </p:spPr>
      </p:cxnSp>
      <p:sp>
        <p:nvSpPr>
          <p:cNvPr id="332" name="Google Shape;332;p36"/>
          <p:cNvSpPr txBox="1"/>
          <p:nvPr>
            <p:ph type="title"/>
          </p:nvPr>
        </p:nvSpPr>
        <p:spPr>
          <a:xfrm>
            <a:off x="3879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4125"/>
                </a:solidFill>
                <a:latin typeface="Montserrat"/>
                <a:ea typeface="Montserrat"/>
                <a:cs typeface="Montserrat"/>
                <a:sym typeface="Montserrat"/>
              </a:rPr>
              <a:t>Example:</a:t>
            </a:r>
            <a:endParaRPr sz="1800">
              <a:solidFill>
                <a:srgbClr val="CC4125"/>
              </a:solidFill>
              <a:latin typeface="Montserrat"/>
              <a:ea typeface="Montserrat"/>
              <a:cs typeface="Montserrat"/>
              <a:sym typeface="Montserrat"/>
            </a:endParaRPr>
          </a:p>
        </p:txBody>
      </p:sp>
      <p:sp>
        <p:nvSpPr>
          <p:cNvPr id="333" name="Google Shape;333;p36"/>
          <p:cNvSpPr txBox="1"/>
          <p:nvPr/>
        </p:nvSpPr>
        <p:spPr>
          <a:xfrm>
            <a:off x="558325" y="3637125"/>
            <a:ext cx="1845300" cy="6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Does the infrastructure not support dealing with such large volumes of data?</a:t>
            </a:r>
            <a:endParaRPr b="1" sz="1100">
              <a:latin typeface="Montserrat"/>
              <a:ea typeface="Montserrat"/>
              <a:cs typeface="Montserrat"/>
              <a:sym typeface="Montserrat"/>
            </a:endParaRPr>
          </a:p>
        </p:txBody>
      </p:sp>
      <p:sp>
        <p:nvSpPr>
          <p:cNvPr id="334" name="Google Shape;334;p36"/>
          <p:cNvSpPr txBox="1"/>
          <p:nvPr/>
        </p:nvSpPr>
        <p:spPr>
          <a:xfrm>
            <a:off x="2554675" y="4094325"/>
            <a:ext cx="1845300" cy="6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Does the department not have enough people to manage the data?</a:t>
            </a:r>
            <a:endParaRPr b="1" sz="1100">
              <a:latin typeface="Montserrat"/>
              <a:ea typeface="Montserrat"/>
              <a:cs typeface="Montserrat"/>
              <a:sym typeface="Montserrat"/>
            </a:endParaRPr>
          </a:p>
        </p:txBody>
      </p:sp>
      <p:sp>
        <p:nvSpPr>
          <p:cNvPr id="335" name="Google Shape;335;p36"/>
          <p:cNvSpPr txBox="1"/>
          <p:nvPr/>
        </p:nvSpPr>
        <p:spPr>
          <a:xfrm>
            <a:off x="6964825" y="3637125"/>
            <a:ext cx="18453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Is it cleaning up the data after? Is it processing the data?</a:t>
            </a:r>
            <a:endParaRPr b="1" sz="1100">
              <a:latin typeface="Montserrat"/>
              <a:ea typeface="Montserrat"/>
              <a:cs typeface="Montserrat"/>
              <a:sym typeface="Montserrat"/>
            </a:endParaRPr>
          </a:p>
        </p:txBody>
      </p:sp>
      <p:sp>
        <p:nvSpPr>
          <p:cNvPr id="336" name="Google Shape;336;p36"/>
          <p:cNvSpPr txBox="1"/>
          <p:nvPr>
            <p:ph type="title"/>
          </p:nvPr>
        </p:nvSpPr>
        <p:spPr>
          <a:xfrm>
            <a:off x="616500" y="2252250"/>
            <a:ext cx="8520600" cy="12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CC4125"/>
                </a:solidFill>
                <a:latin typeface="Montserrat"/>
                <a:ea typeface="Montserrat"/>
                <a:cs typeface="Montserrat"/>
                <a:sym typeface="Montserrat"/>
              </a:rPr>
              <a:t>Q. What is your </a:t>
            </a:r>
            <a:r>
              <a:rPr b="1" i="1" lang="en" sz="2600">
                <a:solidFill>
                  <a:srgbClr val="CC4125"/>
                </a:solidFill>
                <a:latin typeface="Montserrat"/>
                <a:ea typeface="Montserrat"/>
                <a:cs typeface="Montserrat"/>
                <a:sym typeface="Montserrat"/>
              </a:rPr>
              <a:t>biggest</a:t>
            </a:r>
            <a:r>
              <a:rPr b="1" lang="en" sz="2600">
                <a:solidFill>
                  <a:srgbClr val="CC4125"/>
                </a:solidFill>
                <a:latin typeface="Montserrat"/>
                <a:ea typeface="Montserrat"/>
                <a:cs typeface="Montserrat"/>
                <a:sym typeface="Montserrat"/>
              </a:rPr>
              <a:t> challenge?</a:t>
            </a:r>
            <a:endParaRPr b="1" sz="2600">
              <a:solidFill>
                <a:srgbClr val="CC4125"/>
              </a:solidFill>
              <a:latin typeface="Montserrat"/>
              <a:ea typeface="Montserrat"/>
              <a:cs typeface="Montserrat"/>
              <a:sym typeface="Montserrat"/>
            </a:endParaRPr>
          </a:p>
          <a:p>
            <a:pPr indent="0" lvl="0" marL="0" rtl="0" algn="l">
              <a:spcBef>
                <a:spcPts val="0"/>
              </a:spcBef>
              <a:spcAft>
                <a:spcPts val="0"/>
              </a:spcAft>
              <a:buNone/>
            </a:pPr>
            <a:r>
              <a:rPr lang="en" sz="2600">
                <a:solidFill>
                  <a:srgbClr val="CC4125"/>
                </a:solidFill>
                <a:latin typeface="Montserrat"/>
                <a:ea typeface="Montserrat"/>
                <a:cs typeface="Montserrat"/>
                <a:sym typeface="Montserrat"/>
              </a:rPr>
              <a:t>A. Our </a:t>
            </a:r>
            <a:r>
              <a:rPr lang="en" sz="2600">
                <a:solidFill>
                  <a:srgbClr val="FFFFFF"/>
                </a:solidFill>
                <a:highlight>
                  <a:srgbClr val="CC4125"/>
                </a:highlight>
                <a:latin typeface="Montserrat"/>
                <a:ea typeface="Montserrat"/>
                <a:cs typeface="Montserrat"/>
                <a:sym typeface="Montserrat"/>
              </a:rPr>
              <a:t>biggest</a:t>
            </a:r>
            <a:r>
              <a:rPr lang="en" sz="2600">
                <a:solidFill>
                  <a:srgbClr val="CC4125"/>
                </a:solidFill>
                <a:latin typeface="Montserrat"/>
                <a:ea typeface="Montserrat"/>
                <a:cs typeface="Montserrat"/>
                <a:sym typeface="Montserrat"/>
              </a:rPr>
              <a:t> </a:t>
            </a:r>
            <a:r>
              <a:rPr lang="en" sz="2600">
                <a:solidFill>
                  <a:srgbClr val="FFFFFF"/>
                </a:solidFill>
                <a:highlight>
                  <a:srgbClr val="CC4125"/>
                </a:highlight>
                <a:latin typeface="Montserrat"/>
                <a:ea typeface="Montserrat"/>
                <a:cs typeface="Montserrat"/>
                <a:sym typeface="Montserrat"/>
              </a:rPr>
              <a:t>challenge</a:t>
            </a:r>
            <a:r>
              <a:rPr lang="en" sz="2600">
                <a:solidFill>
                  <a:srgbClr val="CC4125"/>
                </a:solidFill>
                <a:latin typeface="Montserrat"/>
                <a:ea typeface="Montserrat"/>
                <a:cs typeface="Montserrat"/>
                <a:sym typeface="Montserrat"/>
              </a:rPr>
              <a:t> is the sheer </a:t>
            </a:r>
            <a:r>
              <a:rPr lang="en" sz="2600">
                <a:solidFill>
                  <a:srgbClr val="FFFFFF"/>
                </a:solidFill>
                <a:highlight>
                  <a:srgbClr val="CC4125"/>
                </a:highlight>
                <a:latin typeface="Montserrat"/>
                <a:ea typeface="Montserrat"/>
                <a:cs typeface="Montserrat"/>
                <a:sym typeface="Montserrat"/>
              </a:rPr>
              <a:t>volume</a:t>
            </a:r>
            <a:r>
              <a:rPr lang="en" sz="2600">
                <a:solidFill>
                  <a:srgbClr val="CC4125"/>
                </a:solidFill>
                <a:latin typeface="Montserrat"/>
                <a:ea typeface="Montserrat"/>
                <a:cs typeface="Montserrat"/>
                <a:sym typeface="Montserrat"/>
              </a:rPr>
              <a:t> of </a:t>
            </a:r>
            <a:r>
              <a:rPr lang="en" sz="2600">
                <a:solidFill>
                  <a:srgbClr val="FFFFFF"/>
                </a:solidFill>
                <a:highlight>
                  <a:srgbClr val="CC4125"/>
                </a:highlight>
                <a:latin typeface="Montserrat"/>
                <a:ea typeface="Montserrat"/>
                <a:cs typeface="Montserrat"/>
                <a:sym typeface="Montserrat"/>
              </a:rPr>
              <a:t>data</a:t>
            </a:r>
            <a:endParaRPr sz="2600">
              <a:solidFill>
                <a:srgbClr val="FFFFFF"/>
              </a:solidFill>
              <a:highlight>
                <a:srgbClr val="CC4125"/>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cxnSp>
        <p:nvCxnSpPr>
          <p:cNvPr id="341" name="Google Shape;341;p37"/>
          <p:cNvCxnSpPr/>
          <p:nvPr/>
        </p:nvCxnSpPr>
        <p:spPr>
          <a:xfrm rot="-5400000">
            <a:off x="7372350" y="2296375"/>
            <a:ext cx="564300" cy="358500"/>
          </a:xfrm>
          <a:prstGeom prst="curvedConnector3">
            <a:avLst>
              <a:gd fmla="val 50000" name="adj1"/>
            </a:avLst>
          </a:prstGeom>
          <a:noFill/>
          <a:ln cap="flat" cmpd="sng" w="28575">
            <a:solidFill>
              <a:schemeClr val="dk2"/>
            </a:solidFill>
            <a:prstDash val="solid"/>
            <a:round/>
            <a:headEnd len="med" w="med" type="none"/>
            <a:tailEnd len="med" w="med" type="oval"/>
          </a:ln>
        </p:spPr>
      </p:cxnSp>
      <p:sp>
        <p:nvSpPr>
          <p:cNvPr id="342" name="Google Shape;342;p37"/>
          <p:cNvSpPr txBox="1"/>
          <p:nvPr>
            <p:ph type="title"/>
          </p:nvPr>
        </p:nvSpPr>
        <p:spPr>
          <a:xfrm>
            <a:off x="3879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4125"/>
                </a:solidFill>
                <a:latin typeface="Montserrat"/>
                <a:ea typeface="Montserrat"/>
                <a:cs typeface="Montserrat"/>
                <a:sym typeface="Montserrat"/>
              </a:rPr>
              <a:t>Example:</a:t>
            </a:r>
            <a:endParaRPr sz="1800">
              <a:solidFill>
                <a:srgbClr val="CC4125"/>
              </a:solidFill>
              <a:latin typeface="Montserrat"/>
              <a:ea typeface="Montserrat"/>
              <a:cs typeface="Montserrat"/>
              <a:sym typeface="Montserrat"/>
            </a:endParaRPr>
          </a:p>
        </p:txBody>
      </p:sp>
      <p:sp>
        <p:nvSpPr>
          <p:cNvPr id="343" name="Google Shape;343;p37"/>
          <p:cNvSpPr txBox="1"/>
          <p:nvPr/>
        </p:nvSpPr>
        <p:spPr>
          <a:xfrm>
            <a:off x="7099000" y="1549075"/>
            <a:ext cx="18453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How much is too much data? 20GB, 20TB? 2000TB?...</a:t>
            </a:r>
            <a:endParaRPr b="1" sz="1100">
              <a:latin typeface="Montserrat"/>
              <a:ea typeface="Montserrat"/>
              <a:cs typeface="Montserrat"/>
              <a:sym typeface="Montserrat"/>
            </a:endParaRPr>
          </a:p>
        </p:txBody>
      </p:sp>
      <p:sp>
        <p:nvSpPr>
          <p:cNvPr id="344" name="Google Shape;344;p37"/>
          <p:cNvSpPr txBox="1"/>
          <p:nvPr>
            <p:ph type="title"/>
          </p:nvPr>
        </p:nvSpPr>
        <p:spPr>
          <a:xfrm>
            <a:off x="616500" y="2252250"/>
            <a:ext cx="8520600" cy="12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CC4125"/>
                </a:solidFill>
                <a:latin typeface="Montserrat"/>
                <a:ea typeface="Montserrat"/>
                <a:cs typeface="Montserrat"/>
                <a:sym typeface="Montserrat"/>
              </a:rPr>
              <a:t>Q. What is your </a:t>
            </a:r>
            <a:r>
              <a:rPr b="1" i="1" lang="en" sz="2600">
                <a:solidFill>
                  <a:srgbClr val="CC4125"/>
                </a:solidFill>
                <a:latin typeface="Montserrat"/>
                <a:ea typeface="Montserrat"/>
                <a:cs typeface="Montserrat"/>
                <a:sym typeface="Montserrat"/>
              </a:rPr>
              <a:t>biggest</a:t>
            </a:r>
            <a:r>
              <a:rPr b="1" lang="en" sz="2600">
                <a:solidFill>
                  <a:srgbClr val="CC4125"/>
                </a:solidFill>
                <a:latin typeface="Montserrat"/>
                <a:ea typeface="Montserrat"/>
                <a:cs typeface="Montserrat"/>
                <a:sym typeface="Montserrat"/>
              </a:rPr>
              <a:t> challenge?</a:t>
            </a:r>
            <a:endParaRPr b="1" sz="2600">
              <a:solidFill>
                <a:srgbClr val="CC4125"/>
              </a:solidFill>
              <a:latin typeface="Montserrat"/>
              <a:ea typeface="Montserrat"/>
              <a:cs typeface="Montserrat"/>
              <a:sym typeface="Montserrat"/>
            </a:endParaRPr>
          </a:p>
          <a:p>
            <a:pPr indent="0" lvl="0" marL="0" rtl="0" algn="l">
              <a:spcBef>
                <a:spcPts val="0"/>
              </a:spcBef>
              <a:spcAft>
                <a:spcPts val="0"/>
              </a:spcAft>
              <a:buNone/>
            </a:pPr>
            <a:r>
              <a:rPr lang="en" sz="2600">
                <a:solidFill>
                  <a:srgbClr val="CC4125"/>
                </a:solidFill>
                <a:latin typeface="Montserrat"/>
                <a:ea typeface="Montserrat"/>
                <a:cs typeface="Montserrat"/>
                <a:sym typeface="Montserrat"/>
              </a:rPr>
              <a:t>A. Our </a:t>
            </a:r>
            <a:r>
              <a:rPr lang="en" sz="2600">
                <a:solidFill>
                  <a:srgbClr val="FFFFFF"/>
                </a:solidFill>
                <a:highlight>
                  <a:srgbClr val="CC4125"/>
                </a:highlight>
                <a:latin typeface="Montserrat"/>
                <a:ea typeface="Montserrat"/>
                <a:cs typeface="Montserrat"/>
                <a:sym typeface="Montserrat"/>
              </a:rPr>
              <a:t>biggest</a:t>
            </a:r>
            <a:r>
              <a:rPr lang="en" sz="2600">
                <a:solidFill>
                  <a:srgbClr val="CC4125"/>
                </a:solidFill>
                <a:latin typeface="Montserrat"/>
                <a:ea typeface="Montserrat"/>
                <a:cs typeface="Montserrat"/>
                <a:sym typeface="Montserrat"/>
              </a:rPr>
              <a:t> </a:t>
            </a:r>
            <a:r>
              <a:rPr lang="en" sz="2600">
                <a:solidFill>
                  <a:srgbClr val="FFFFFF"/>
                </a:solidFill>
                <a:highlight>
                  <a:srgbClr val="CC4125"/>
                </a:highlight>
                <a:latin typeface="Montserrat"/>
                <a:ea typeface="Montserrat"/>
                <a:cs typeface="Montserrat"/>
                <a:sym typeface="Montserrat"/>
              </a:rPr>
              <a:t>challenge</a:t>
            </a:r>
            <a:r>
              <a:rPr lang="en" sz="2600">
                <a:solidFill>
                  <a:srgbClr val="CC4125"/>
                </a:solidFill>
                <a:latin typeface="Montserrat"/>
                <a:ea typeface="Montserrat"/>
                <a:cs typeface="Montserrat"/>
                <a:sym typeface="Montserrat"/>
              </a:rPr>
              <a:t> is the sheer </a:t>
            </a:r>
            <a:r>
              <a:rPr lang="en" sz="2600">
                <a:solidFill>
                  <a:srgbClr val="FFFFFF"/>
                </a:solidFill>
                <a:highlight>
                  <a:srgbClr val="CC4125"/>
                </a:highlight>
                <a:latin typeface="Montserrat"/>
                <a:ea typeface="Montserrat"/>
                <a:cs typeface="Montserrat"/>
                <a:sym typeface="Montserrat"/>
              </a:rPr>
              <a:t>volume</a:t>
            </a:r>
            <a:r>
              <a:rPr lang="en" sz="2600">
                <a:solidFill>
                  <a:srgbClr val="CC4125"/>
                </a:solidFill>
                <a:latin typeface="Montserrat"/>
                <a:ea typeface="Montserrat"/>
                <a:cs typeface="Montserrat"/>
                <a:sym typeface="Montserrat"/>
              </a:rPr>
              <a:t> of </a:t>
            </a:r>
            <a:r>
              <a:rPr lang="en" sz="2600">
                <a:solidFill>
                  <a:srgbClr val="FFFFFF"/>
                </a:solidFill>
                <a:highlight>
                  <a:srgbClr val="CC4125"/>
                </a:highlight>
                <a:latin typeface="Montserrat"/>
                <a:ea typeface="Montserrat"/>
                <a:cs typeface="Montserrat"/>
                <a:sym typeface="Montserrat"/>
              </a:rPr>
              <a:t>data</a:t>
            </a:r>
            <a:endParaRPr sz="2600">
              <a:solidFill>
                <a:srgbClr val="FFFFFF"/>
              </a:solidFill>
              <a:highlight>
                <a:srgbClr val="CC4125"/>
              </a:highlight>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cxnSp>
        <p:nvCxnSpPr>
          <p:cNvPr id="349" name="Google Shape;349;p38"/>
          <p:cNvCxnSpPr/>
          <p:nvPr/>
        </p:nvCxnSpPr>
        <p:spPr>
          <a:xfrm flipH="1" rot="5400000">
            <a:off x="134250" y="2385950"/>
            <a:ext cx="1203300" cy="447000"/>
          </a:xfrm>
          <a:prstGeom prst="curvedConnector3">
            <a:avLst>
              <a:gd fmla="val 50000" name="adj1"/>
            </a:avLst>
          </a:prstGeom>
          <a:noFill/>
          <a:ln cap="flat" cmpd="sng" w="28575">
            <a:solidFill>
              <a:schemeClr val="dk2"/>
            </a:solidFill>
            <a:prstDash val="solid"/>
            <a:round/>
            <a:headEnd len="med" w="med" type="none"/>
            <a:tailEnd len="med" w="med" type="oval"/>
          </a:ln>
        </p:spPr>
      </p:cxnSp>
      <p:cxnSp>
        <p:nvCxnSpPr>
          <p:cNvPr id="350" name="Google Shape;350;p38"/>
          <p:cNvCxnSpPr/>
          <p:nvPr/>
        </p:nvCxnSpPr>
        <p:spPr>
          <a:xfrm rot="-5400000">
            <a:off x="2159732" y="2247213"/>
            <a:ext cx="847800" cy="360000"/>
          </a:xfrm>
          <a:prstGeom prst="curvedConnector3">
            <a:avLst>
              <a:gd fmla="val 50000" name="adj1"/>
            </a:avLst>
          </a:prstGeom>
          <a:noFill/>
          <a:ln cap="flat" cmpd="sng" w="28575">
            <a:solidFill>
              <a:schemeClr val="dk2"/>
            </a:solidFill>
            <a:prstDash val="solid"/>
            <a:round/>
            <a:headEnd len="med" w="med" type="none"/>
            <a:tailEnd len="med" w="med" type="oval"/>
          </a:ln>
        </p:spPr>
      </p:cxnSp>
      <p:cxnSp>
        <p:nvCxnSpPr>
          <p:cNvPr id="351" name="Google Shape;351;p38"/>
          <p:cNvCxnSpPr/>
          <p:nvPr/>
        </p:nvCxnSpPr>
        <p:spPr>
          <a:xfrm rot="5400000">
            <a:off x="2857675" y="3388250"/>
            <a:ext cx="936300" cy="302100"/>
          </a:xfrm>
          <a:prstGeom prst="curvedConnector3">
            <a:avLst>
              <a:gd fmla="val 50000" name="adj1"/>
            </a:avLst>
          </a:prstGeom>
          <a:noFill/>
          <a:ln cap="flat" cmpd="sng" w="28575">
            <a:solidFill>
              <a:schemeClr val="dk2"/>
            </a:solidFill>
            <a:prstDash val="solid"/>
            <a:round/>
            <a:headEnd len="med" w="med" type="none"/>
            <a:tailEnd len="med" w="med" type="oval"/>
          </a:ln>
        </p:spPr>
      </p:cxnSp>
      <p:cxnSp>
        <p:nvCxnSpPr>
          <p:cNvPr id="352" name="Google Shape;352;p38"/>
          <p:cNvCxnSpPr/>
          <p:nvPr/>
        </p:nvCxnSpPr>
        <p:spPr>
          <a:xfrm>
            <a:off x="4762825" y="3071150"/>
            <a:ext cx="2179200" cy="828000"/>
          </a:xfrm>
          <a:prstGeom prst="curvedConnector3">
            <a:avLst>
              <a:gd fmla="val 50000" name="adj1"/>
            </a:avLst>
          </a:prstGeom>
          <a:noFill/>
          <a:ln cap="flat" cmpd="sng" w="28575">
            <a:solidFill>
              <a:schemeClr val="dk2"/>
            </a:solidFill>
            <a:prstDash val="solid"/>
            <a:round/>
            <a:headEnd len="med" w="med" type="none"/>
            <a:tailEnd len="med" w="med" type="oval"/>
          </a:ln>
        </p:spPr>
      </p:cxnSp>
      <p:cxnSp>
        <p:nvCxnSpPr>
          <p:cNvPr id="353" name="Google Shape;353;p38"/>
          <p:cNvCxnSpPr/>
          <p:nvPr/>
        </p:nvCxnSpPr>
        <p:spPr>
          <a:xfrm flipH="1">
            <a:off x="2158050" y="2994950"/>
            <a:ext cx="1080600" cy="1026600"/>
          </a:xfrm>
          <a:prstGeom prst="curvedConnector3">
            <a:avLst>
              <a:gd fmla="val 50000" name="adj1"/>
            </a:avLst>
          </a:prstGeom>
          <a:noFill/>
          <a:ln cap="flat" cmpd="sng" w="28575">
            <a:solidFill>
              <a:schemeClr val="dk2"/>
            </a:solidFill>
            <a:prstDash val="solid"/>
            <a:round/>
            <a:headEnd len="med" w="med" type="none"/>
            <a:tailEnd len="med" w="med" type="oval"/>
          </a:ln>
        </p:spPr>
      </p:cxnSp>
      <p:cxnSp>
        <p:nvCxnSpPr>
          <p:cNvPr id="354" name="Google Shape;354;p38"/>
          <p:cNvCxnSpPr/>
          <p:nvPr/>
        </p:nvCxnSpPr>
        <p:spPr>
          <a:xfrm rot="-5400000">
            <a:off x="7372350" y="2296375"/>
            <a:ext cx="564300" cy="358500"/>
          </a:xfrm>
          <a:prstGeom prst="curvedConnector3">
            <a:avLst>
              <a:gd fmla="val 50000" name="adj1"/>
            </a:avLst>
          </a:prstGeom>
          <a:noFill/>
          <a:ln cap="flat" cmpd="sng" w="28575">
            <a:solidFill>
              <a:schemeClr val="dk2"/>
            </a:solidFill>
            <a:prstDash val="solid"/>
            <a:round/>
            <a:headEnd len="med" w="med" type="none"/>
            <a:tailEnd len="med" w="med" type="oval"/>
          </a:ln>
        </p:spPr>
      </p:cxnSp>
      <p:sp>
        <p:nvSpPr>
          <p:cNvPr id="355" name="Google Shape;355;p38"/>
          <p:cNvSpPr txBox="1"/>
          <p:nvPr/>
        </p:nvSpPr>
        <p:spPr>
          <a:xfrm>
            <a:off x="558325" y="3637125"/>
            <a:ext cx="1845300" cy="6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Does the infrastructure not support dealing with such large volumes of data?</a:t>
            </a:r>
            <a:endParaRPr b="1" sz="1100">
              <a:latin typeface="Montserrat"/>
              <a:ea typeface="Montserrat"/>
              <a:cs typeface="Montserrat"/>
              <a:sym typeface="Montserrat"/>
            </a:endParaRPr>
          </a:p>
        </p:txBody>
      </p:sp>
      <p:sp>
        <p:nvSpPr>
          <p:cNvPr id="356" name="Google Shape;356;p38"/>
          <p:cNvSpPr txBox="1"/>
          <p:nvPr/>
        </p:nvSpPr>
        <p:spPr>
          <a:xfrm>
            <a:off x="2554675" y="4094325"/>
            <a:ext cx="1845300" cy="6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Does the department not have enough people to manage the data?</a:t>
            </a:r>
            <a:endParaRPr b="1" sz="1100">
              <a:latin typeface="Montserrat"/>
              <a:ea typeface="Montserrat"/>
              <a:cs typeface="Montserrat"/>
              <a:sym typeface="Montserrat"/>
            </a:endParaRPr>
          </a:p>
        </p:txBody>
      </p:sp>
      <p:sp>
        <p:nvSpPr>
          <p:cNvPr id="357" name="Google Shape;357;p38"/>
          <p:cNvSpPr txBox="1"/>
          <p:nvPr/>
        </p:nvSpPr>
        <p:spPr>
          <a:xfrm>
            <a:off x="7099000" y="1549075"/>
            <a:ext cx="18453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How much is too much data? 20GB, 20TB? 2000TB?...</a:t>
            </a:r>
            <a:endParaRPr b="1" sz="1100">
              <a:latin typeface="Montserrat"/>
              <a:ea typeface="Montserrat"/>
              <a:cs typeface="Montserrat"/>
              <a:sym typeface="Montserrat"/>
            </a:endParaRPr>
          </a:p>
        </p:txBody>
      </p:sp>
      <p:sp>
        <p:nvSpPr>
          <p:cNvPr id="358" name="Google Shape;358;p38"/>
          <p:cNvSpPr txBox="1"/>
          <p:nvPr/>
        </p:nvSpPr>
        <p:spPr>
          <a:xfrm>
            <a:off x="6964825" y="3637125"/>
            <a:ext cx="18453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Is it cleaning up the data after? Is it processing the data?</a:t>
            </a:r>
            <a:endParaRPr b="1" sz="1100">
              <a:latin typeface="Montserrat"/>
              <a:ea typeface="Montserrat"/>
              <a:cs typeface="Montserrat"/>
              <a:sym typeface="Montserrat"/>
            </a:endParaRPr>
          </a:p>
        </p:txBody>
      </p:sp>
      <p:sp>
        <p:nvSpPr>
          <p:cNvPr id="359" name="Google Shape;359;p38"/>
          <p:cNvSpPr txBox="1"/>
          <p:nvPr>
            <p:ph type="title"/>
          </p:nvPr>
        </p:nvSpPr>
        <p:spPr>
          <a:xfrm>
            <a:off x="616500" y="2252250"/>
            <a:ext cx="8520600" cy="12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CC4125"/>
                </a:solidFill>
                <a:latin typeface="Montserrat"/>
                <a:ea typeface="Montserrat"/>
                <a:cs typeface="Montserrat"/>
                <a:sym typeface="Montserrat"/>
              </a:rPr>
              <a:t>Q. What is your </a:t>
            </a:r>
            <a:r>
              <a:rPr b="1" i="1" lang="en" sz="2600">
                <a:solidFill>
                  <a:srgbClr val="CC4125"/>
                </a:solidFill>
                <a:latin typeface="Montserrat"/>
                <a:ea typeface="Montserrat"/>
                <a:cs typeface="Montserrat"/>
                <a:sym typeface="Montserrat"/>
              </a:rPr>
              <a:t>biggest</a:t>
            </a:r>
            <a:r>
              <a:rPr b="1" lang="en" sz="2600">
                <a:solidFill>
                  <a:srgbClr val="CC4125"/>
                </a:solidFill>
                <a:latin typeface="Montserrat"/>
                <a:ea typeface="Montserrat"/>
                <a:cs typeface="Montserrat"/>
                <a:sym typeface="Montserrat"/>
              </a:rPr>
              <a:t> challenge?</a:t>
            </a:r>
            <a:endParaRPr b="1" sz="2600">
              <a:solidFill>
                <a:srgbClr val="CC4125"/>
              </a:solidFill>
              <a:latin typeface="Montserrat"/>
              <a:ea typeface="Montserrat"/>
              <a:cs typeface="Montserrat"/>
              <a:sym typeface="Montserrat"/>
            </a:endParaRPr>
          </a:p>
          <a:p>
            <a:pPr indent="0" lvl="0" marL="0" rtl="0" algn="l">
              <a:spcBef>
                <a:spcPts val="0"/>
              </a:spcBef>
              <a:spcAft>
                <a:spcPts val="0"/>
              </a:spcAft>
              <a:buNone/>
            </a:pPr>
            <a:r>
              <a:rPr lang="en" sz="2600">
                <a:solidFill>
                  <a:srgbClr val="CC4125"/>
                </a:solidFill>
                <a:latin typeface="Montserrat"/>
                <a:ea typeface="Montserrat"/>
                <a:cs typeface="Montserrat"/>
                <a:sym typeface="Montserrat"/>
              </a:rPr>
              <a:t>A. Our </a:t>
            </a:r>
            <a:r>
              <a:rPr lang="en" sz="2600">
                <a:solidFill>
                  <a:srgbClr val="FFFFFF"/>
                </a:solidFill>
                <a:highlight>
                  <a:srgbClr val="CC4125"/>
                </a:highlight>
                <a:latin typeface="Montserrat"/>
                <a:ea typeface="Montserrat"/>
                <a:cs typeface="Montserrat"/>
                <a:sym typeface="Montserrat"/>
              </a:rPr>
              <a:t>biggest</a:t>
            </a:r>
            <a:r>
              <a:rPr lang="en" sz="2600">
                <a:solidFill>
                  <a:srgbClr val="CC4125"/>
                </a:solidFill>
                <a:latin typeface="Montserrat"/>
                <a:ea typeface="Montserrat"/>
                <a:cs typeface="Montserrat"/>
                <a:sym typeface="Montserrat"/>
              </a:rPr>
              <a:t> </a:t>
            </a:r>
            <a:r>
              <a:rPr lang="en" sz="2600">
                <a:solidFill>
                  <a:srgbClr val="FFFFFF"/>
                </a:solidFill>
                <a:highlight>
                  <a:srgbClr val="CC4125"/>
                </a:highlight>
                <a:latin typeface="Montserrat"/>
                <a:ea typeface="Montserrat"/>
                <a:cs typeface="Montserrat"/>
                <a:sym typeface="Montserrat"/>
              </a:rPr>
              <a:t>challenge</a:t>
            </a:r>
            <a:r>
              <a:rPr lang="en" sz="2600">
                <a:solidFill>
                  <a:srgbClr val="CC4125"/>
                </a:solidFill>
                <a:latin typeface="Montserrat"/>
                <a:ea typeface="Montserrat"/>
                <a:cs typeface="Montserrat"/>
                <a:sym typeface="Montserrat"/>
              </a:rPr>
              <a:t> is the sheer </a:t>
            </a:r>
            <a:r>
              <a:rPr lang="en" sz="2600">
                <a:solidFill>
                  <a:srgbClr val="FFFFFF"/>
                </a:solidFill>
                <a:highlight>
                  <a:srgbClr val="CC4125"/>
                </a:highlight>
                <a:latin typeface="Montserrat"/>
                <a:ea typeface="Montserrat"/>
                <a:cs typeface="Montserrat"/>
                <a:sym typeface="Montserrat"/>
              </a:rPr>
              <a:t>volume</a:t>
            </a:r>
            <a:r>
              <a:rPr lang="en" sz="2600">
                <a:solidFill>
                  <a:srgbClr val="CC4125"/>
                </a:solidFill>
                <a:latin typeface="Montserrat"/>
                <a:ea typeface="Montserrat"/>
                <a:cs typeface="Montserrat"/>
                <a:sym typeface="Montserrat"/>
              </a:rPr>
              <a:t> of </a:t>
            </a:r>
            <a:r>
              <a:rPr lang="en" sz="2600">
                <a:solidFill>
                  <a:srgbClr val="FFFFFF"/>
                </a:solidFill>
                <a:highlight>
                  <a:srgbClr val="CC4125"/>
                </a:highlight>
                <a:latin typeface="Montserrat"/>
                <a:ea typeface="Montserrat"/>
                <a:cs typeface="Montserrat"/>
                <a:sym typeface="Montserrat"/>
              </a:rPr>
              <a:t>data</a:t>
            </a:r>
            <a:endParaRPr sz="2600">
              <a:solidFill>
                <a:srgbClr val="FFFFFF"/>
              </a:solidFill>
              <a:highlight>
                <a:srgbClr val="CC4125"/>
              </a:highlight>
              <a:latin typeface="Montserrat"/>
              <a:ea typeface="Montserrat"/>
              <a:cs typeface="Montserrat"/>
              <a:sym typeface="Montserrat"/>
            </a:endParaRPr>
          </a:p>
        </p:txBody>
      </p:sp>
      <p:sp>
        <p:nvSpPr>
          <p:cNvPr id="360" name="Google Shape;360;p38"/>
          <p:cNvSpPr txBox="1"/>
          <p:nvPr/>
        </p:nvSpPr>
        <p:spPr>
          <a:xfrm>
            <a:off x="2402275" y="1236075"/>
            <a:ext cx="19863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Why is this the biggest?</a:t>
            </a:r>
            <a:endParaRPr b="1"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Who decides its priority?</a:t>
            </a:r>
            <a:endParaRPr b="1"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Is it related to targets?</a:t>
            </a:r>
            <a:endParaRPr b="1" sz="1100">
              <a:latin typeface="Montserrat"/>
              <a:ea typeface="Montserrat"/>
              <a:cs typeface="Montserrat"/>
              <a:sym typeface="Montserrat"/>
            </a:endParaRPr>
          </a:p>
        </p:txBody>
      </p:sp>
      <p:sp>
        <p:nvSpPr>
          <p:cNvPr id="361" name="Google Shape;361;p38"/>
          <p:cNvSpPr txBox="1"/>
          <p:nvPr/>
        </p:nvSpPr>
        <p:spPr>
          <a:xfrm>
            <a:off x="125925" y="865325"/>
            <a:ext cx="2567700" cy="10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What does the data look like?</a:t>
            </a:r>
            <a:endParaRPr b="1"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How is it collected?</a:t>
            </a:r>
            <a:endParaRPr b="1"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Who owns it?</a:t>
            </a:r>
            <a:endParaRPr b="1"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Who is responsible for it?</a:t>
            </a:r>
            <a:endParaRPr b="1"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How is it maintained?</a:t>
            </a:r>
            <a:endParaRPr b="1"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Where is it stored?</a:t>
            </a:r>
            <a:endParaRPr b="1" sz="1100">
              <a:latin typeface="Montserrat"/>
              <a:ea typeface="Montserrat"/>
              <a:cs typeface="Montserrat"/>
              <a:sym typeface="Montserrat"/>
            </a:endParaRPr>
          </a:p>
          <a:p>
            <a:pPr indent="0" lvl="0" marL="0" rtl="0" algn="l">
              <a:spcBef>
                <a:spcPts val="0"/>
              </a:spcBef>
              <a:spcAft>
                <a:spcPts val="0"/>
              </a:spcAft>
              <a:buNone/>
            </a:pPr>
            <a:r>
              <a:t/>
            </a:r>
            <a:endParaRPr b="1" sz="1100">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9"/>
          <p:cNvSpPr txBox="1"/>
          <p:nvPr>
            <p:ph type="title"/>
          </p:nvPr>
        </p:nvSpPr>
        <p:spPr>
          <a:xfrm>
            <a:off x="3879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CC4125"/>
                </a:solidFill>
                <a:latin typeface="Montserrat"/>
                <a:ea typeface="Montserrat"/>
                <a:cs typeface="Montserrat"/>
                <a:sym typeface="Montserrat"/>
              </a:rPr>
              <a:t>What kind of questions to ask</a:t>
            </a:r>
            <a:r>
              <a:rPr lang="en" sz="2600">
                <a:solidFill>
                  <a:srgbClr val="CC4125"/>
                </a:solidFill>
                <a:latin typeface="Montserrat"/>
                <a:ea typeface="Montserrat"/>
                <a:cs typeface="Montserrat"/>
                <a:sym typeface="Montserrat"/>
              </a:rPr>
              <a:t>?</a:t>
            </a:r>
            <a:endParaRPr sz="2600">
              <a:solidFill>
                <a:srgbClr val="CC4125"/>
              </a:solidFill>
              <a:latin typeface="Montserrat"/>
              <a:ea typeface="Montserrat"/>
              <a:cs typeface="Montserrat"/>
              <a:sym typeface="Montserrat"/>
            </a:endParaRPr>
          </a:p>
        </p:txBody>
      </p:sp>
      <p:sp>
        <p:nvSpPr>
          <p:cNvPr id="367" name="Google Shape;367;p39"/>
          <p:cNvSpPr/>
          <p:nvPr/>
        </p:nvSpPr>
        <p:spPr>
          <a:xfrm>
            <a:off x="475075" y="1402325"/>
            <a:ext cx="3924000" cy="844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rPr>
              <a:t>What data are you collecting? What are you looking for? What is the underlying assumption? </a:t>
            </a:r>
            <a:endParaRPr b="1" sz="700">
              <a:solidFill>
                <a:srgbClr val="5B0F00"/>
              </a:solidFill>
              <a:latin typeface="Montserrat"/>
              <a:ea typeface="Montserrat"/>
              <a:cs typeface="Montserrat"/>
              <a:sym typeface="Montserrat"/>
            </a:endParaRPr>
          </a:p>
        </p:txBody>
      </p:sp>
      <p:sp>
        <p:nvSpPr>
          <p:cNvPr id="368" name="Google Shape;368;p39"/>
          <p:cNvSpPr/>
          <p:nvPr/>
        </p:nvSpPr>
        <p:spPr>
          <a:xfrm>
            <a:off x="475075" y="2763976"/>
            <a:ext cx="3924000" cy="868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rPr>
              <a:t>Who are you collecting the data for? Who will use the data? Who already uses the data? Who can use the data? Who will it impact? Who will be interested? Who will be included? Who will be marginalized? Who benefits? Who is disadvantaged?</a:t>
            </a:r>
            <a:endParaRPr b="1" sz="700">
              <a:solidFill>
                <a:srgbClr val="5B0F00"/>
              </a:solidFill>
              <a:latin typeface="Montserrat"/>
              <a:ea typeface="Montserrat"/>
              <a:cs typeface="Montserrat"/>
              <a:sym typeface="Montserrat"/>
            </a:endParaRPr>
          </a:p>
        </p:txBody>
      </p:sp>
      <p:sp>
        <p:nvSpPr>
          <p:cNvPr id="369" name="Google Shape;369;p39"/>
          <p:cNvSpPr/>
          <p:nvPr/>
        </p:nvSpPr>
        <p:spPr>
          <a:xfrm>
            <a:off x="475075" y="4111099"/>
            <a:ext cx="3924000" cy="844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rPr>
              <a:t>Where is this data being collected? Where is it being used? Where else can it also be used? Where is it being done differently? </a:t>
            </a:r>
            <a:endParaRPr sz="900">
              <a:solidFill>
                <a:schemeClr val="dk1"/>
              </a:solidFill>
            </a:endParaRPr>
          </a:p>
          <a:p>
            <a:pPr indent="0" lvl="0" marL="0" rtl="0" algn="ctr">
              <a:spcBef>
                <a:spcPts val="0"/>
              </a:spcBef>
              <a:spcAft>
                <a:spcPts val="0"/>
              </a:spcAft>
              <a:buNone/>
            </a:pPr>
            <a:r>
              <a:t/>
            </a:r>
            <a:endParaRPr b="1" sz="700">
              <a:solidFill>
                <a:srgbClr val="5B0F00"/>
              </a:solidFill>
              <a:latin typeface="Montserrat"/>
              <a:ea typeface="Montserrat"/>
              <a:cs typeface="Montserrat"/>
              <a:sym typeface="Montserrat"/>
            </a:endParaRPr>
          </a:p>
        </p:txBody>
      </p:sp>
      <p:sp>
        <p:nvSpPr>
          <p:cNvPr id="370" name="Google Shape;370;p39"/>
          <p:cNvSpPr/>
          <p:nvPr/>
        </p:nvSpPr>
        <p:spPr>
          <a:xfrm>
            <a:off x="475075" y="1017725"/>
            <a:ext cx="3924000" cy="394800"/>
          </a:xfrm>
          <a:prstGeom prst="rect">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What</a:t>
            </a:r>
            <a:endParaRPr sz="900">
              <a:solidFill>
                <a:srgbClr val="FFFFFF"/>
              </a:solidFill>
              <a:latin typeface="Montserrat"/>
              <a:ea typeface="Montserrat"/>
              <a:cs typeface="Montserrat"/>
              <a:sym typeface="Montserrat"/>
            </a:endParaRPr>
          </a:p>
        </p:txBody>
      </p:sp>
      <p:sp>
        <p:nvSpPr>
          <p:cNvPr id="371" name="Google Shape;371;p39"/>
          <p:cNvSpPr/>
          <p:nvPr/>
        </p:nvSpPr>
        <p:spPr>
          <a:xfrm>
            <a:off x="475075" y="2369172"/>
            <a:ext cx="3924000" cy="394800"/>
          </a:xfrm>
          <a:prstGeom prst="rect">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Who</a:t>
            </a:r>
            <a:endParaRPr sz="900">
              <a:solidFill>
                <a:srgbClr val="FFFFFF"/>
              </a:solidFill>
              <a:latin typeface="Montserrat"/>
              <a:ea typeface="Montserrat"/>
              <a:cs typeface="Montserrat"/>
              <a:sym typeface="Montserrat"/>
            </a:endParaRPr>
          </a:p>
        </p:txBody>
      </p:sp>
      <p:sp>
        <p:nvSpPr>
          <p:cNvPr id="372" name="Google Shape;372;p39"/>
          <p:cNvSpPr/>
          <p:nvPr/>
        </p:nvSpPr>
        <p:spPr>
          <a:xfrm>
            <a:off x="475075" y="3716294"/>
            <a:ext cx="3924000" cy="394800"/>
          </a:xfrm>
          <a:prstGeom prst="rect">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Where</a:t>
            </a:r>
            <a:endParaRPr sz="900">
              <a:solidFill>
                <a:srgbClr val="FFFFFF"/>
              </a:solidFill>
              <a:latin typeface="Montserrat"/>
              <a:ea typeface="Montserrat"/>
              <a:cs typeface="Montserrat"/>
              <a:sym typeface="Montserrat"/>
            </a:endParaRPr>
          </a:p>
        </p:txBody>
      </p:sp>
      <p:sp>
        <p:nvSpPr>
          <p:cNvPr id="373" name="Google Shape;373;p39"/>
          <p:cNvSpPr/>
          <p:nvPr/>
        </p:nvSpPr>
        <p:spPr>
          <a:xfrm>
            <a:off x="4572000" y="1402325"/>
            <a:ext cx="3924000" cy="844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When is this data important? When is this data collected? When is this data obsolete? When is this data refreshed? </a:t>
            </a:r>
            <a:endParaRPr b="1" sz="700">
              <a:solidFill>
                <a:srgbClr val="5B0F00"/>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solidFill>
                <a:schemeClr val="dk1"/>
              </a:solidFill>
            </a:endParaRPr>
          </a:p>
        </p:txBody>
      </p:sp>
      <p:sp>
        <p:nvSpPr>
          <p:cNvPr id="374" name="Google Shape;374;p39"/>
          <p:cNvSpPr/>
          <p:nvPr/>
        </p:nvSpPr>
        <p:spPr>
          <a:xfrm>
            <a:off x="4572000" y="2763976"/>
            <a:ext cx="3924000" cy="868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Why is the data being collected it? Why collecting this data important? Why is it being done this way? Why is it being collected through this way and not another?</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b="1" sz="700">
              <a:solidFill>
                <a:srgbClr val="5B0F00"/>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solidFill>
                <a:schemeClr val="dk1"/>
              </a:solidFill>
            </a:endParaRPr>
          </a:p>
        </p:txBody>
      </p:sp>
      <p:sp>
        <p:nvSpPr>
          <p:cNvPr id="375" name="Google Shape;375;p39"/>
          <p:cNvSpPr/>
          <p:nvPr/>
        </p:nvSpPr>
        <p:spPr>
          <a:xfrm>
            <a:off x="4572000" y="4111099"/>
            <a:ext cx="3924000" cy="844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rPr>
              <a:t>How is it being collected? How can it be done differently? How is the data being used? How else can it be used? How can the data be improved? How can the data collection process be improved? How frequently is it being collected? How long has it been collected for? How long will you keep collecting it? How is it being used? How is it being stored?</a:t>
            </a:r>
            <a:endParaRPr sz="900">
              <a:solidFill>
                <a:schemeClr val="dk1"/>
              </a:solidFill>
            </a:endParaRPr>
          </a:p>
        </p:txBody>
      </p:sp>
      <p:sp>
        <p:nvSpPr>
          <p:cNvPr id="376" name="Google Shape;376;p39"/>
          <p:cNvSpPr/>
          <p:nvPr/>
        </p:nvSpPr>
        <p:spPr>
          <a:xfrm>
            <a:off x="4572000" y="1017725"/>
            <a:ext cx="3924000" cy="394800"/>
          </a:xfrm>
          <a:prstGeom prst="rect">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When</a:t>
            </a:r>
            <a:endParaRPr sz="900">
              <a:solidFill>
                <a:srgbClr val="FFFFFF"/>
              </a:solidFill>
              <a:latin typeface="Montserrat"/>
              <a:ea typeface="Montserrat"/>
              <a:cs typeface="Montserrat"/>
              <a:sym typeface="Montserrat"/>
            </a:endParaRPr>
          </a:p>
        </p:txBody>
      </p:sp>
      <p:sp>
        <p:nvSpPr>
          <p:cNvPr id="377" name="Google Shape;377;p39"/>
          <p:cNvSpPr/>
          <p:nvPr/>
        </p:nvSpPr>
        <p:spPr>
          <a:xfrm>
            <a:off x="4572000" y="2369172"/>
            <a:ext cx="3924000" cy="394800"/>
          </a:xfrm>
          <a:prstGeom prst="rect">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Why</a:t>
            </a:r>
            <a:endParaRPr sz="900">
              <a:solidFill>
                <a:srgbClr val="FFFFFF"/>
              </a:solidFill>
              <a:latin typeface="Montserrat"/>
              <a:ea typeface="Montserrat"/>
              <a:cs typeface="Montserrat"/>
              <a:sym typeface="Montserrat"/>
            </a:endParaRPr>
          </a:p>
        </p:txBody>
      </p:sp>
      <p:sp>
        <p:nvSpPr>
          <p:cNvPr id="378" name="Google Shape;378;p39"/>
          <p:cNvSpPr/>
          <p:nvPr/>
        </p:nvSpPr>
        <p:spPr>
          <a:xfrm>
            <a:off x="4572000" y="3716294"/>
            <a:ext cx="3924000" cy="394800"/>
          </a:xfrm>
          <a:prstGeom prst="rect">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How</a:t>
            </a:r>
            <a:endParaRPr sz="900">
              <a:solidFill>
                <a:srgbClr val="FFFFFF"/>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40"/>
          <p:cNvSpPr/>
          <p:nvPr/>
        </p:nvSpPr>
        <p:spPr>
          <a:xfrm>
            <a:off x="3575150" y="1910225"/>
            <a:ext cx="1736400" cy="4518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0"/>
          <p:cNvSpPr/>
          <p:nvPr/>
        </p:nvSpPr>
        <p:spPr>
          <a:xfrm>
            <a:off x="6148063" y="1910225"/>
            <a:ext cx="1736400" cy="4518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0"/>
          <p:cNvSpPr/>
          <p:nvPr/>
        </p:nvSpPr>
        <p:spPr>
          <a:xfrm>
            <a:off x="1033300" y="1910225"/>
            <a:ext cx="1736400" cy="4518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0"/>
          <p:cNvSpPr txBox="1"/>
          <p:nvPr>
            <p:ph type="title"/>
          </p:nvPr>
        </p:nvSpPr>
        <p:spPr>
          <a:xfrm>
            <a:off x="3879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CC4125"/>
                </a:solidFill>
                <a:latin typeface="Montserrat"/>
                <a:ea typeface="Montserrat"/>
                <a:cs typeface="Montserrat"/>
                <a:sym typeface="Montserrat"/>
              </a:rPr>
              <a:t>Reading between the lines</a:t>
            </a:r>
            <a:endParaRPr sz="2600">
              <a:solidFill>
                <a:srgbClr val="CC4125"/>
              </a:solidFill>
              <a:latin typeface="Montserrat"/>
              <a:ea typeface="Montserrat"/>
              <a:cs typeface="Montserrat"/>
              <a:sym typeface="Montserrat"/>
            </a:endParaRPr>
          </a:p>
        </p:txBody>
      </p:sp>
      <p:sp>
        <p:nvSpPr>
          <p:cNvPr id="387" name="Google Shape;387;p40"/>
          <p:cNvSpPr txBox="1"/>
          <p:nvPr/>
        </p:nvSpPr>
        <p:spPr>
          <a:xfrm>
            <a:off x="1363150" y="1867575"/>
            <a:ext cx="10767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Montserrat"/>
                <a:ea typeface="Montserrat"/>
                <a:cs typeface="Montserrat"/>
                <a:sym typeface="Montserrat"/>
              </a:rPr>
              <a:t>Inductive</a:t>
            </a:r>
            <a:endParaRPr b="1" sz="11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1100">
                <a:solidFill>
                  <a:srgbClr val="FFFFFF"/>
                </a:solidFill>
                <a:latin typeface="Montserrat"/>
                <a:ea typeface="Montserrat"/>
                <a:cs typeface="Montserrat"/>
                <a:sym typeface="Montserrat"/>
              </a:rPr>
              <a:t>Reasoning</a:t>
            </a:r>
            <a:endParaRPr b="1" sz="1100">
              <a:solidFill>
                <a:srgbClr val="FFFFFF"/>
              </a:solidFill>
              <a:latin typeface="Montserrat"/>
              <a:ea typeface="Montserrat"/>
              <a:cs typeface="Montserrat"/>
              <a:sym typeface="Montserrat"/>
            </a:endParaRPr>
          </a:p>
        </p:txBody>
      </p:sp>
      <p:sp>
        <p:nvSpPr>
          <p:cNvPr id="388" name="Google Shape;388;p40"/>
          <p:cNvSpPr txBox="1"/>
          <p:nvPr/>
        </p:nvSpPr>
        <p:spPr>
          <a:xfrm>
            <a:off x="3905000" y="1867575"/>
            <a:ext cx="10767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Montserrat"/>
                <a:ea typeface="Montserrat"/>
                <a:cs typeface="Montserrat"/>
                <a:sym typeface="Montserrat"/>
              </a:rPr>
              <a:t>Deductive</a:t>
            </a:r>
            <a:endParaRPr b="1" sz="11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1100">
                <a:solidFill>
                  <a:srgbClr val="FFFFFF"/>
                </a:solidFill>
                <a:latin typeface="Montserrat"/>
                <a:ea typeface="Montserrat"/>
                <a:cs typeface="Montserrat"/>
                <a:sym typeface="Montserrat"/>
              </a:rPr>
              <a:t>Reasoning</a:t>
            </a:r>
            <a:endParaRPr b="1" sz="1100">
              <a:solidFill>
                <a:srgbClr val="FFFFFF"/>
              </a:solidFill>
              <a:latin typeface="Montserrat"/>
              <a:ea typeface="Montserrat"/>
              <a:cs typeface="Montserrat"/>
              <a:sym typeface="Montserrat"/>
            </a:endParaRPr>
          </a:p>
        </p:txBody>
      </p:sp>
      <p:sp>
        <p:nvSpPr>
          <p:cNvPr id="389" name="Google Shape;389;p40"/>
          <p:cNvSpPr txBox="1"/>
          <p:nvPr/>
        </p:nvSpPr>
        <p:spPr>
          <a:xfrm>
            <a:off x="6477913" y="1867575"/>
            <a:ext cx="10767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Montserrat"/>
                <a:ea typeface="Montserrat"/>
                <a:cs typeface="Montserrat"/>
                <a:sym typeface="Montserrat"/>
              </a:rPr>
              <a:t>Abductive</a:t>
            </a:r>
            <a:endParaRPr b="1" sz="11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1100">
                <a:solidFill>
                  <a:srgbClr val="FFFFFF"/>
                </a:solidFill>
                <a:latin typeface="Montserrat"/>
                <a:ea typeface="Montserrat"/>
                <a:cs typeface="Montserrat"/>
                <a:sym typeface="Montserrat"/>
              </a:rPr>
              <a:t>Reasoning</a:t>
            </a:r>
            <a:endParaRPr b="1" sz="1100">
              <a:solidFill>
                <a:srgbClr val="FFFFFF"/>
              </a:solidFill>
              <a:latin typeface="Montserrat"/>
              <a:ea typeface="Montserrat"/>
              <a:cs typeface="Montserrat"/>
              <a:sym typeface="Montserrat"/>
            </a:endParaRPr>
          </a:p>
        </p:txBody>
      </p:sp>
      <p:sp>
        <p:nvSpPr>
          <p:cNvPr id="390" name="Google Shape;390;p40"/>
          <p:cNvSpPr txBox="1"/>
          <p:nvPr/>
        </p:nvSpPr>
        <p:spPr>
          <a:xfrm>
            <a:off x="1033300" y="2514300"/>
            <a:ext cx="17364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Montserrat"/>
                <a:ea typeface="Montserrat"/>
                <a:cs typeface="Montserrat"/>
                <a:sym typeface="Montserrat"/>
              </a:rPr>
              <a:t>Specific observation</a:t>
            </a:r>
            <a:endParaRPr b="1" sz="1100">
              <a:latin typeface="Montserrat"/>
              <a:ea typeface="Montserrat"/>
              <a:cs typeface="Montserrat"/>
              <a:sym typeface="Montserrat"/>
            </a:endParaRPr>
          </a:p>
        </p:txBody>
      </p:sp>
      <p:sp>
        <p:nvSpPr>
          <p:cNvPr id="391" name="Google Shape;391;p40"/>
          <p:cNvSpPr txBox="1"/>
          <p:nvPr/>
        </p:nvSpPr>
        <p:spPr>
          <a:xfrm>
            <a:off x="1033300" y="3739975"/>
            <a:ext cx="17364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Montserrat"/>
                <a:ea typeface="Montserrat"/>
                <a:cs typeface="Montserrat"/>
                <a:sym typeface="Montserrat"/>
              </a:rPr>
              <a:t>General conclusion</a:t>
            </a:r>
            <a:endParaRPr b="1" sz="1100">
              <a:latin typeface="Montserrat"/>
              <a:ea typeface="Montserrat"/>
              <a:cs typeface="Montserrat"/>
              <a:sym typeface="Montserrat"/>
            </a:endParaRPr>
          </a:p>
        </p:txBody>
      </p:sp>
      <p:sp>
        <p:nvSpPr>
          <p:cNvPr id="392" name="Google Shape;392;p40"/>
          <p:cNvSpPr txBox="1"/>
          <p:nvPr/>
        </p:nvSpPr>
        <p:spPr>
          <a:xfrm>
            <a:off x="3575150" y="2514300"/>
            <a:ext cx="17364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Montserrat"/>
                <a:ea typeface="Montserrat"/>
                <a:cs typeface="Montserrat"/>
                <a:sym typeface="Montserrat"/>
              </a:rPr>
              <a:t>General rule</a:t>
            </a:r>
            <a:endParaRPr b="1" sz="1100">
              <a:latin typeface="Montserrat"/>
              <a:ea typeface="Montserrat"/>
              <a:cs typeface="Montserrat"/>
              <a:sym typeface="Montserrat"/>
            </a:endParaRPr>
          </a:p>
        </p:txBody>
      </p:sp>
      <p:sp>
        <p:nvSpPr>
          <p:cNvPr id="393" name="Google Shape;393;p40"/>
          <p:cNvSpPr txBox="1"/>
          <p:nvPr/>
        </p:nvSpPr>
        <p:spPr>
          <a:xfrm>
            <a:off x="3575150" y="3739975"/>
            <a:ext cx="17364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Montserrat"/>
                <a:ea typeface="Montserrat"/>
                <a:cs typeface="Montserrat"/>
                <a:sym typeface="Montserrat"/>
              </a:rPr>
              <a:t>Specific conclusion</a:t>
            </a:r>
            <a:endParaRPr b="1" sz="1100">
              <a:latin typeface="Montserrat"/>
              <a:ea typeface="Montserrat"/>
              <a:cs typeface="Montserrat"/>
              <a:sym typeface="Montserrat"/>
            </a:endParaRPr>
          </a:p>
        </p:txBody>
      </p:sp>
      <p:sp>
        <p:nvSpPr>
          <p:cNvPr id="394" name="Google Shape;394;p40"/>
          <p:cNvSpPr txBox="1"/>
          <p:nvPr/>
        </p:nvSpPr>
        <p:spPr>
          <a:xfrm>
            <a:off x="6148063" y="2514300"/>
            <a:ext cx="17364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Montserrat"/>
                <a:ea typeface="Montserrat"/>
                <a:cs typeface="Montserrat"/>
                <a:sym typeface="Montserrat"/>
              </a:rPr>
              <a:t>Incomplete observations</a:t>
            </a:r>
            <a:endParaRPr b="1" sz="1100">
              <a:latin typeface="Montserrat"/>
              <a:ea typeface="Montserrat"/>
              <a:cs typeface="Montserrat"/>
              <a:sym typeface="Montserrat"/>
            </a:endParaRPr>
          </a:p>
        </p:txBody>
      </p:sp>
      <p:sp>
        <p:nvSpPr>
          <p:cNvPr id="395" name="Google Shape;395;p40"/>
          <p:cNvSpPr txBox="1"/>
          <p:nvPr/>
        </p:nvSpPr>
        <p:spPr>
          <a:xfrm>
            <a:off x="6148063" y="3739975"/>
            <a:ext cx="17364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Montserrat"/>
                <a:ea typeface="Montserrat"/>
                <a:cs typeface="Montserrat"/>
                <a:sym typeface="Montserrat"/>
              </a:rPr>
              <a:t>Best inference</a:t>
            </a:r>
            <a:endParaRPr b="1" sz="1100">
              <a:latin typeface="Montserrat"/>
              <a:ea typeface="Montserrat"/>
              <a:cs typeface="Montserrat"/>
              <a:sym typeface="Montserrat"/>
            </a:endParaRPr>
          </a:p>
        </p:txBody>
      </p:sp>
      <p:sp>
        <p:nvSpPr>
          <p:cNvPr id="396" name="Google Shape;396;p40"/>
          <p:cNvSpPr/>
          <p:nvPr/>
        </p:nvSpPr>
        <p:spPr>
          <a:xfrm>
            <a:off x="1825600" y="3009625"/>
            <a:ext cx="168600" cy="168600"/>
          </a:xfrm>
          <a:prstGeom prst="ellipse">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0"/>
          <p:cNvSpPr/>
          <p:nvPr/>
        </p:nvSpPr>
        <p:spPr>
          <a:xfrm>
            <a:off x="4304575" y="3009625"/>
            <a:ext cx="168600" cy="168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0"/>
          <p:cNvSpPr/>
          <p:nvPr/>
        </p:nvSpPr>
        <p:spPr>
          <a:xfrm>
            <a:off x="4304575" y="3582625"/>
            <a:ext cx="168600" cy="168600"/>
          </a:xfrm>
          <a:prstGeom prst="ellipse">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0"/>
          <p:cNvSpPr/>
          <p:nvPr/>
        </p:nvSpPr>
        <p:spPr>
          <a:xfrm>
            <a:off x="4040650" y="3009625"/>
            <a:ext cx="168600" cy="168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0"/>
          <p:cNvSpPr/>
          <p:nvPr/>
        </p:nvSpPr>
        <p:spPr>
          <a:xfrm>
            <a:off x="4568500" y="3009625"/>
            <a:ext cx="168600" cy="168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0"/>
          <p:cNvSpPr/>
          <p:nvPr/>
        </p:nvSpPr>
        <p:spPr>
          <a:xfrm>
            <a:off x="1817200" y="3582625"/>
            <a:ext cx="168600" cy="168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0"/>
          <p:cNvSpPr/>
          <p:nvPr/>
        </p:nvSpPr>
        <p:spPr>
          <a:xfrm>
            <a:off x="1553275" y="3582625"/>
            <a:ext cx="168600" cy="168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0"/>
          <p:cNvSpPr/>
          <p:nvPr/>
        </p:nvSpPr>
        <p:spPr>
          <a:xfrm>
            <a:off x="2081125" y="3582625"/>
            <a:ext cx="168600" cy="168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0"/>
          <p:cNvSpPr/>
          <p:nvPr/>
        </p:nvSpPr>
        <p:spPr>
          <a:xfrm>
            <a:off x="6740525" y="3009625"/>
            <a:ext cx="168600" cy="168600"/>
          </a:xfrm>
          <a:prstGeom prst="ellipse">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0"/>
          <p:cNvSpPr/>
          <p:nvPr/>
        </p:nvSpPr>
        <p:spPr>
          <a:xfrm>
            <a:off x="6966425" y="3605900"/>
            <a:ext cx="168600" cy="145800"/>
          </a:xfrm>
          <a:prstGeom prst="triangle">
            <a:avLst>
              <a:gd fmla="val 50000" name="adj"/>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0"/>
          <p:cNvSpPr/>
          <p:nvPr/>
        </p:nvSpPr>
        <p:spPr>
          <a:xfrm>
            <a:off x="7185825" y="3009625"/>
            <a:ext cx="168600" cy="168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41"/>
          <p:cNvSpPr/>
          <p:nvPr/>
        </p:nvSpPr>
        <p:spPr>
          <a:xfrm>
            <a:off x="3575150" y="1910225"/>
            <a:ext cx="1736400" cy="4518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1"/>
          <p:cNvSpPr/>
          <p:nvPr/>
        </p:nvSpPr>
        <p:spPr>
          <a:xfrm>
            <a:off x="6148063" y="1910225"/>
            <a:ext cx="1736400" cy="4518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1"/>
          <p:cNvSpPr/>
          <p:nvPr/>
        </p:nvSpPr>
        <p:spPr>
          <a:xfrm>
            <a:off x="1033300" y="1910225"/>
            <a:ext cx="1736400" cy="4518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1"/>
          <p:cNvSpPr txBox="1"/>
          <p:nvPr>
            <p:ph type="title"/>
          </p:nvPr>
        </p:nvSpPr>
        <p:spPr>
          <a:xfrm>
            <a:off x="3879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CC4125"/>
                </a:solidFill>
                <a:latin typeface="Montserrat"/>
                <a:ea typeface="Montserrat"/>
                <a:cs typeface="Montserrat"/>
                <a:sym typeface="Montserrat"/>
              </a:rPr>
              <a:t>Reading between the lines</a:t>
            </a:r>
            <a:endParaRPr sz="2600">
              <a:solidFill>
                <a:srgbClr val="CC4125"/>
              </a:solidFill>
              <a:latin typeface="Montserrat"/>
              <a:ea typeface="Montserrat"/>
              <a:cs typeface="Montserrat"/>
              <a:sym typeface="Montserrat"/>
            </a:endParaRPr>
          </a:p>
        </p:txBody>
      </p:sp>
      <p:sp>
        <p:nvSpPr>
          <p:cNvPr id="415" name="Google Shape;415;p41"/>
          <p:cNvSpPr txBox="1"/>
          <p:nvPr/>
        </p:nvSpPr>
        <p:spPr>
          <a:xfrm>
            <a:off x="1363150" y="1867575"/>
            <a:ext cx="10767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Montserrat"/>
                <a:ea typeface="Montserrat"/>
                <a:cs typeface="Montserrat"/>
                <a:sym typeface="Montserrat"/>
              </a:rPr>
              <a:t>Inductive</a:t>
            </a:r>
            <a:endParaRPr b="1" sz="11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1100">
                <a:solidFill>
                  <a:srgbClr val="FFFFFF"/>
                </a:solidFill>
                <a:latin typeface="Montserrat"/>
                <a:ea typeface="Montserrat"/>
                <a:cs typeface="Montserrat"/>
                <a:sym typeface="Montserrat"/>
              </a:rPr>
              <a:t>Reasoning</a:t>
            </a:r>
            <a:endParaRPr b="1" sz="1100">
              <a:solidFill>
                <a:srgbClr val="FFFFFF"/>
              </a:solidFill>
              <a:latin typeface="Montserrat"/>
              <a:ea typeface="Montserrat"/>
              <a:cs typeface="Montserrat"/>
              <a:sym typeface="Montserrat"/>
            </a:endParaRPr>
          </a:p>
        </p:txBody>
      </p:sp>
      <p:sp>
        <p:nvSpPr>
          <p:cNvPr id="416" name="Google Shape;416;p41"/>
          <p:cNvSpPr txBox="1"/>
          <p:nvPr/>
        </p:nvSpPr>
        <p:spPr>
          <a:xfrm>
            <a:off x="3905000" y="1867575"/>
            <a:ext cx="10767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Montserrat"/>
                <a:ea typeface="Montserrat"/>
                <a:cs typeface="Montserrat"/>
                <a:sym typeface="Montserrat"/>
              </a:rPr>
              <a:t>Deductive</a:t>
            </a:r>
            <a:endParaRPr b="1" sz="11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1100">
                <a:solidFill>
                  <a:srgbClr val="FFFFFF"/>
                </a:solidFill>
                <a:latin typeface="Montserrat"/>
                <a:ea typeface="Montserrat"/>
                <a:cs typeface="Montserrat"/>
                <a:sym typeface="Montserrat"/>
              </a:rPr>
              <a:t>Reasoning</a:t>
            </a:r>
            <a:endParaRPr b="1" sz="1100">
              <a:solidFill>
                <a:srgbClr val="FFFFFF"/>
              </a:solidFill>
              <a:latin typeface="Montserrat"/>
              <a:ea typeface="Montserrat"/>
              <a:cs typeface="Montserrat"/>
              <a:sym typeface="Montserrat"/>
            </a:endParaRPr>
          </a:p>
        </p:txBody>
      </p:sp>
      <p:sp>
        <p:nvSpPr>
          <p:cNvPr id="417" name="Google Shape;417;p41"/>
          <p:cNvSpPr txBox="1"/>
          <p:nvPr/>
        </p:nvSpPr>
        <p:spPr>
          <a:xfrm>
            <a:off x="6477913" y="1867575"/>
            <a:ext cx="10767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Montserrat"/>
                <a:ea typeface="Montserrat"/>
                <a:cs typeface="Montserrat"/>
                <a:sym typeface="Montserrat"/>
              </a:rPr>
              <a:t>Abductive</a:t>
            </a:r>
            <a:endParaRPr b="1" sz="11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1100">
                <a:solidFill>
                  <a:srgbClr val="FFFFFF"/>
                </a:solidFill>
                <a:latin typeface="Montserrat"/>
                <a:ea typeface="Montserrat"/>
                <a:cs typeface="Montserrat"/>
                <a:sym typeface="Montserrat"/>
              </a:rPr>
              <a:t>Reasoning</a:t>
            </a:r>
            <a:endParaRPr b="1" sz="1100">
              <a:solidFill>
                <a:srgbClr val="FFFFFF"/>
              </a:solidFill>
              <a:latin typeface="Montserrat"/>
              <a:ea typeface="Montserrat"/>
              <a:cs typeface="Montserrat"/>
              <a:sym typeface="Montserrat"/>
            </a:endParaRPr>
          </a:p>
        </p:txBody>
      </p:sp>
      <p:sp>
        <p:nvSpPr>
          <p:cNvPr id="418" name="Google Shape;418;p41"/>
          <p:cNvSpPr txBox="1"/>
          <p:nvPr/>
        </p:nvSpPr>
        <p:spPr>
          <a:xfrm>
            <a:off x="1033300" y="2514300"/>
            <a:ext cx="17364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Montserrat"/>
                <a:ea typeface="Montserrat"/>
                <a:cs typeface="Montserrat"/>
                <a:sym typeface="Montserrat"/>
              </a:rPr>
              <a:t>Specific observation</a:t>
            </a:r>
            <a:endParaRPr b="1" sz="1100">
              <a:latin typeface="Montserrat"/>
              <a:ea typeface="Montserrat"/>
              <a:cs typeface="Montserrat"/>
              <a:sym typeface="Montserrat"/>
            </a:endParaRPr>
          </a:p>
        </p:txBody>
      </p:sp>
      <p:sp>
        <p:nvSpPr>
          <p:cNvPr id="419" name="Google Shape;419;p41"/>
          <p:cNvSpPr txBox="1"/>
          <p:nvPr/>
        </p:nvSpPr>
        <p:spPr>
          <a:xfrm>
            <a:off x="1033300" y="3739975"/>
            <a:ext cx="17364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Montserrat"/>
                <a:ea typeface="Montserrat"/>
                <a:cs typeface="Montserrat"/>
                <a:sym typeface="Montserrat"/>
              </a:rPr>
              <a:t>General conclusion</a:t>
            </a:r>
            <a:endParaRPr b="1" sz="1100">
              <a:latin typeface="Montserrat"/>
              <a:ea typeface="Montserrat"/>
              <a:cs typeface="Montserrat"/>
              <a:sym typeface="Montserrat"/>
            </a:endParaRPr>
          </a:p>
        </p:txBody>
      </p:sp>
      <p:sp>
        <p:nvSpPr>
          <p:cNvPr id="420" name="Google Shape;420;p41"/>
          <p:cNvSpPr txBox="1"/>
          <p:nvPr/>
        </p:nvSpPr>
        <p:spPr>
          <a:xfrm>
            <a:off x="3575150" y="2514300"/>
            <a:ext cx="17364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Montserrat"/>
                <a:ea typeface="Montserrat"/>
                <a:cs typeface="Montserrat"/>
                <a:sym typeface="Montserrat"/>
              </a:rPr>
              <a:t>General rule</a:t>
            </a:r>
            <a:endParaRPr b="1" sz="1100">
              <a:latin typeface="Montserrat"/>
              <a:ea typeface="Montserrat"/>
              <a:cs typeface="Montserrat"/>
              <a:sym typeface="Montserrat"/>
            </a:endParaRPr>
          </a:p>
        </p:txBody>
      </p:sp>
      <p:sp>
        <p:nvSpPr>
          <p:cNvPr id="421" name="Google Shape;421;p41"/>
          <p:cNvSpPr txBox="1"/>
          <p:nvPr/>
        </p:nvSpPr>
        <p:spPr>
          <a:xfrm>
            <a:off x="3575150" y="3739975"/>
            <a:ext cx="17364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Montserrat"/>
                <a:ea typeface="Montserrat"/>
                <a:cs typeface="Montserrat"/>
                <a:sym typeface="Montserrat"/>
              </a:rPr>
              <a:t>Specific conclusion</a:t>
            </a:r>
            <a:endParaRPr b="1" sz="1100">
              <a:latin typeface="Montserrat"/>
              <a:ea typeface="Montserrat"/>
              <a:cs typeface="Montserrat"/>
              <a:sym typeface="Montserrat"/>
            </a:endParaRPr>
          </a:p>
        </p:txBody>
      </p:sp>
      <p:sp>
        <p:nvSpPr>
          <p:cNvPr id="422" name="Google Shape;422;p41"/>
          <p:cNvSpPr txBox="1"/>
          <p:nvPr/>
        </p:nvSpPr>
        <p:spPr>
          <a:xfrm>
            <a:off x="6148063" y="2514300"/>
            <a:ext cx="17364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Montserrat"/>
                <a:ea typeface="Montserrat"/>
                <a:cs typeface="Montserrat"/>
                <a:sym typeface="Montserrat"/>
              </a:rPr>
              <a:t>Incomplete observations</a:t>
            </a:r>
            <a:endParaRPr b="1" sz="1100">
              <a:latin typeface="Montserrat"/>
              <a:ea typeface="Montserrat"/>
              <a:cs typeface="Montserrat"/>
              <a:sym typeface="Montserrat"/>
            </a:endParaRPr>
          </a:p>
        </p:txBody>
      </p:sp>
      <p:sp>
        <p:nvSpPr>
          <p:cNvPr id="423" name="Google Shape;423;p41"/>
          <p:cNvSpPr txBox="1"/>
          <p:nvPr/>
        </p:nvSpPr>
        <p:spPr>
          <a:xfrm>
            <a:off x="6148063" y="3739975"/>
            <a:ext cx="17364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Montserrat"/>
                <a:ea typeface="Montserrat"/>
                <a:cs typeface="Montserrat"/>
                <a:sym typeface="Montserrat"/>
              </a:rPr>
              <a:t>Best inference</a:t>
            </a:r>
            <a:endParaRPr b="1" sz="1100">
              <a:latin typeface="Montserrat"/>
              <a:ea typeface="Montserrat"/>
              <a:cs typeface="Montserrat"/>
              <a:sym typeface="Montserrat"/>
            </a:endParaRPr>
          </a:p>
        </p:txBody>
      </p:sp>
      <p:sp>
        <p:nvSpPr>
          <p:cNvPr id="424" name="Google Shape;424;p41"/>
          <p:cNvSpPr/>
          <p:nvPr/>
        </p:nvSpPr>
        <p:spPr>
          <a:xfrm>
            <a:off x="1825600" y="3009625"/>
            <a:ext cx="168600" cy="168600"/>
          </a:xfrm>
          <a:prstGeom prst="ellipse">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1"/>
          <p:cNvSpPr/>
          <p:nvPr/>
        </p:nvSpPr>
        <p:spPr>
          <a:xfrm>
            <a:off x="4304575" y="3009625"/>
            <a:ext cx="168600" cy="168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1"/>
          <p:cNvSpPr/>
          <p:nvPr/>
        </p:nvSpPr>
        <p:spPr>
          <a:xfrm>
            <a:off x="4304575" y="3582625"/>
            <a:ext cx="168600" cy="168600"/>
          </a:xfrm>
          <a:prstGeom prst="ellipse">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1"/>
          <p:cNvSpPr/>
          <p:nvPr/>
        </p:nvSpPr>
        <p:spPr>
          <a:xfrm>
            <a:off x="4040650" y="3009625"/>
            <a:ext cx="168600" cy="168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1"/>
          <p:cNvSpPr/>
          <p:nvPr/>
        </p:nvSpPr>
        <p:spPr>
          <a:xfrm>
            <a:off x="4568500" y="3009625"/>
            <a:ext cx="168600" cy="168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1"/>
          <p:cNvSpPr/>
          <p:nvPr/>
        </p:nvSpPr>
        <p:spPr>
          <a:xfrm>
            <a:off x="1817200" y="3582625"/>
            <a:ext cx="168600" cy="168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1"/>
          <p:cNvSpPr/>
          <p:nvPr/>
        </p:nvSpPr>
        <p:spPr>
          <a:xfrm>
            <a:off x="1553275" y="3582625"/>
            <a:ext cx="168600" cy="168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1"/>
          <p:cNvSpPr/>
          <p:nvPr/>
        </p:nvSpPr>
        <p:spPr>
          <a:xfrm>
            <a:off x="2081125" y="3582625"/>
            <a:ext cx="168600" cy="168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1"/>
          <p:cNvSpPr/>
          <p:nvPr/>
        </p:nvSpPr>
        <p:spPr>
          <a:xfrm>
            <a:off x="6740525" y="3009625"/>
            <a:ext cx="168600" cy="168600"/>
          </a:xfrm>
          <a:prstGeom prst="ellipse">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1"/>
          <p:cNvSpPr/>
          <p:nvPr/>
        </p:nvSpPr>
        <p:spPr>
          <a:xfrm>
            <a:off x="6966425" y="3605900"/>
            <a:ext cx="168600" cy="145800"/>
          </a:xfrm>
          <a:prstGeom prst="triangle">
            <a:avLst>
              <a:gd fmla="val 50000" name="adj"/>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1"/>
          <p:cNvSpPr/>
          <p:nvPr/>
        </p:nvSpPr>
        <p:spPr>
          <a:xfrm>
            <a:off x="7185825" y="3009625"/>
            <a:ext cx="168600" cy="168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1"/>
          <p:cNvSpPr/>
          <p:nvPr/>
        </p:nvSpPr>
        <p:spPr>
          <a:xfrm>
            <a:off x="5984900" y="1754975"/>
            <a:ext cx="2095800" cy="2561700"/>
          </a:xfrm>
          <a:prstGeom prst="rect">
            <a:avLst/>
          </a:prstGeom>
          <a:noFill/>
          <a:ln cap="flat" cmpd="sng" w="28575">
            <a:solidFill>
              <a:srgbClr val="CC412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p:nvPr/>
        </p:nvSpPr>
        <p:spPr>
          <a:xfrm>
            <a:off x="-9225" y="-61925"/>
            <a:ext cx="9200100" cy="5214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ph idx="4294967295" type="title"/>
          </p:nvPr>
        </p:nvSpPr>
        <p:spPr>
          <a:xfrm>
            <a:off x="4159250" y="2285400"/>
            <a:ext cx="4764900" cy="16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solidFill>
                  <a:srgbClr val="FFFFFF"/>
                </a:solidFill>
                <a:latin typeface="Montserrat"/>
                <a:ea typeface="Montserrat"/>
                <a:cs typeface="Montserrat"/>
                <a:sym typeface="Montserrat"/>
              </a:rPr>
              <a:t>Open-ended questions</a:t>
            </a:r>
            <a:endParaRPr b="1" sz="2600">
              <a:solidFill>
                <a:srgbClr val="FFFFFF"/>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700">
                <a:solidFill>
                  <a:srgbClr val="FFFFFF"/>
                </a:solidFill>
                <a:latin typeface="Montserrat"/>
                <a:ea typeface="Montserrat"/>
                <a:cs typeface="Montserrat"/>
                <a:sym typeface="Montserrat"/>
              </a:rPr>
              <a:t>(Non-binary responses!</a:t>
            </a:r>
            <a:endParaRPr sz="1700">
              <a:solidFill>
                <a:srgbClr val="FFFFFF"/>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700">
                <a:solidFill>
                  <a:srgbClr val="FFFFFF"/>
                </a:solidFill>
                <a:latin typeface="Montserrat"/>
                <a:ea typeface="Montserrat"/>
                <a:cs typeface="Montserrat"/>
                <a:sym typeface="Montserrat"/>
              </a:rPr>
              <a:t>Look for stories and narratives)</a:t>
            </a:r>
            <a:endParaRPr sz="1700">
              <a:solidFill>
                <a:srgbClr val="FFFFFF"/>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26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2600">
              <a:solidFill>
                <a:srgbClr val="FFFFFF"/>
              </a:solidFill>
              <a:latin typeface="Montserrat"/>
              <a:ea typeface="Montserrat"/>
              <a:cs typeface="Montserrat"/>
              <a:sym typeface="Montserrat"/>
            </a:endParaRPr>
          </a:p>
        </p:txBody>
      </p:sp>
      <p:sp>
        <p:nvSpPr>
          <p:cNvPr id="71" name="Google Shape;71;p15"/>
          <p:cNvSpPr txBox="1"/>
          <p:nvPr>
            <p:ph idx="4294967295" type="title"/>
          </p:nvPr>
        </p:nvSpPr>
        <p:spPr>
          <a:xfrm>
            <a:off x="3613150" y="2107600"/>
            <a:ext cx="1797000" cy="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500">
                <a:solidFill>
                  <a:srgbClr val="FFFFFF"/>
                </a:solidFill>
              </a:rPr>
              <a:t>“</a:t>
            </a:r>
            <a:endParaRPr b="1" sz="75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42"/>
          <p:cNvSpPr txBox="1"/>
          <p:nvPr>
            <p:ph type="title"/>
          </p:nvPr>
        </p:nvSpPr>
        <p:spPr>
          <a:xfrm>
            <a:off x="3879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CC4125"/>
                </a:solidFill>
                <a:latin typeface="Montserrat"/>
                <a:ea typeface="Montserrat"/>
                <a:cs typeface="Montserrat"/>
                <a:sym typeface="Montserrat"/>
              </a:rPr>
              <a:t>Thematic Analysis</a:t>
            </a:r>
            <a:endParaRPr sz="2600">
              <a:solidFill>
                <a:srgbClr val="CC4125"/>
              </a:solidFill>
              <a:latin typeface="Montserrat"/>
              <a:ea typeface="Montserrat"/>
              <a:cs typeface="Montserrat"/>
              <a:sym typeface="Montserrat"/>
            </a:endParaRPr>
          </a:p>
        </p:txBody>
      </p:sp>
      <p:pic>
        <p:nvPicPr>
          <p:cNvPr id="441" name="Google Shape;441;p42"/>
          <p:cNvPicPr preferRelativeResize="0"/>
          <p:nvPr/>
        </p:nvPicPr>
        <p:blipFill rotWithShape="1">
          <a:blip r:embed="rId3">
            <a:alphaModFix/>
          </a:blip>
          <a:srcRect b="0" l="0" r="20647" t="0"/>
          <a:stretch/>
        </p:blipFill>
        <p:spPr>
          <a:xfrm>
            <a:off x="4153764" y="1970285"/>
            <a:ext cx="3264101" cy="1845728"/>
          </a:xfrm>
          <a:prstGeom prst="rect">
            <a:avLst/>
          </a:prstGeom>
          <a:noFill/>
          <a:ln>
            <a:noFill/>
          </a:ln>
        </p:spPr>
      </p:pic>
      <p:sp>
        <p:nvSpPr>
          <p:cNvPr id="442" name="Google Shape;442;p42"/>
          <p:cNvSpPr/>
          <p:nvPr/>
        </p:nvSpPr>
        <p:spPr>
          <a:xfrm>
            <a:off x="1331925" y="1743659"/>
            <a:ext cx="1800300" cy="499500"/>
          </a:xfrm>
          <a:prstGeom prst="rect">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Montserrat"/>
                <a:ea typeface="Montserrat"/>
                <a:cs typeface="Montserrat"/>
                <a:sym typeface="Montserrat"/>
              </a:rPr>
              <a:t>Data</a:t>
            </a:r>
            <a:endParaRPr sz="800">
              <a:latin typeface="Montserrat"/>
              <a:ea typeface="Montserrat"/>
              <a:cs typeface="Montserrat"/>
              <a:sym typeface="Montserrat"/>
            </a:endParaRPr>
          </a:p>
        </p:txBody>
      </p:sp>
      <p:sp>
        <p:nvSpPr>
          <p:cNvPr id="443" name="Google Shape;443;p42"/>
          <p:cNvSpPr/>
          <p:nvPr/>
        </p:nvSpPr>
        <p:spPr>
          <a:xfrm>
            <a:off x="1331931" y="2365973"/>
            <a:ext cx="1800300" cy="4995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Montserrat"/>
                <a:ea typeface="Montserrat"/>
                <a:cs typeface="Montserrat"/>
                <a:sym typeface="Montserrat"/>
              </a:rPr>
              <a:t>Scenario of use</a:t>
            </a:r>
            <a:endParaRPr sz="800">
              <a:latin typeface="Montserrat"/>
              <a:ea typeface="Montserrat"/>
              <a:cs typeface="Montserrat"/>
              <a:sym typeface="Montserrat"/>
            </a:endParaRPr>
          </a:p>
        </p:txBody>
      </p:sp>
      <p:sp>
        <p:nvSpPr>
          <p:cNvPr id="444" name="Google Shape;444;p42"/>
          <p:cNvSpPr/>
          <p:nvPr/>
        </p:nvSpPr>
        <p:spPr>
          <a:xfrm>
            <a:off x="1331929" y="3543146"/>
            <a:ext cx="1800300" cy="4995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Montserrat"/>
                <a:ea typeface="Montserrat"/>
                <a:cs typeface="Montserrat"/>
                <a:sym typeface="Montserrat"/>
              </a:rPr>
              <a:t>User</a:t>
            </a:r>
            <a:endParaRPr sz="800">
              <a:latin typeface="Montserrat"/>
              <a:ea typeface="Montserrat"/>
              <a:cs typeface="Montserrat"/>
              <a:sym typeface="Montserrat"/>
            </a:endParaRPr>
          </a:p>
        </p:txBody>
      </p:sp>
      <p:sp>
        <p:nvSpPr>
          <p:cNvPr id="445" name="Google Shape;445;p42"/>
          <p:cNvSpPr/>
          <p:nvPr/>
        </p:nvSpPr>
        <p:spPr>
          <a:xfrm>
            <a:off x="1331931" y="2954560"/>
            <a:ext cx="1800300" cy="4995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Montserrat"/>
                <a:ea typeface="Montserrat"/>
                <a:cs typeface="Montserrat"/>
                <a:sym typeface="Montserrat"/>
              </a:rPr>
              <a:t>Limits / Boundary Applications</a:t>
            </a:r>
            <a:endParaRPr sz="800">
              <a:latin typeface="Montserrat"/>
              <a:ea typeface="Montserrat"/>
              <a:cs typeface="Montserrat"/>
              <a:sym typeface="Montserrat"/>
            </a:endParaRPr>
          </a:p>
        </p:txBody>
      </p:sp>
      <p:cxnSp>
        <p:nvCxnSpPr>
          <p:cNvPr id="446" name="Google Shape;446;p42"/>
          <p:cNvCxnSpPr>
            <a:stCxn id="442" idx="3"/>
          </p:cNvCxnSpPr>
          <p:nvPr/>
        </p:nvCxnSpPr>
        <p:spPr>
          <a:xfrm>
            <a:off x="3132225" y="1993409"/>
            <a:ext cx="1236300" cy="207000"/>
          </a:xfrm>
          <a:prstGeom prst="curvedConnector3">
            <a:avLst>
              <a:gd fmla="val 50000" name="adj1"/>
            </a:avLst>
          </a:prstGeom>
          <a:noFill/>
          <a:ln cap="flat" cmpd="sng" w="28575">
            <a:solidFill>
              <a:schemeClr val="dk2"/>
            </a:solidFill>
            <a:prstDash val="solid"/>
            <a:round/>
            <a:headEnd len="med" w="med" type="none"/>
            <a:tailEnd len="med" w="med" type="oval"/>
          </a:ln>
        </p:spPr>
      </p:cxnSp>
      <p:cxnSp>
        <p:nvCxnSpPr>
          <p:cNvPr id="447" name="Google Shape;447;p42"/>
          <p:cNvCxnSpPr/>
          <p:nvPr/>
        </p:nvCxnSpPr>
        <p:spPr>
          <a:xfrm flipH="1" rot="10800000">
            <a:off x="3132225" y="2503609"/>
            <a:ext cx="1290000" cy="101700"/>
          </a:xfrm>
          <a:prstGeom prst="curvedConnector3">
            <a:avLst>
              <a:gd fmla="val 50000" name="adj1"/>
            </a:avLst>
          </a:prstGeom>
          <a:noFill/>
          <a:ln cap="flat" cmpd="sng" w="28575">
            <a:solidFill>
              <a:schemeClr val="dk2"/>
            </a:solidFill>
            <a:prstDash val="solid"/>
            <a:round/>
            <a:headEnd len="med" w="med" type="none"/>
            <a:tailEnd len="med" w="med" type="oval"/>
          </a:ln>
        </p:spPr>
      </p:cxnSp>
      <p:cxnSp>
        <p:nvCxnSpPr>
          <p:cNvPr id="448" name="Google Shape;448;p42"/>
          <p:cNvCxnSpPr/>
          <p:nvPr/>
        </p:nvCxnSpPr>
        <p:spPr>
          <a:xfrm>
            <a:off x="3105375" y="3190609"/>
            <a:ext cx="1183800" cy="244200"/>
          </a:xfrm>
          <a:prstGeom prst="curvedConnector3">
            <a:avLst>
              <a:gd fmla="val 50000" name="adj1"/>
            </a:avLst>
          </a:prstGeom>
          <a:noFill/>
          <a:ln cap="flat" cmpd="sng" w="28575">
            <a:solidFill>
              <a:schemeClr val="dk2"/>
            </a:solidFill>
            <a:prstDash val="solid"/>
            <a:round/>
            <a:headEnd len="med" w="med" type="none"/>
            <a:tailEnd len="med" w="med" type="oval"/>
          </a:ln>
        </p:spPr>
      </p:cxnSp>
      <p:cxnSp>
        <p:nvCxnSpPr>
          <p:cNvPr id="449" name="Google Shape;449;p42"/>
          <p:cNvCxnSpPr/>
          <p:nvPr/>
        </p:nvCxnSpPr>
        <p:spPr>
          <a:xfrm flipH="1" rot="10800000">
            <a:off x="3105375" y="3567634"/>
            <a:ext cx="1636200" cy="248400"/>
          </a:xfrm>
          <a:prstGeom prst="curvedConnector3">
            <a:avLst>
              <a:gd fmla="val 50000" name="adj1"/>
            </a:avLst>
          </a:prstGeom>
          <a:noFill/>
          <a:ln cap="flat" cmpd="sng" w="28575">
            <a:solidFill>
              <a:schemeClr val="dk2"/>
            </a:solidFill>
            <a:prstDash val="solid"/>
            <a:round/>
            <a:headEnd len="med" w="med" type="none"/>
            <a:tailEnd len="med" w="med" type="oval"/>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43"/>
          <p:cNvSpPr txBox="1"/>
          <p:nvPr>
            <p:ph type="title"/>
          </p:nvPr>
        </p:nvSpPr>
        <p:spPr>
          <a:xfrm>
            <a:off x="3879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CC4125"/>
                </a:solidFill>
                <a:latin typeface="Montserrat"/>
                <a:ea typeface="Montserrat"/>
                <a:cs typeface="Montserrat"/>
                <a:sym typeface="Montserrat"/>
              </a:rPr>
              <a:t>Thematic Analysis</a:t>
            </a:r>
            <a:endParaRPr sz="2600">
              <a:solidFill>
                <a:srgbClr val="CC4125"/>
              </a:solidFill>
              <a:latin typeface="Montserrat"/>
              <a:ea typeface="Montserrat"/>
              <a:cs typeface="Montserrat"/>
              <a:sym typeface="Montserrat"/>
            </a:endParaRPr>
          </a:p>
        </p:txBody>
      </p:sp>
      <p:pic>
        <p:nvPicPr>
          <p:cNvPr id="455" name="Google Shape;455;p43"/>
          <p:cNvPicPr preferRelativeResize="0"/>
          <p:nvPr/>
        </p:nvPicPr>
        <p:blipFill rotWithShape="1">
          <a:blip r:embed="rId3">
            <a:alphaModFix/>
          </a:blip>
          <a:srcRect b="0" l="0" r="20647" t="0"/>
          <a:stretch/>
        </p:blipFill>
        <p:spPr>
          <a:xfrm>
            <a:off x="3295945" y="1977841"/>
            <a:ext cx="2989904" cy="1690689"/>
          </a:xfrm>
          <a:prstGeom prst="rect">
            <a:avLst/>
          </a:prstGeom>
          <a:noFill/>
          <a:ln>
            <a:noFill/>
          </a:ln>
        </p:spPr>
      </p:pic>
      <p:sp>
        <p:nvSpPr>
          <p:cNvPr id="456" name="Google Shape;456;p43"/>
          <p:cNvSpPr/>
          <p:nvPr/>
        </p:nvSpPr>
        <p:spPr>
          <a:xfrm>
            <a:off x="711150" y="1770251"/>
            <a:ext cx="1649100" cy="457500"/>
          </a:xfrm>
          <a:prstGeom prst="rect">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Montserrat"/>
                <a:ea typeface="Montserrat"/>
                <a:cs typeface="Montserrat"/>
                <a:sym typeface="Montserrat"/>
              </a:rPr>
              <a:t>Data</a:t>
            </a:r>
            <a:endParaRPr sz="700">
              <a:latin typeface="Montserrat"/>
              <a:ea typeface="Montserrat"/>
              <a:cs typeface="Montserrat"/>
              <a:sym typeface="Montserrat"/>
            </a:endParaRPr>
          </a:p>
        </p:txBody>
      </p:sp>
      <p:sp>
        <p:nvSpPr>
          <p:cNvPr id="457" name="Google Shape;457;p43"/>
          <p:cNvSpPr/>
          <p:nvPr/>
        </p:nvSpPr>
        <p:spPr>
          <a:xfrm>
            <a:off x="711156" y="2340291"/>
            <a:ext cx="1649100" cy="4575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Montserrat"/>
                <a:ea typeface="Montserrat"/>
                <a:cs typeface="Montserrat"/>
                <a:sym typeface="Montserrat"/>
              </a:rPr>
              <a:t>Scenario of use</a:t>
            </a:r>
            <a:endParaRPr sz="700">
              <a:latin typeface="Montserrat"/>
              <a:ea typeface="Montserrat"/>
              <a:cs typeface="Montserrat"/>
              <a:sym typeface="Montserrat"/>
            </a:endParaRPr>
          </a:p>
        </p:txBody>
      </p:sp>
      <p:sp>
        <p:nvSpPr>
          <p:cNvPr id="458" name="Google Shape;458;p43"/>
          <p:cNvSpPr/>
          <p:nvPr/>
        </p:nvSpPr>
        <p:spPr>
          <a:xfrm>
            <a:off x="711154" y="3418583"/>
            <a:ext cx="1649100" cy="4575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Montserrat"/>
                <a:ea typeface="Montserrat"/>
                <a:cs typeface="Montserrat"/>
                <a:sym typeface="Montserrat"/>
              </a:rPr>
              <a:t>User</a:t>
            </a:r>
            <a:endParaRPr sz="700">
              <a:latin typeface="Montserrat"/>
              <a:ea typeface="Montserrat"/>
              <a:cs typeface="Montserrat"/>
              <a:sym typeface="Montserrat"/>
            </a:endParaRPr>
          </a:p>
        </p:txBody>
      </p:sp>
      <p:sp>
        <p:nvSpPr>
          <p:cNvPr id="459" name="Google Shape;459;p43"/>
          <p:cNvSpPr/>
          <p:nvPr/>
        </p:nvSpPr>
        <p:spPr>
          <a:xfrm>
            <a:off x="711156" y="2879437"/>
            <a:ext cx="1649100" cy="4575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Montserrat"/>
                <a:ea typeface="Montserrat"/>
                <a:cs typeface="Montserrat"/>
                <a:sym typeface="Montserrat"/>
              </a:rPr>
              <a:t>Limits / Boundary Applications</a:t>
            </a:r>
            <a:endParaRPr sz="700">
              <a:latin typeface="Montserrat"/>
              <a:ea typeface="Montserrat"/>
              <a:cs typeface="Montserrat"/>
              <a:sym typeface="Montserrat"/>
            </a:endParaRPr>
          </a:p>
        </p:txBody>
      </p:sp>
      <p:cxnSp>
        <p:nvCxnSpPr>
          <p:cNvPr id="460" name="Google Shape;460;p43"/>
          <p:cNvCxnSpPr>
            <a:stCxn id="456" idx="3"/>
          </p:cNvCxnSpPr>
          <p:nvPr/>
        </p:nvCxnSpPr>
        <p:spPr>
          <a:xfrm>
            <a:off x="2360250" y="1999001"/>
            <a:ext cx="1132500" cy="189600"/>
          </a:xfrm>
          <a:prstGeom prst="curvedConnector3">
            <a:avLst>
              <a:gd fmla="val 50000" name="adj1"/>
            </a:avLst>
          </a:prstGeom>
          <a:noFill/>
          <a:ln cap="flat" cmpd="sng" w="28575">
            <a:solidFill>
              <a:schemeClr val="dk2"/>
            </a:solidFill>
            <a:prstDash val="solid"/>
            <a:round/>
            <a:headEnd len="med" w="med" type="none"/>
            <a:tailEnd len="med" w="med" type="oval"/>
          </a:ln>
        </p:spPr>
      </p:cxnSp>
      <p:cxnSp>
        <p:nvCxnSpPr>
          <p:cNvPr id="461" name="Google Shape;461;p43"/>
          <p:cNvCxnSpPr/>
          <p:nvPr/>
        </p:nvCxnSpPr>
        <p:spPr>
          <a:xfrm flipH="1" rot="10800000">
            <a:off x="2360219" y="2466223"/>
            <a:ext cx="1181700" cy="93300"/>
          </a:xfrm>
          <a:prstGeom prst="curvedConnector3">
            <a:avLst>
              <a:gd fmla="val 50000" name="adj1"/>
            </a:avLst>
          </a:prstGeom>
          <a:noFill/>
          <a:ln cap="flat" cmpd="sng" w="28575">
            <a:solidFill>
              <a:schemeClr val="dk2"/>
            </a:solidFill>
            <a:prstDash val="solid"/>
            <a:round/>
            <a:headEnd len="med" w="med" type="none"/>
            <a:tailEnd len="med" w="med" type="oval"/>
          </a:ln>
        </p:spPr>
      </p:cxnSp>
      <p:cxnSp>
        <p:nvCxnSpPr>
          <p:cNvPr id="462" name="Google Shape;462;p43"/>
          <p:cNvCxnSpPr/>
          <p:nvPr/>
        </p:nvCxnSpPr>
        <p:spPr>
          <a:xfrm>
            <a:off x="2335624" y="3095659"/>
            <a:ext cx="1084500" cy="223800"/>
          </a:xfrm>
          <a:prstGeom prst="curvedConnector3">
            <a:avLst>
              <a:gd fmla="val 50000" name="adj1"/>
            </a:avLst>
          </a:prstGeom>
          <a:noFill/>
          <a:ln cap="flat" cmpd="sng" w="28575">
            <a:solidFill>
              <a:schemeClr val="dk2"/>
            </a:solidFill>
            <a:prstDash val="solid"/>
            <a:round/>
            <a:headEnd len="med" w="med" type="none"/>
            <a:tailEnd len="med" w="med" type="oval"/>
          </a:ln>
        </p:spPr>
      </p:cxnSp>
      <p:cxnSp>
        <p:nvCxnSpPr>
          <p:cNvPr id="463" name="Google Shape;463;p43"/>
          <p:cNvCxnSpPr/>
          <p:nvPr/>
        </p:nvCxnSpPr>
        <p:spPr>
          <a:xfrm flipH="1" rot="10800000">
            <a:off x="2335624" y="3441149"/>
            <a:ext cx="1498800" cy="227400"/>
          </a:xfrm>
          <a:prstGeom prst="curvedConnector3">
            <a:avLst>
              <a:gd fmla="val 50000" name="adj1"/>
            </a:avLst>
          </a:prstGeom>
          <a:noFill/>
          <a:ln cap="flat" cmpd="sng" w="28575">
            <a:solidFill>
              <a:schemeClr val="dk2"/>
            </a:solidFill>
            <a:prstDash val="solid"/>
            <a:round/>
            <a:headEnd len="med" w="med" type="none"/>
            <a:tailEnd len="med" w="med" type="oval"/>
          </a:ln>
        </p:spPr>
      </p:cxnSp>
      <p:sp>
        <p:nvSpPr>
          <p:cNvPr id="464" name="Google Shape;464;p43"/>
          <p:cNvSpPr txBox="1"/>
          <p:nvPr/>
        </p:nvSpPr>
        <p:spPr>
          <a:xfrm>
            <a:off x="711150" y="1214980"/>
            <a:ext cx="1736400" cy="45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Montserrat"/>
                <a:ea typeface="Montserrat"/>
                <a:cs typeface="Montserrat"/>
                <a:sym typeface="Montserrat"/>
              </a:rPr>
              <a:t>Predefined</a:t>
            </a:r>
            <a:r>
              <a:rPr b="1" lang="en" sz="1100">
                <a:latin typeface="Montserrat"/>
                <a:ea typeface="Montserrat"/>
                <a:cs typeface="Montserrat"/>
                <a:sym typeface="Montserrat"/>
              </a:rPr>
              <a:t> Themes</a:t>
            </a:r>
            <a:endParaRPr b="1" sz="1100">
              <a:latin typeface="Montserrat"/>
              <a:ea typeface="Montserrat"/>
              <a:cs typeface="Montserrat"/>
              <a:sym typeface="Montserrat"/>
            </a:endParaRPr>
          </a:p>
        </p:txBody>
      </p:sp>
      <p:sp>
        <p:nvSpPr>
          <p:cNvPr id="465" name="Google Shape;465;p43"/>
          <p:cNvSpPr txBox="1"/>
          <p:nvPr/>
        </p:nvSpPr>
        <p:spPr>
          <a:xfrm>
            <a:off x="6475425" y="1277055"/>
            <a:ext cx="1736400" cy="45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Montserrat"/>
                <a:ea typeface="Montserrat"/>
                <a:cs typeface="Montserrat"/>
                <a:sym typeface="Montserrat"/>
              </a:rPr>
              <a:t>New Themes</a:t>
            </a:r>
            <a:endParaRPr b="1" sz="1100">
              <a:latin typeface="Montserrat"/>
              <a:ea typeface="Montserrat"/>
              <a:cs typeface="Montserrat"/>
              <a:sym typeface="Montserrat"/>
            </a:endParaRPr>
          </a:p>
        </p:txBody>
      </p:sp>
      <p:sp>
        <p:nvSpPr>
          <p:cNvPr id="466" name="Google Shape;466;p43"/>
          <p:cNvSpPr/>
          <p:nvPr/>
        </p:nvSpPr>
        <p:spPr>
          <a:xfrm>
            <a:off x="6643929" y="2357708"/>
            <a:ext cx="1649100" cy="4575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Montserrat"/>
                <a:ea typeface="Montserrat"/>
                <a:cs typeface="Montserrat"/>
                <a:sym typeface="Montserrat"/>
              </a:rPr>
              <a:t>New Theme 1</a:t>
            </a:r>
            <a:endParaRPr sz="700">
              <a:latin typeface="Montserrat"/>
              <a:ea typeface="Montserrat"/>
              <a:cs typeface="Montserrat"/>
              <a:sym typeface="Montserrat"/>
            </a:endParaRPr>
          </a:p>
        </p:txBody>
      </p:sp>
      <p:sp>
        <p:nvSpPr>
          <p:cNvPr id="467" name="Google Shape;467;p43"/>
          <p:cNvSpPr/>
          <p:nvPr/>
        </p:nvSpPr>
        <p:spPr>
          <a:xfrm>
            <a:off x="6643929" y="2899246"/>
            <a:ext cx="1649100" cy="457500"/>
          </a:xfrm>
          <a:prstGeom prst="rect">
            <a:avLst/>
          </a:prstGeom>
          <a:solidFill>
            <a:srgbClr val="FA76A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Montserrat"/>
                <a:ea typeface="Montserrat"/>
                <a:cs typeface="Montserrat"/>
                <a:sym typeface="Montserrat"/>
              </a:rPr>
              <a:t>New Theme 2</a:t>
            </a:r>
            <a:endParaRPr sz="700">
              <a:latin typeface="Montserrat"/>
              <a:ea typeface="Montserrat"/>
              <a:cs typeface="Montserrat"/>
              <a:sym typeface="Montserrat"/>
            </a:endParaRPr>
          </a:p>
        </p:txBody>
      </p:sp>
      <p:cxnSp>
        <p:nvCxnSpPr>
          <p:cNvPr id="468" name="Google Shape;468;p43"/>
          <p:cNvCxnSpPr>
            <a:stCxn id="467" idx="1"/>
          </p:cNvCxnSpPr>
          <p:nvPr/>
        </p:nvCxnSpPr>
        <p:spPr>
          <a:xfrm rot="10800000">
            <a:off x="5303529" y="2686996"/>
            <a:ext cx="1340400" cy="441000"/>
          </a:xfrm>
          <a:prstGeom prst="curvedConnector3">
            <a:avLst>
              <a:gd fmla="val 50000" name="adj1"/>
            </a:avLst>
          </a:prstGeom>
          <a:noFill/>
          <a:ln cap="flat" cmpd="sng" w="28575">
            <a:solidFill>
              <a:schemeClr val="dk2"/>
            </a:solidFill>
            <a:prstDash val="solid"/>
            <a:round/>
            <a:headEnd len="med" w="med" type="none"/>
            <a:tailEnd len="med" w="med" type="oval"/>
          </a:ln>
        </p:spPr>
      </p:cxnSp>
      <p:cxnSp>
        <p:nvCxnSpPr>
          <p:cNvPr id="469" name="Google Shape;469;p43"/>
          <p:cNvCxnSpPr>
            <a:stCxn id="466" idx="1"/>
          </p:cNvCxnSpPr>
          <p:nvPr/>
        </p:nvCxnSpPr>
        <p:spPr>
          <a:xfrm rot="10800000">
            <a:off x="5950929" y="2518358"/>
            <a:ext cx="693000" cy="68100"/>
          </a:xfrm>
          <a:prstGeom prst="curvedConnector3">
            <a:avLst>
              <a:gd fmla="val 50000" name="adj1"/>
            </a:avLst>
          </a:prstGeom>
          <a:noFill/>
          <a:ln cap="flat" cmpd="sng" w="28575">
            <a:solidFill>
              <a:schemeClr val="dk2"/>
            </a:solidFill>
            <a:prstDash val="solid"/>
            <a:round/>
            <a:headEnd len="med" w="med" type="none"/>
            <a:tailEnd len="med" w="med" type="oval"/>
          </a:ln>
        </p:spPr>
      </p:cxnSp>
      <p:sp>
        <p:nvSpPr>
          <p:cNvPr id="470" name="Google Shape;470;p43"/>
          <p:cNvSpPr txBox="1"/>
          <p:nvPr/>
        </p:nvSpPr>
        <p:spPr>
          <a:xfrm>
            <a:off x="711150" y="3957730"/>
            <a:ext cx="1736400" cy="4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latin typeface="Montserrat"/>
                <a:ea typeface="Montserrat"/>
                <a:cs typeface="Montserrat"/>
                <a:sym typeface="Montserrat"/>
              </a:rPr>
              <a:t>Categories you are already reading the transcript for</a:t>
            </a:r>
            <a:endParaRPr i="1" sz="900">
              <a:latin typeface="Montserrat"/>
              <a:ea typeface="Montserrat"/>
              <a:cs typeface="Montserrat"/>
              <a:sym typeface="Montserrat"/>
            </a:endParaRPr>
          </a:p>
        </p:txBody>
      </p:sp>
      <p:sp>
        <p:nvSpPr>
          <p:cNvPr id="471" name="Google Shape;471;p43"/>
          <p:cNvSpPr txBox="1"/>
          <p:nvPr/>
        </p:nvSpPr>
        <p:spPr>
          <a:xfrm>
            <a:off x="6634724" y="3806950"/>
            <a:ext cx="1985400" cy="4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latin typeface="Montserrat"/>
                <a:ea typeface="Montserrat"/>
                <a:cs typeface="Montserrat"/>
                <a:sym typeface="Montserrat"/>
              </a:rPr>
              <a:t>Emergent categories from your data that are interesting and can help you in abductive reasoning</a:t>
            </a:r>
            <a:endParaRPr i="1" sz="900">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44"/>
          <p:cNvSpPr txBox="1"/>
          <p:nvPr>
            <p:ph type="title"/>
          </p:nvPr>
        </p:nvSpPr>
        <p:spPr>
          <a:xfrm>
            <a:off x="387900" y="445025"/>
            <a:ext cx="392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CC4125"/>
                </a:solidFill>
                <a:latin typeface="Montserrat"/>
                <a:ea typeface="Montserrat"/>
                <a:cs typeface="Montserrat"/>
                <a:sym typeface="Montserrat"/>
              </a:rPr>
              <a:t>Task | Reading between the lines</a:t>
            </a:r>
            <a:endParaRPr sz="2600">
              <a:solidFill>
                <a:srgbClr val="CC4125"/>
              </a:solidFill>
              <a:latin typeface="Montserrat"/>
              <a:ea typeface="Montserrat"/>
              <a:cs typeface="Montserrat"/>
              <a:sym typeface="Montserrat"/>
            </a:endParaRPr>
          </a:p>
        </p:txBody>
      </p:sp>
      <p:sp>
        <p:nvSpPr>
          <p:cNvPr id="477" name="Google Shape;477;p44"/>
          <p:cNvSpPr/>
          <p:nvPr/>
        </p:nvSpPr>
        <p:spPr>
          <a:xfrm>
            <a:off x="4533350" y="-75"/>
            <a:ext cx="4610700" cy="5143500"/>
          </a:xfrm>
          <a:prstGeom prst="rect">
            <a:avLst/>
          </a:prstGeom>
          <a:solidFill>
            <a:srgbClr val="CC4125"/>
          </a:solid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6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lt1"/>
              </a:solidFill>
              <a:latin typeface="Montserrat"/>
              <a:ea typeface="Montserrat"/>
              <a:cs typeface="Montserrat"/>
              <a:sym typeface="Montserrat"/>
            </a:endParaRPr>
          </a:p>
          <a:p>
            <a:pPr indent="0" lvl="0" marL="457200" rtl="0" algn="l">
              <a:spcBef>
                <a:spcPts val="0"/>
              </a:spcBef>
              <a:spcAft>
                <a:spcPts val="0"/>
              </a:spcAft>
              <a:buNone/>
            </a:pPr>
            <a:r>
              <a:rPr lang="en" sz="1600">
                <a:solidFill>
                  <a:schemeClr val="lt1"/>
                </a:solidFill>
                <a:latin typeface="Montserrat"/>
                <a:ea typeface="Montserrat"/>
                <a:cs typeface="Montserrat"/>
                <a:sym typeface="Montserrat"/>
              </a:rPr>
              <a:t>Unpacking responses</a:t>
            </a:r>
            <a:endParaRPr sz="1600">
              <a:solidFill>
                <a:schemeClr val="lt1"/>
              </a:solidFill>
              <a:latin typeface="Montserrat"/>
              <a:ea typeface="Montserrat"/>
              <a:cs typeface="Montserrat"/>
              <a:sym typeface="Montserrat"/>
            </a:endParaRPr>
          </a:p>
          <a:p>
            <a:pPr indent="-330200" lvl="1" marL="914400" rtl="0" algn="l">
              <a:spcBef>
                <a:spcPts val="0"/>
              </a:spcBef>
              <a:spcAft>
                <a:spcPts val="0"/>
              </a:spcAft>
              <a:buClr>
                <a:schemeClr val="lt1"/>
              </a:buClr>
              <a:buSzPts val="1600"/>
              <a:buFont typeface="Montserrat"/>
              <a:buChar char="○"/>
            </a:pPr>
            <a:r>
              <a:rPr lang="en" sz="1600">
                <a:solidFill>
                  <a:schemeClr val="lt1"/>
                </a:solidFill>
                <a:latin typeface="Montserrat"/>
                <a:ea typeface="Montserrat"/>
                <a:cs typeface="Montserrat"/>
                <a:sym typeface="Montserrat"/>
              </a:rPr>
              <a:t>What is said and what is inferred?</a:t>
            </a:r>
            <a:endParaRPr sz="1600">
              <a:solidFill>
                <a:schemeClr val="lt1"/>
              </a:solidFill>
              <a:latin typeface="Montserrat"/>
              <a:ea typeface="Montserrat"/>
              <a:cs typeface="Montserrat"/>
              <a:sym typeface="Montserrat"/>
            </a:endParaRPr>
          </a:p>
          <a:p>
            <a:pPr indent="-330200" lvl="1" marL="914400" rtl="0" algn="l">
              <a:spcBef>
                <a:spcPts val="0"/>
              </a:spcBef>
              <a:spcAft>
                <a:spcPts val="0"/>
              </a:spcAft>
              <a:buClr>
                <a:schemeClr val="lt1"/>
              </a:buClr>
              <a:buSzPts val="1600"/>
              <a:buFont typeface="Montserrat"/>
              <a:buChar char="○"/>
            </a:pPr>
            <a:r>
              <a:rPr lang="en" sz="1600">
                <a:solidFill>
                  <a:schemeClr val="lt1"/>
                </a:solidFill>
                <a:latin typeface="Montserrat"/>
                <a:ea typeface="Montserrat"/>
                <a:cs typeface="Montserrat"/>
                <a:sym typeface="Montserrat"/>
              </a:rPr>
              <a:t>What is the deep underlying statement?</a:t>
            </a:r>
            <a:endParaRPr sz="1600">
              <a:solidFill>
                <a:schemeClr val="lt1"/>
              </a:solidFill>
              <a:latin typeface="Montserrat"/>
              <a:ea typeface="Montserrat"/>
              <a:cs typeface="Montserrat"/>
              <a:sym typeface="Montserrat"/>
            </a:endParaRPr>
          </a:p>
          <a:p>
            <a:pPr indent="-330200" lvl="1" marL="914400" rtl="0" algn="l">
              <a:spcBef>
                <a:spcPts val="0"/>
              </a:spcBef>
              <a:spcAft>
                <a:spcPts val="0"/>
              </a:spcAft>
              <a:buClr>
                <a:schemeClr val="lt1"/>
              </a:buClr>
              <a:buSzPts val="1600"/>
              <a:buFont typeface="Montserrat"/>
              <a:buChar char="○"/>
            </a:pPr>
            <a:r>
              <a:rPr lang="en" sz="1600">
                <a:solidFill>
                  <a:schemeClr val="lt1"/>
                </a:solidFill>
                <a:latin typeface="Montserrat"/>
                <a:ea typeface="Montserrat"/>
                <a:cs typeface="Montserrat"/>
                <a:sym typeface="Montserrat"/>
              </a:rPr>
              <a:t>What else do you need to understand this further?</a:t>
            </a:r>
            <a:endParaRPr sz="1600">
              <a:solidFill>
                <a:schemeClr val="lt1"/>
              </a:solidFill>
              <a:latin typeface="Montserrat"/>
              <a:ea typeface="Montserrat"/>
              <a:cs typeface="Montserrat"/>
              <a:sym typeface="Montserrat"/>
            </a:endParaRPr>
          </a:p>
          <a:p>
            <a:pPr indent="-330200" lvl="1" marL="914400" rtl="0" algn="l">
              <a:spcBef>
                <a:spcPts val="0"/>
              </a:spcBef>
              <a:spcAft>
                <a:spcPts val="0"/>
              </a:spcAft>
              <a:buClr>
                <a:schemeClr val="lt1"/>
              </a:buClr>
              <a:buSzPts val="1600"/>
              <a:buFont typeface="Montserrat"/>
              <a:buChar char="○"/>
            </a:pPr>
            <a:r>
              <a:rPr lang="en" sz="1600">
                <a:solidFill>
                  <a:schemeClr val="lt1"/>
                </a:solidFill>
                <a:latin typeface="Montserrat"/>
                <a:ea typeface="Montserrat"/>
                <a:cs typeface="Montserrat"/>
                <a:sym typeface="Montserrat"/>
              </a:rPr>
              <a:t>How would you analyze the findings?</a:t>
            </a: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600">
              <a:solidFill>
                <a:schemeClr val="lt1"/>
              </a:solidFill>
              <a:latin typeface="Montserrat"/>
              <a:ea typeface="Montserrat"/>
              <a:cs typeface="Montserrat"/>
              <a:sym typeface="Montserrat"/>
            </a:endParaRPr>
          </a:p>
        </p:txBody>
      </p:sp>
      <p:sp>
        <p:nvSpPr>
          <p:cNvPr id="478" name="Google Shape;478;p44"/>
          <p:cNvSpPr txBox="1"/>
          <p:nvPr>
            <p:ph type="title"/>
          </p:nvPr>
        </p:nvSpPr>
        <p:spPr>
          <a:xfrm>
            <a:off x="464100" y="1566450"/>
            <a:ext cx="4069200" cy="34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CC4125"/>
                </a:solidFill>
                <a:latin typeface="Montserrat"/>
                <a:ea typeface="Montserrat"/>
                <a:cs typeface="Montserrat"/>
                <a:sym typeface="Montserrat"/>
              </a:rPr>
              <a:t>What is your biggest challenge?</a:t>
            </a:r>
            <a:br>
              <a:rPr b="1" lang="en" sz="1800">
                <a:solidFill>
                  <a:srgbClr val="CC4125"/>
                </a:solidFill>
                <a:latin typeface="Montserrat"/>
                <a:ea typeface="Montserrat"/>
                <a:cs typeface="Montserrat"/>
                <a:sym typeface="Montserrat"/>
              </a:rPr>
            </a:br>
            <a:r>
              <a:rPr b="1" lang="en" sz="1800">
                <a:solidFill>
                  <a:srgbClr val="CC4125"/>
                </a:solidFill>
                <a:latin typeface="Montserrat"/>
                <a:ea typeface="Montserrat"/>
                <a:cs typeface="Montserrat"/>
                <a:sym typeface="Montserrat"/>
              </a:rPr>
              <a:t>“</a:t>
            </a:r>
            <a:r>
              <a:rPr lang="en" sz="1800">
                <a:solidFill>
                  <a:srgbClr val="CC4125"/>
                </a:solidFill>
                <a:latin typeface="Montserrat"/>
                <a:ea typeface="Montserrat"/>
                <a:cs typeface="Montserrat"/>
                <a:sym typeface="Montserrat"/>
              </a:rPr>
              <a:t>Our biggest challenge is the sheer volume of data”..</a:t>
            </a:r>
            <a:endParaRPr sz="1800">
              <a:solidFill>
                <a:srgbClr val="CC4125"/>
              </a:solidFill>
              <a:latin typeface="Montserrat"/>
              <a:ea typeface="Montserrat"/>
              <a:cs typeface="Montserrat"/>
              <a:sym typeface="Montserrat"/>
            </a:endParaRPr>
          </a:p>
          <a:p>
            <a:pPr indent="0" lvl="0" marL="0" rtl="0" algn="l">
              <a:spcBef>
                <a:spcPts val="0"/>
              </a:spcBef>
              <a:spcAft>
                <a:spcPts val="0"/>
              </a:spcAft>
              <a:buNone/>
            </a:pPr>
            <a:r>
              <a:rPr b="1" lang="en" sz="1800">
                <a:solidFill>
                  <a:srgbClr val="CC4125"/>
                </a:solidFill>
                <a:latin typeface="Montserrat"/>
                <a:ea typeface="Montserrat"/>
                <a:cs typeface="Montserrat"/>
                <a:sym typeface="Montserrat"/>
              </a:rPr>
              <a:t>What would you like more of?</a:t>
            </a:r>
            <a:endParaRPr b="1" sz="1800">
              <a:solidFill>
                <a:srgbClr val="CC4125"/>
              </a:solidFill>
              <a:latin typeface="Montserrat"/>
              <a:ea typeface="Montserrat"/>
              <a:cs typeface="Montserrat"/>
              <a:sym typeface="Montserrat"/>
            </a:endParaRPr>
          </a:p>
          <a:p>
            <a:pPr indent="0" lvl="0" marL="0" rtl="0" algn="l">
              <a:spcBef>
                <a:spcPts val="0"/>
              </a:spcBef>
              <a:spcAft>
                <a:spcPts val="0"/>
              </a:spcAft>
              <a:buNone/>
            </a:pPr>
            <a:r>
              <a:rPr lang="en" sz="1800">
                <a:solidFill>
                  <a:srgbClr val="CC4125"/>
                </a:solidFill>
                <a:latin typeface="Montserrat"/>
                <a:ea typeface="Montserrat"/>
                <a:cs typeface="Montserrat"/>
                <a:sym typeface="Montserrat"/>
              </a:rPr>
              <a:t>More data!</a:t>
            </a:r>
            <a:endParaRPr sz="1800">
              <a:solidFill>
                <a:srgbClr val="CC4125"/>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CC4125"/>
              </a:solidFill>
              <a:latin typeface="Montserrat"/>
              <a:ea typeface="Montserrat"/>
              <a:cs typeface="Montserrat"/>
              <a:sym typeface="Montserrat"/>
            </a:endParaRPr>
          </a:p>
          <a:p>
            <a:pPr indent="0" lvl="0" marL="0" rtl="0" algn="l">
              <a:spcBef>
                <a:spcPts val="0"/>
              </a:spcBef>
              <a:spcAft>
                <a:spcPts val="0"/>
              </a:spcAft>
              <a:buNone/>
            </a:pPr>
            <a:r>
              <a:rPr b="1" lang="en" sz="1800">
                <a:solidFill>
                  <a:srgbClr val="CC4125"/>
                </a:solidFill>
                <a:latin typeface="Montserrat"/>
                <a:ea typeface="Montserrat"/>
                <a:cs typeface="Montserrat"/>
                <a:sym typeface="Montserrat"/>
              </a:rPr>
              <a:t>Statements:</a:t>
            </a:r>
            <a:endParaRPr b="1" sz="1800">
              <a:solidFill>
                <a:srgbClr val="CC4125"/>
              </a:solidFill>
              <a:latin typeface="Montserrat"/>
              <a:ea typeface="Montserrat"/>
              <a:cs typeface="Montserrat"/>
              <a:sym typeface="Montserrat"/>
            </a:endParaRPr>
          </a:p>
          <a:p>
            <a:pPr indent="0" lvl="0" marL="0" rtl="0" algn="l">
              <a:spcBef>
                <a:spcPts val="0"/>
              </a:spcBef>
              <a:spcAft>
                <a:spcPts val="0"/>
              </a:spcAft>
              <a:buNone/>
            </a:pPr>
            <a:r>
              <a:rPr lang="en" sz="1800">
                <a:solidFill>
                  <a:srgbClr val="CC4125"/>
                </a:solidFill>
                <a:latin typeface="Montserrat"/>
                <a:ea typeface="Montserrat"/>
                <a:cs typeface="Montserrat"/>
                <a:sym typeface="Montserrat"/>
              </a:rPr>
              <a:t>“We outsource our maintenance”</a:t>
            </a:r>
            <a:endParaRPr sz="1800">
              <a:solidFill>
                <a:srgbClr val="CC4125"/>
              </a:solidFill>
              <a:latin typeface="Montserrat"/>
              <a:ea typeface="Montserrat"/>
              <a:cs typeface="Montserrat"/>
              <a:sym typeface="Montserrat"/>
            </a:endParaRPr>
          </a:p>
          <a:p>
            <a:pPr indent="0" lvl="0" marL="0" rtl="0" algn="l">
              <a:spcBef>
                <a:spcPts val="0"/>
              </a:spcBef>
              <a:spcAft>
                <a:spcPts val="0"/>
              </a:spcAft>
              <a:buNone/>
            </a:pPr>
            <a:r>
              <a:rPr lang="en" sz="1800">
                <a:solidFill>
                  <a:srgbClr val="CC4125"/>
                </a:solidFill>
                <a:latin typeface="Montserrat"/>
                <a:ea typeface="Montserrat"/>
                <a:cs typeface="Montserrat"/>
                <a:sym typeface="Montserrat"/>
              </a:rPr>
              <a:t>“Our data centres are cloud based”</a:t>
            </a:r>
            <a:endParaRPr sz="1800">
              <a:solidFill>
                <a:srgbClr val="CC4125"/>
              </a:solidFill>
              <a:latin typeface="Montserrat"/>
              <a:ea typeface="Montserrat"/>
              <a:cs typeface="Montserrat"/>
              <a:sym typeface="Montserrat"/>
            </a:endParaRPr>
          </a:p>
          <a:p>
            <a:pPr indent="0" lvl="0" marL="0" rtl="0" algn="l">
              <a:spcBef>
                <a:spcPts val="0"/>
              </a:spcBef>
              <a:spcAft>
                <a:spcPts val="0"/>
              </a:spcAft>
              <a:buNone/>
            </a:pPr>
            <a:r>
              <a:rPr lang="en" sz="1800">
                <a:solidFill>
                  <a:srgbClr val="CC4125"/>
                </a:solidFill>
                <a:latin typeface="Montserrat"/>
                <a:ea typeface="Montserrat"/>
                <a:cs typeface="Montserrat"/>
                <a:sym typeface="Montserrat"/>
              </a:rPr>
              <a:t>“We report our progress to..”</a:t>
            </a:r>
            <a:endParaRPr sz="1800">
              <a:solidFill>
                <a:srgbClr val="CC4125"/>
              </a:solidFill>
              <a:latin typeface="Montserrat"/>
              <a:ea typeface="Montserrat"/>
              <a:cs typeface="Montserrat"/>
              <a:sym typeface="Montserrat"/>
            </a:endParaRPr>
          </a:p>
        </p:txBody>
      </p:sp>
      <p:sp>
        <p:nvSpPr>
          <p:cNvPr id="479" name="Google Shape;479;p44"/>
          <p:cNvSpPr/>
          <p:nvPr/>
        </p:nvSpPr>
        <p:spPr>
          <a:xfrm>
            <a:off x="466875" y="1639200"/>
            <a:ext cx="3943200" cy="331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45"/>
          <p:cNvSpPr txBox="1"/>
          <p:nvPr>
            <p:ph type="title"/>
          </p:nvPr>
        </p:nvSpPr>
        <p:spPr>
          <a:xfrm>
            <a:off x="387900" y="445025"/>
            <a:ext cx="392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solidFill>
                  <a:srgbClr val="CC4125"/>
                </a:solidFill>
                <a:latin typeface="Montserrat"/>
                <a:ea typeface="Montserrat"/>
                <a:cs typeface="Montserrat"/>
                <a:sym typeface="Montserrat"/>
              </a:rPr>
              <a:t>Task | Reading between the lines</a:t>
            </a:r>
            <a:endParaRPr sz="2600">
              <a:solidFill>
                <a:srgbClr val="CC4125"/>
              </a:solidFill>
              <a:latin typeface="Montserrat"/>
              <a:ea typeface="Montserrat"/>
              <a:cs typeface="Montserrat"/>
              <a:sym typeface="Montserrat"/>
            </a:endParaRPr>
          </a:p>
          <a:p>
            <a:pPr indent="0" lvl="0" marL="0" rtl="0" algn="l">
              <a:spcBef>
                <a:spcPts val="0"/>
              </a:spcBef>
              <a:spcAft>
                <a:spcPts val="0"/>
              </a:spcAft>
              <a:buNone/>
            </a:pPr>
            <a:r>
              <a:t/>
            </a:r>
            <a:endParaRPr sz="2600">
              <a:solidFill>
                <a:srgbClr val="CC4125"/>
              </a:solidFill>
              <a:latin typeface="Montserrat"/>
              <a:ea typeface="Montserrat"/>
              <a:cs typeface="Montserrat"/>
              <a:sym typeface="Montserrat"/>
            </a:endParaRPr>
          </a:p>
        </p:txBody>
      </p:sp>
      <p:sp>
        <p:nvSpPr>
          <p:cNvPr id="485" name="Google Shape;485;p45"/>
          <p:cNvSpPr/>
          <p:nvPr/>
        </p:nvSpPr>
        <p:spPr>
          <a:xfrm>
            <a:off x="4533350" y="-75"/>
            <a:ext cx="4610700" cy="5143500"/>
          </a:xfrm>
          <a:prstGeom prst="rect">
            <a:avLst/>
          </a:prstGeom>
          <a:solidFill>
            <a:srgbClr val="CC4125"/>
          </a:solid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6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lt1"/>
              </a:solidFill>
              <a:latin typeface="Montserrat"/>
              <a:ea typeface="Montserrat"/>
              <a:cs typeface="Montserrat"/>
              <a:sym typeface="Montserrat"/>
            </a:endParaRPr>
          </a:p>
          <a:p>
            <a:pPr indent="0" lvl="0" marL="457200" rtl="0" algn="l">
              <a:spcBef>
                <a:spcPts val="0"/>
              </a:spcBef>
              <a:spcAft>
                <a:spcPts val="0"/>
              </a:spcAft>
              <a:buNone/>
            </a:pPr>
            <a:r>
              <a:rPr lang="en" sz="1600">
                <a:solidFill>
                  <a:schemeClr val="lt1"/>
                </a:solidFill>
                <a:latin typeface="Montserrat"/>
                <a:ea typeface="Montserrat"/>
                <a:cs typeface="Montserrat"/>
                <a:sym typeface="Montserrat"/>
              </a:rPr>
              <a:t>Unpacking responses</a:t>
            </a:r>
            <a:endParaRPr sz="1600">
              <a:solidFill>
                <a:schemeClr val="lt1"/>
              </a:solidFill>
              <a:latin typeface="Montserrat"/>
              <a:ea typeface="Montserrat"/>
              <a:cs typeface="Montserrat"/>
              <a:sym typeface="Montserrat"/>
            </a:endParaRPr>
          </a:p>
          <a:p>
            <a:pPr indent="-330200" lvl="1" marL="914400" rtl="0" algn="l">
              <a:spcBef>
                <a:spcPts val="0"/>
              </a:spcBef>
              <a:spcAft>
                <a:spcPts val="0"/>
              </a:spcAft>
              <a:buClr>
                <a:schemeClr val="lt1"/>
              </a:buClr>
              <a:buSzPts val="1600"/>
              <a:buFont typeface="Montserrat"/>
              <a:buChar char="○"/>
            </a:pPr>
            <a:r>
              <a:rPr lang="en" sz="1600">
                <a:solidFill>
                  <a:schemeClr val="lt1"/>
                </a:solidFill>
                <a:latin typeface="Montserrat"/>
                <a:ea typeface="Montserrat"/>
                <a:cs typeface="Montserrat"/>
                <a:sym typeface="Montserrat"/>
              </a:rPr>
              <a:t>What is said and what is inferred?</a:t>
            </a:r>
            <a:endParaRPr sz="1600">
              <a:solidFill>
                <a:schemeClr val="lt1"/>
              </a:solidFill>
              <a:latin typeface="Montserrat"/>
              <a:ea typeface="Montserrat"/>
              <a:cs typeface="Montserrat"/>
              <a:sym typeface="Montserrat"/>
            </a:endParaRPr>
          </a:p>
          <a:p>
            <a:pPr indent="-330200" lvl="1" marL="914400" rtl="0" algn="l">
              <a:spcBef>
                <a:spcPts val="0"/>
              </a:spcBef>
              <a:spcAft>
                <a:spcPts val="0"/>
              </a:spcAft>
              <a:buClr>
                <a:schemeClr val="lt1"/>
              </a:buClr>
              <a:buSzPts val="1600"/>
              <a:buFont typeface="Montserrat"/>
              <a:buChar char="○"/>
            </a:pPr>
            <a:r>
              <a:rPr lang="en" sz="1600">
                <a:solidFill>
                  <a:schemeClr val="lt1"/>
                </a:solidFill>
                <a:latin typeface="Montserrat"/>
                <a:ea typeface="Montserrat"/>
                <a:cs typeface="Montserrat"/>
                <a:sym typeface="Montserrat"/>
              </a:rPr>
              <a:t>What is the deep underlying statement?</a:t>
            </a:r>
            <a:endParaRPr sz="1600">
              <a:solidFill>
                <a:schemeClr val="lt1"/>
              </a:solidFill>
              <a:latin typeface="Montserrat"/>
              <a:ea typeface="Montserrat"/>
              <a:cs typeface="Montserrat"/>
              <a:sym typeface="Montserrat"/>
            </a:endParaRPr>
          </a:p>
          <a:p>
            <a:pPr indent="-330200" lvl="1" marL="914400" rtl="0" algn="l">
              <a:spcBef>
                <a:spcPts val="0"/>
              </a:spcBef>
              <a:spcAft>
                <a:spcPts val="0"/>
              </a:spcAft>
              <a:buClr>
                <a:schemeClr val="lt1"/>
              </a:buClr>
              <a:buSzPts val="1600"/>
              <a:buFont typeface="Montserrat"/>
              <a:buChar char="○"/>
            </a:pPr>
            <a:r>
              <a:rPr lang="en" sz="1600">
                <a:solidFill>
                  <a:schemeClr val="lt1"/>
                </a:solidFill>
                <a:latin typeface="Montserrat"/>
                <a:ea typeface="Montserrat"/>
                <a:cs typeface="Montserrat"/>
                <a:sym typeface="Montserrat"/>
              </a:rPr>
              <a:t>What else do you need to understand this further?</a:t>
            </a:r>
            <a:endParaRPr sz="1600">
              <a:solidFill>
                <a:schemeClr val="lt1"/>
              </a:solidFill>
              <a:latin typeface="Montserrat"/>
              <a:ea typeface="Montserrat"/>
              <a:cs typeface="Montserrat"/>
              <a:sym typeface="Montserrat"/>
            </a:endParaRPr>
          </a:p>
          <a:p>
            <a:pPr indent="-330200" lvl="1" marL="914400" rtl="0" algn="l">
              <a:spcBef>
                <a:spcPts val="0"/>
              </a:spcBef>
              <a:spcAft>
                <a:spcPts val="0"/>
              </a:spcAft>
              <a:buClr>
                <a:schemeClr val="lt1"/>
              </a:buClr>
              <a:buSzPts val="1600"/>
              <a:buFont typeface="Montserrat"/>
              <a:buChar char="○"/>
            </a:pPr>
            <a:r>
              <a:rPr lang="en" sz="1600">
                <a:solidFill>
                  <a:schemeClr val="lt1"/>
                </a:solidFill>
                <a:latin typeface="Montserrat"/>
                <a:ea typeface="Montserrat"/>
                <a:cs typeface="Montserrat"/>
                <a:sym typeface="Montserrat"/>
              </a:rPr>
              <a:t>How would you analyze the findings?</a:t>
            </a: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600">
              <a:solidFill>
                <a:schemeClr val="lt1"/>
              </a:solidFill>
              <a:latin typeface="Montserrat"/>
              <a:ea typeface="Montserrat"/>
              <a:cs typeface="Montserrat"/>
              <a:sym typeface="Montserrat"/>
            </a:endParaRPr>
          </a:p>
        </p:txBody>
      </p:sp>
      <p:sp>
        <p:nvSpPr>
          <p:cNvPr id="486" name="Google Shape;486;p45"/>
          <p:cNvSpPr txBox="1"/>
          <p:nvPr>
            <p:ph type="title"/>
          </p:nvPr>
        </p:nvSpPr>
        <p:spPr>
          <a:xfrm>
            <a:off x="464100" y="1566450"/>
            <a:ext cx="4069200" cy="34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CC4125"/>
                </a:solidFill>
                <a:latin typeface="Montserrat"/>
                <a:ea typeface="Montserrat"/>
                <a:cs typeface="Montserrat"/>
                <a:sym typeface="Montserrat"/>
              </a:rPr>
              <a:t>What is your biggest challenge?</a:t>
            </a:r>
            <a:br>
              <a:rPr b="1" lang="en" sz="1800">
                <a:solidFill>
                  <a:srgbClr val="CC4125"/>
                </a:solidFill>
                <a:latin typeface="Montserrat"/>
                <a:ea typeface="Montserrat"/>
                <a:cs typeface="Montserrat"/>
                <a:sym typeface="Montserrat"/>
              </a:rPr>
            </a:br>
            <a:r>
              <a:rPr b="1" lang="en" sz="1800">
                <a:solidFill>
                  <a:srgbClr val="CC4125"/>
                </a:solidFill>
                <a:latin typeface="Montserrat"/>
                <a:ea typeface="Montserrat"/>
                <a:cs typeface="Montserrat"/>
                <a:sym typeface="Montserrat"/>
              </a:rPr>
              <a:t>“</a:t>
            </a:r>
            <a:r>
              <a:rPr lang="en" sz="1800">
                <a:solidFill>
                  <a:srgbClr val="CC4125"/>
                </a:solidFill>
                <a:latin typeface="Montserrat"/>
                <a:ea typeface="Montserrat"/>
                <a:cs typeface="Montserrat"/>
                <a:sym typeface="Montserrat"/>
              </a:rPr>
              <a:t>Our biggest challenge is the sheer volume of data”..</a:t>
            </a:r>
            <a:endParaRPr sz="1800">
              <a:solidFill>
                <a:srgbClr val="CC4125"/>
              </a:solidFill>
              <a:latin typeface="Montserrat"/>
              <a:ea typeface="Montserrat"/>
              <a:cs typeface="Montserrat"/>
              <a:sym typeface="Montserrat"/>
            </a:endParaRPr>
          </a:p>
          <a:p>
            <a:pPr indent="0" lvl="0" marL="0" rtl="0" algn="l">
              <a:spcBef>
                <a:spcPts val="0"/>
              </a:spcBef>
              <a:spcAft>
                <a:spcPts val="0"/>
              </a:spcAft>
              <a:buNone/>
            </a:pPr>
            <a:r>
              <a:rPr b="1" lang="en" sz="1800">
                <a:solidFill>
                  <a:srgbClr val="CC4125"/>
                </a:solidFill>
                <a:latin typeface="Montserrat"/>
                <a:ea typeface="Montserrat"/>
                <a:cs typeface="Montserrat"/>
                <a:sym typeface="Montserrat"/>
              </a:rPr>
              <a:t>What would you like more of?</a:t>
            </a:r>
            <a:endParaRPr b="1" sz="1800">
              <a:solidFill>
                <a:srgbClr val="CC4125"/>
              </a:solidFill>
              <a:latin typeface="Montserrat"/>
              <a:ea typeface="Montserrat"/>
              <a:cs typeface="Montserrat"/>
              <a:sym typeface="Montserrat"/>
            </a:endParaRPr>
          </a:p>
          <a:p>
            <a:pPr indent="0" lvl="0" marL="0" rtl="0" algn="l">
              <a:spcBef>
                <a:spcPts val="0"/>
              </a:spcBef>
              <a:spcAft>
                <a:spcPts val="0"/>
              </a:spcAft>
              <a:buNone/>
            </a:pPr>
            <a:r>
              <a:rPr lang="en" sz="1800">
                <a:solidFill>
                  <a:srgbClr val="CC4125"/>
                </a:solidFill>
                <a:latin typeface="Montserrat"/>
                <a:ea typeface="Montserrat"/>
                <a:cs typeface="Montserrat"/>
                <a:sym typeface="Montserrat"/>
              </a:rPr>
              <a:t>More data!</a:t>
            </a:r>
            <a:endParaRPr sz="1800">
              <a:solidFill>
                <a:srgbClr val="CC4125"/>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CC4125"/>
              </a:solidFill>
              <a:latin typeface="Montserrat"/>
              <a:ea typeface="Montserrat"/>
              <a:cs typeface="Montserrat"/>
              <a:sym typeface="Montserrat"/>
            </a:endParaRPr>
          </a:p>
          <a:p>
            <a:pPr indent="0" lvl="0" marL="0" rtl="0" algn="l">
              <a:spcBef>
                <a:spcPts val="0"/>
              </a:spcBef>
              <a:spcAft>
                <a:spcPts val="0"/>
              </a:spcAft>
              <a:buNone/>
            </a:pPr>
            <a:r>
              <a:rPr b="1" lang="en" sz="1800">
                <a:solidFill>
                  <a:srgbClr val="CC4125"/>
                </a:solidFill>
                <a:latin typeface="Montserrat"/>
                <a:ea typeface="Montserrat"/>
                <a:cs typeface="Montserrat"/>
                <a:sym typeface="Montserrat"/>
              </a:rPr>
              <a:t>Statements:</a:t>
            </a:r>
            <a:endParaRPr b="1" sz="1800">
              <a:solidFill>
                <a:srgbClr val="CC4125"/>
              </a:solidFill>
              <a:latin typeface="Montserrat"/>
              <a:ea typeface="Montserrat"/>
              <a:cs typeface="Montserrat"/>
              <a:sym typeface="Montserrat"/>
            </a:endParaRPr>
          </a:p>
          <a:p>
            <a:pPr indent="0" lvl="0" marL="0" rtl="0" algn="l">
              <a:spcBef>
                <a:spcPts val="0"/>
              </a:spcBef>
              <a:spcAft>
                <a:spcPts val="0"/>
              </a:spcAft>
              <a:buNone/>
            </a:pPr>
            <a:r>
              <a:rPr lang="en" sz="1800">
                <a:solidFill>
                  <a:srgbClr val="CC4125"/>
                </a:solidFill>
                <a:latin typeface="Montserrat"/>
                <a:ea typeface="Montserrat"/>
                <a:cs typeface="Montserrat"/>
                <a:sym typeface="Montserrat"/>
              </a:rPr>
              <a:t>“We outsource our maintenance”</a:t>
            </a:r>
            <a:endParaRPr sz="1800">
              <a:solidFill>
                <a:srgbClr val="CC4125"/>
              </a:solidFill>
              <a:latin typeface="Montserrat"/>
              <a:ea typeface="Montserrat"/>
              <a:cs typeface="Montserrat"/>
              <a:sym typeface="Montserrat"/>
            </a:endParaRPr>
          </a:p>
          <a:p>
            <a:pPr indent="0" lvl="0" marL="0" rtl="0" algn="l">
              <a:spcBef>
                <a:spcPts val="0"/>
              </a:spcBef>
              <a:spcAft>
                <a:spcPts val="0"/>
              </a:spcAft>
              <a:buNone/>
            </a:pPr>
            <a:r>
              <a:rPr lang="en" sz="1800">
                <a:solidFill>
                  <a:srgbClr val="CC4125"/>
                </a:solidFill>
                <a:latin typeface="Montserrat"/>
                <a:ea typeface="Montserrat"/>
                <a:cs typeface="Montserrat"/>
                <a:sym typeface="Montserrat"/>
              </a:rPr>
              <a:t>“Our data centres are cloud based”</a:t>
            </a:r>
            <a:endParaRPr sz="1800">
              <a:solidFill>
                <a:srgbClr val="CC4125"/>
              </a:solidFill>
              <a:latin typeface="Montserrat"/>
              <a:ea typeface="Montserrat"/>
              <a:cs typeface="Montserrat"/>
              <a:sym typeface="Montserrat"/>
            </a:endParaRPr>
          </a:p>
          <a:p>
            <a:pPr indent="0" lvl="0" marL="0" rtl="0" algn="l">
              <a:spcBef>
                <a:spcPts val="0"/>
              </a:spcBef>
              <a:spcAft>
                <a:spcPts val="0"/>
              </a:spcAft>
              <a:buNone/>
            </a:pPr>
            <a:r>
              <a:rPr lang="en" sz="1800">
                <a:solidFill>
                  <a:srgbClr val="CC4125"/>
                </a:solidFill>
                <a:latin typeface="Montserrat"/>
                <a:ea typeface="Montserrat"/>
                <a:cs typeface="Montserrat"/>
                <a:sym typeface="Montserrat"/>
              </a:rPr>
              <a:t>“We report our progress to..”</a:t>
            </a:r>
            <a:endParaRPr sz="1800">
              <a:solidFill>
                <a:srgbClr val="CC4125"/>
              </a:solidFill>
              <a:latin typeface="Montserrat"/>
              <a:ea typeface="Montserrat"/>
              <a:cs typeface="Montserrat"/>
              <a:sym typeface="Montserrat"/>
            </a:endParaRPr>
          </a:p>
        </p:txBody>
      </p:sp>
      <p:sp>
        <p:nvSpPr>
          <p:cNvPr id="487" name="Google Shape;487;p45"/>
          <p:cNvSpPr/>
          <p:nvPr/>
        </p:nvSpPr>
        <p:spPr>
          <a:xfrm>
            <a:off x="466875" y="3210850"/>
            <a:ext cx="3943200" cy="1743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46"/>
          <p:cNvSpPr txBox="1"/>
          <p:nvPr>
            <p:ph type="title"/>
          </p:nvPr>
        </p:nvSpPr>
        <p:spPr>
          <a:xfrm>
            <a:off x="387900" y="445025"/>
            <a:ext cx="392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solidFill>
                  <a:srgbClr val="CC4125"/>
                </a:solidFill>
                <a:latin typeface="Montserrat"/>
                <a:ea typeface="Montserrat"/>
                <a:cs typeface="Montserrat"/>
                <a:sym typeface="Montserrat"/>
              </a:rPr>
              <a:t>Task | Reading between the lines</a:t>
            </a:r>
            <a:endParaRPr sz="2600">
              <a:solidFill>
                <a:srgbClr val="CC4125"/>
              </a:solidFill>
              <a:latin typeface="Montserrat"/>
              <a:ea typeface="Montserrat"/>
              <a:cs typeface="Montserrat"/>
              <a:sym typeface="Montserrat"/>
            </a:endParaRPr>
          </a:p>
          <a:p>
            <a:pPr indent="0" lvl="0" marL="0" rtl="0" algn="l">
              <a:spcBef>
                <a:spcPts val="0"/>
              </a:spcBef>
              <a:spcAft>
                <a:spcPts val="0"/>
              </a:spcAft>
              <a:buNone/>
            </a:pPr>
            <a:r>
              <a:t/>
            </a:r>
            <a:endParaRPr sz="2600">
              <a:solidFill>
                <a:srgbClr val="CC4125"/>
              </a:solidFill>
              <a:latin typeface="Montserrat"/>
              <a:ea typeface="Montserrat"/>
              <a:cs typeface="Montserrat"/>
              <a:sym typeface="Montserrat"/>
            </a:endParaRPr>
          </a:p>
        </p:txBody>
      </p:sp>
      <p:sp>
        <p:nvSpPr>
          <p:cNvPr id="493" name="Google Shape;493;p46"/>
          <p:cNvSpPr/>
          <p:nvPr/>
        </p:nvSpPr>
        <p:spPr>
          <a:xfrm>
            <a:off x="4533350" y="-75"/>
            <a:ext cx="4610700" cy="5143500"/>
          </a:xfrm>
          <a:prstGeom prst="rect">
            <a:avLst/>
          </a:prstGeom>
          <a:solidFill>
            <a:srgbClr val="CC4125"/>
          </a:solid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6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lt1"/>
              </a:solidFill>
              <a:latin typeface="Montserrat"/>
              <a:ea typeface="Montserrat"/>
              <a:cs typeface="Montserrat"/>
              <a:sym typeface="Montserrat"/>
            </a:endParaRPr>
          </a:p>
          <a:p>
            <a:pPr indent="0" lvl="0" marL="457200" rtl="0" algn="l">
              <a:spcBef>
                <a:spcPts val="0"/>
              </a:spcBef>
              <a:spcAft>
                <a:spcPts val="0"/>
              </a:spcAft>
              <a:buNone/>
            </a:pPr>
            <a:r>
              <a:rPr lang="en" sz="1600">
                <a:solidFill>
                  <a:schemeClr val="lt1"/>
                </a:solidFill>
                <a:latin typeface="Montserrat"/>
                <a:ea typeface="Montserrat"/>
                <a:cs typeface="Montserrat"/>
                <a:sym typeface="Montserrat"/>
              </a:rPr>
              <a:t>Unpacking responses</a:t>
            </a:r>
            <a:endParaRPr sz="1600">
              <a:solidFill>
                <a:schemeClr val="lt1"/>
              </a:solidFill>
              <a:latin typeface="Montserrat"/>
              <a:ea typeface="Montserrat"/>
              <a:cs typeface="Montserrat"/>
              <a:sym typeface="Montserrat"/>
            </a:endParaRPr>
          </a:p>
          <a:p>
            <a:pPr indent="-330200" lvl="1" marL="914400" rtl="0" algn="l">
              <a:spcBef>
                <a:spcPts val="0"/>
              </a:spcBef>
              <a:spcAft>
                <a:spcPts val="0"/>
              </a:spcAft>
              <a:buClr>
                <a:schemeClr val="lt1"/>
              </a:buClr>
              <a:buSzPts val="1600"/>
              <a:buFont typeface="Montserrat"/>
              <a:buChar char="○"/>
            </a:pPr>
            <a:r>
              <a:rPr lang="en" sz="1600">
                <a:solidFill>
                  <a:schemeClr val="lt1"/>
                </a:solidFill>
                <a:latin typeface="Montserrat"/>
                <a:ea typeface="Montserrat"/>
                <a:cs typeface="Montserrat"/>
                <a:sym typeface="Montserrat"/>
              </a:rPr>
              <a:t>What is said and what is inferred?</a:t>
            </a:r>
            <a:endParaRPr sz="1600">
              <a:solidFill>
                <a:schemeClr val="lt1"/>
              </a:solidFill>
              <a:latin typeface="Montserrat"/>
              <a:ea typeface="Montserrat"/>
              <a:cs typeface="Montserrat"/>
              <a:sym typeface="Montserrat"/>
            </a:endParaRPr>
          </a:p>
          <a:p>
            <a:pPr indent="-330200" lvl="1" marL="914400" rtl="0" algn="l">
              <a:spcBef>
                <a:spcPts val="0"/>
              </a:spcBef>
              <a:spcAft>
                <a:spcPts val="0"/>
              </a:spcAft>
              <a:buClr>
                <a:schemeClr val="lt1"/>
              </a:buClr>
              <a:buSzPts val="1600"/>
              <a:buFont typeface="Montserrat"/>
              <a:buChar char="○"/>
            </a:pPr>
            <a:r>
              <a:rPr lang="en" sz="1600">
                <a:solidFill>
                  <a:schemeClr val="lt1"/>
                </a:solidFill>
                <a:latin typeface="Montserrat"/>
                <a:ea typeface="Montserrat"/>
                <a:cs typeface="Montserrat"/>
                <a:sym typeface="Montserrat"/>
              </a:rPr>
              <a:t>What is the deep underlying statement?</a:t>
            </a:r>
            <a:endParaRPr sz="1600">
              <a:solidFill>
                <a:schemeClr val="lt1"/>
              </a:solidFill>
              <a:latin typeface="Montserrat"/>
              <a:ea typeface="Montserrat"/>
              <a:cs typeface="Montserrat"/>
              <a:sym typeface="Montserrat"/>
            </a:endParaRPr>
          </a:p>
          <a:p>
            <a:pPr indent="-330200" lvl="1" marL="914400" rtl="0" algn="l">
              <a:spcBef>
                <a:spcPts val="0"/>
              </a:spcBef>
              <a:spcAft>
                <a:spcPts val="0"/>
              </a:spcAft>
              <a:buClr>
                <a:schemeClr val="lt1"/>
              </a:buClr>
              <a:buSzPts val="1600"/>
              <a:buFont typeface="Montserrat"/>
              <a:buChar char="○"/>
            </a:pPr>
            <a:r>
              <a:rPr lang="en" sz="1600">
                <a:solidFill>
                  <a:schemeClr val="lt1"/>
                </a:solidFill>
                <a:latin typeface="Montserrat"/>
                <a:ea typeface="Montserrat"/>
                <a:cs typeface="Montserrat"/>
                <a:sym typeface="Montserrat"/>
              </a:rPr>
              <a:t>What else do you need to understand this further?</a:t>
            </a:r>
            <a:endParaRPr sz="1600">
              <a:solidFill>
                <a:schemeClr val="lt1"/>
              </a:solidFill>
              <a:latin typeface="Montserrat"/>
              <a:ea typeface="Montserrat"/>
              <a:cs typeface="Montserrat"/>
              <a:sym typeface="Montserrat"/>
            </a:endParaRPr>
          </a:p>
          <a:p>
            <a:pPr indent="-330200" lvl="1" marL="914400" rtl="0" algn="l">
              <a:spcBef>
                <a:spcPts val="0"/>
              </a:spcBef>
              <a:spcAft>
                <a:spcPts val="0"/>
              </a:spcAft>
              <a:buClr>
                <a:schemeClr val="lt1"/>
              </a:buClr>
              <a:buSzPts val="1600"/>
              <a:buFont typeface="Montserrat"/>
              <a:buChar char="○"/>
            </a:pPr>
            <a:r>
              <a:rPr lang="en" sz="1600">
                <a:solidFill>
                  <a:schemeClr val="lt1"/>
                </a:solidFill>
                <a:latin typeface="Montserrat"/>
                <a:ea typeface="Montserrat"/>
                <a:cs typeface="Montserrat"/>
                <a:sym typeface="Montserrat"/>
              </a:rPr>
              <a:t>How would you analyze the findings?</a:t>
            </a: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600">
              <a:solidFill>
                <a:schemeClr val="lt1"/>
              </a:solidFill>
              <a:latin typeface="Montserrat"/>
              <a:ea typeface="Montserrat"/>
              <a:cs typeface="Montserrat"/>
              <a:sym typeface="Montserrat"/>
            </a:endParaRPr>
          </a:p>
        </p:txBody>
      </p:sp>
      <p:sp>
        <p:nvSpPr>
          <p:cNvPr id="494" name="Google Shape;494;p46"/>
          <p:cNvSpPr txBox="1"/>
          <p:nvPr>
            <p:ph type="title"/>
          </p:nvPr>
        </p:nvSpPr>
        <p:spPr>
          <a:xfrm>
            <a:off x="464100" y="1566450"/>
            <a:ext cx="4069200" cy="34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CC4125"/>
                </a:solidFill>
                <a:latin typeface="Montserrat"/>
                <a:ea typeface="Montserrat"/>
                <a:cs typeface="Montserrat"/>
                <a:sym typeface="Montserrat"/>
              </a:rPr>
              <a:t>What is your biggest challenge?</a:t>
            </a:r>
            <a:br>
              <a:rPr b="1" lang="en" sz="1800">
                <a:solidFill>
                  <a:srgbClr val="CC4125"/>
                </a:solidFill>
                <a:latin typeface="Montserrat"/>
                <a:ea typeface="Montserrat"/>
                <a:cs typeface="Montserrat"/>
                <a:sym typeface="Montserrat"/>
              </a:rPr>
            </a:br>
            <a:r>
              <a:rPr b="1" lang="en" sz="1800">
                <a:solidFill>
                  <a:srgbClr val="CC4125"/>
                </a:solidFill>
                <a:latin typeface="Montserrat"/>
                <a:ea typeface="Montserrat"/>
                <a:cs typeface="Montserrat"/>
                <a:sym typeface="Montserrat"/>
              </a:rPr>
              <a:t>“</a:t>
            </a:r>
            <a:r>
              <a:rPr lang="en" sz="1800">
                <a:solidFill>
                  <a:srgbClr val="CC4125"/>
                </a:solidFill>
                <a:latin typeface="Montserrat"/>
                <a:ea typeface="Montserrat"/>
                <a:cs typeface="Montserrat"/>
                <a:sym typeface="Montserrat"/>
              </a:rPr>
              <a:t>Our biggest challenge is the sheer volume of data”..</a:t>
            </a:r>
            <a:endParaRPr sz="1800">
              <a:solidFill>
                <a:srgbClr val="CC4125"/>
              </a:solidFill>
              <a:latin typeface="Montserrat"/>
              <a:ea typeface="Montserrat"/>
              <a:cs typeface="Montserrat"/>
              <a:sym typeface="Montserrat"/>
            </a:endParaRPr>
          </a:p>
          <a:p>
            <a:pPr indent="0" lvl="0" marL="0" rtl="0" algn="l">
              <a:spcBef>
                <a:spcPts val="0"/>
              </a:spcBef>
              <a:spcAft>
                <a:spcPts val="0"/>
              </a:spcAft>
              <a:buNone/>
            </a:pPr>
            <a:r>
              <a:rPr b="1" lang="en" sz="1800">
                <a:solidFill>
                  <a:srgbClr val="CC4125"/>
                </a:solidFill>
                <a:latin typeface="Montserrat"/>
                <a:ea typeface="Montserrat"/>
                <a:cs typeface="Montserrat"/>
                <a:sym typeface="Montserrat"/>
              </a:rPr>
              <a:t>What would you like more of?</a:t>
            </a:r>
            <a:endParaRPr b="1" sz="1800">
              <a:solidFill>
                <a:srgbClr val="CC4125"/>
              </a:solidFill>
              <a:latin typeface="Montserrat"/>
              <a:ea typeface="Montserrat"/>
              <a:cs typeface="Montserrat"/>
              <a:sym typeface="Montserrat"/>
            </a:endParaRPr>
          </a:p>
          <a:p>
            <a:pPr indent="0" lvl="0" marL="0" rtl="0" algn="l">
              <a:spcBef>
                <a:spcPts val="0"/>
              </a:spcBef>
              <a:spcAft>
                <a:spcPts val="0"/>
              </a:spcAft>
              <a:buNone/>
            </a:pPr>
            <a:r>
              <a:rPr lang="en" sz="1800">
                <a:solidFill>
                  <a:srgbClr val="CC4125"/>
                </a:solidFill>
                <a:latin typeface="Montserrat"/>
                <a:ea typeface="Montserrat"/>
                <a:cs typeface="Montserrat"/>
                <a:sym typeface="Montserrat"/>
              </a:rPr>
              <a:t>More data!</a:t>
            </a:r>
            <a:endParaRPr sz="1800">
              <a:solidFill>
                <a:srgbClr val="CC4125"/>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CC4125"/>
              </a:solidFill>
              <a:latin typeface="Montserrat"/>
              <a:ea typeface="Montserrat"/>
              <a:cs typeface="Montserrat"/>
              <a:sym typeface="Montserrat"/>
            </a:endParaRPr>
          </a:p>
          <a:p>
            <a:pPr indent="0" lvl="0" marL="0" rtl="0" algn="l">
              <a:spcBef>
                <a:spcPts val="0"/>
              </a:spcBef>
              <a:spcAft>
                <a:spcPts val="0"/>
              </a:spcAft>
              <a:buNone/>
            </a:pPr>
            <a:r>
              <a:rPr b="1" lang="en" sz="1800">
                <a:solidFill>
                  <a:srgbClr val="CC4125"/>
                </a:solidFill>
                <a:latin typeface="Montserrat"/>
                <a:ea typeface="Montserrat"/>
                <a:cs typeface="Montserrat"/>
                <a:sym typeface="Montserrat"/>
              </a:rPr>
              <a:t>Statements:</a:t>
            </a:r>
            <a:endParaRPr b="1" sz="1800">
              <a:solidFill>
                <a:srgbClr val="CC4125"/>
              </a:solidFill>
              <a:latin typeface="Montserrat"/>
              <a:ea typeface="Montserrat"/>
              <a:cs typeface="Montserrat"/>
              <a:sym typeface="Montserrat"/>
            </a:endParaRPr>
          </a:p>
          <a:p>
            <a:pPr indent="0" lvl="0" marL="0" rtl="0" algn="l">
              <a:spcBef>
                <a:spcPts val="0"/>
              </a:spcBef>
              <a:spcAft>
                <a:spcPts val="0"/>
              </a:spcAft>
              <a:buNone/>
            </a:pPr>
            <a:r>
              <a:rPr lang="en" sz="1800">
                <a:solidFill>
                  <a:srgbClr val="CC4125"/>
                </a:solidFill>
                <a:latin typeface="Montserrat"/>
                <a:ea typeface="Montserrat"/>
                <a:cs typeface="Montserrat"/>
                <a:sym typeface="Montserrat"/>
              </a:rPr>
              <a:t>“We outsource our maintenance”</a:t>
            </a:r>
            <a:endParaRPr sz="1800">
              <a:solidFill>
                <a:srgbClr val="CC4125"/>
              </a:solidFill>
              <a:latin typeface="Montserrat"/>
              <a:ea typeface="Montserrat"/>
              <a:cs typeface="Montserrat"/>
              <a:sym typeface="Montserrat"/>
            </a:endParaRPr>
          </a:p>
          <a:p>
            <a:pPr indent="0" lvl="0" marL="0" rtl="0" algn="l">
              <a:spcBef>
                <a:spcPts val="0"/>
              </a:spcBef>
              <a:spcAft>
                <a:spcPts val="0"/>
              </a:spcAft>
              <a:buNone/>
            </a:pPr>
            <a:r>
              <a:rPr lang="en" sz="1800">
                <a:solidFill>
                  <a:srgbClr val="CC4125"/>
                </a:solidFill>
                <a:latin typeface="Montserrat"/>
                <a:ea typeface="Montserrat"/>
                <a:cs typeface="Montserrat"/>
                <a:sym typeface="Montserrat"/>
              </a:rPr>
              <a:t>“Our data centres are cloud based”</a:t>
            </a:r>
            <a:endParaRPr sz="1800">
              <a:solidFill>
                <a:srgbClr val="CC4125"/>
              </a:solidFill>
              <a:latin typeface="Montserrat"/>
              <a:ea typeface="Montserrat"/>
              <a:cs typeface="Montserrat"/>
              <a:sym typeface="Montserrat"/>
            </a:endParaRPr>
          </a:p>
          <a:p>
            <a:pPr indent="0" lvl="0" marL="0" rtl="0" algn="l">
              <a:spcBef>
                <a:spcPts val="0"/>
              </a:spcBef>
              <a:spcAft>
                <a:spcPts val="0"/>
              </a:spcAft>
              <a:buNone/>
            </a:pPr>
            <a:r>
              <a:rPr lang="en" sz="1800">
                <a:solidFill>
                  <a:srgbClr val="CC4125"/>
                </a:solidFill>
                <a:latin typeface="Montserrat"/>
                <a:ea typeface="Montserrat"/>
                <a:cs typeface="Montserrat"/>
                <a:sym typeface="Montserrat"/>
              </a:rPr>
              <a:t>“We report our progress to..”</a:t>
            </a:r>
            <a:endParaRPr sz="1800">
              <a:solidFill>
                <a:srgbClr val="CC4125"/>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47"/>
          <p:cNvSpPr/>
          <p:nvPr/>
        </p:nvSpPr>
        <p:spPr>
          <a:xfrm>
            <a:off x="-9225" y="-61925"/>
            <a:ext cx="9200100" cy="5214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p:nvPr/>
        </p:nvSpPr>
        <p:spPr>
          <a:xfrm>
            <a:off x="-9225" y="-61925"/>
            <a:ext cx="9200100" cy="5214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ph idx="4294967295" type="title"/>
          </p:nvPr>
        </p:nvSpPr>
        <p:spPr>
          <a:xfrm>
            <a:off x="4159250" y="2285400"/>
            <a:ext cx="4764900" cy="16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solidFill>
                  <a:srgbClr val="FFFFFF"/>
                </a:solidFill>
                <a:latin typeface="Montserrat"/>
                <a:ea typeface="Montserrat"/>
                <a:cs typeface="Montserrat"/>
                <a:sym typeface="Montserrat"/>
              </a:rPr>
              <a:t>Example-specific questions</a:t>
            </a:r>
            <a:endParaRPr b="1" sz="2600">
              <a:solidFill>
                <a:srgbClr val="FFFFFF"/>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700">
                <a:solidFill>
                  <a:srgbClr val="FFFFFF"/>
                </a:solidFill>
                <a:latin typeface="Montserrat"/>
                <a:ea typeface="Montserrat"/>
                <a:cs typeface="Montserrat"/>
                <a:sym typeface="Montserrat"/>
              </a:rPr>
              <a:t>(When was the last time </a:t>
            </a:r>
            <a:r>
              <a:rPr i="1" lang="en" sz="1700">
                <a:solidFill>
                  <a:srgbClr val="FFFFFF"/>
                </a:solidFill>
                <a:latin typeface="Montserrat"/>
                <a:ea typeface="Montserrat"/>
                <a:cs typeface="Montserrat"/>
                <a:sym typeface="Montserrat"/>
              </a:rPr>
              <a:t>this</a:t>
            </a:r>
            <a:r>
              <a:rPr lang="en" sz="1700">
                <a:solidFill>
                  <a:srgbClr val="FFFFFF"/>
                </a:solidFill>
                <a:latin typeface="Montserrat"/>
                <a:ea typeface="Montserrat"/>
                <a:cs typeface="Montserrat"/>
                <a:sym typeface="Montserrat"/>
              </a:rPr>
              <a:t> happened...?</a:t>
            </a:r>
            <a:endParaRPr sz="1700">
              <a:solidFill>
                <a:srgbClr val="FFFFFF"/>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700">
                <a:solidFill>
                  <a:srgbClr val="FFFFFF"/>
                </a:solidFill>
                <a:latin typeface="Montserrat"/>
                <a:ea typeface="Montserrat"/>
                <a:cs typeface="Montserrat"/>
                <a:sym typeface="Montserrat"/>
              </a:rPr>
              <a:t>Could you illustrate an example of this?)</a:t>
            </a:r>
            <a:endParaRPr sz="1700">
              <a:solidFill>
                <a:srgbClr val="FFFFFF"/>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24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2600">
              <a:solidFill>
                <a:srgbClr val="FFFFFF"/>
              </a:solidFill>
              <a:latin typeface="Montserrat"/>
              <a:ea typeface="Montserrat"/>
              <a:cs typeface="Montserrat"/>
              <a:sym typeface="Montserrat"/>
            </a:endParaRPr>
          </a:p>
        </p:txBody>
      </p:sp>
      <p:sp>
        <p:nvSpPr>
          <p:cNvPr id="78" name="Google Shape;78;p16"/>
          <p:cNvSpPr txBox="1"/>
          <p:nvPr>
            <p:ph idx="4294967295" type="title"/>
          </p:nvPr>
        </p:nvSpPr>
        <p:spPr>
          <a:xfrm>
            <a:off x="3613150" y="2107600"/>
            <a:ext cx="1797000" cy="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500">
                <a:solidFill>
                  <a:srgbClr val="FFFFFF"/>
                </a:solidFill>
              </a:rPr>
              <a:t>“</a:t>
            </a:r>
            <a:endParaRPr b="1" sz="75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p:nvPr/>
        </p:nvSpPr>
        <p:spPr>
          <a:xfrm>
            <a:off x="-9225" y="-61925"/>
            <a:ext cx="9200100" cy="5214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txBox="1"/>
          <p:nvPr>
            <p:ph idx="4294967295" type="title"/>
          </p:nvPr>
        </p:nvSpPr>
        <p:spPr>
          <a:xfrm>
            <a:off x="4159250" y="2285400"/>
            <a:ext cx="4764900" cy="16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solidFill>
                  <a:srgbClr val="FFFFFF"/>
                </a:solidFill>
                <a:latin typeface="Montserrat"/>
                <a:ea typeface="Montserrat"/>
                <a:cs typeface="Montserrat"/>
                <a:sym typeface="Montserrat"/>
              </a:rPr>
              <a:t>Collecting evidence</a:t>
            </a:r>
            <a:endParaRPr b="1" sz="2600">
              <a:solidFill>
                <a:srgbClr val="FFFFFF"/>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700">
                <a:solidFill>
                  <a:srgbClr val="FFFFFF"/>
                </a:solidFill>
                <a:latin typeface="Montserrat"/>
                <a:ea typeface="Montserrat"/>
                <a:cs typeface="Montserrat"/>
                <a:sym typeface="Montserrat"/>
              </a:rPr>
              <a:t>(quotes; observations; false starts)</a:t>
            </a:r>
            <a:endParaRPr sz="1700">
              <a:solidFill>
                <a:srgbClr val="FFFFFF"/>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26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2600">
              <a:solidFill>
                <a:srgbClr val="FFFFFF"/>
              </a:solidFill>
              <a:latin typeface="Montserrat"/>
              <a:ea typeface="Montserrat"/>
              <a:cs typeface="Montserrat"/>
              <a:sym typeface="Montserrat"/>
            </a:endParaRPr>
          </a:p>
        </p:txBody>
      </p:sp>
      <p:sp>
        <p:nvSpPr>
          <p:cNvPr id="85" name="Google Shape;85;p17"/>
          <p:cNvSpPr txBox="1"/>
          <p:nvPr>
            <p:ph idx="4294967295" type="title"/>
          </p:nvPr>
        </p:nvSpPr>
        <p:spPr>
          <a:xfrm>
            <a:off x="3613150" y="2107600"/>
            <a:ext cx="1797000" cy="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500">
                <a:solidFill>
                  <a:srgbClr val="FFFFFF"/>
                </a:solidFill>
              </a:rPr>
              <a:t>“</a:t>
            </a:r>
            <a:endParaRPr b="1" sz="75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p:nvPr/>
        </p:nvSpPr>
        <p:spPr>
          <a:xfrm>
            <a:off x="-9225" y="-61925"/>
            <a:ext cx="9200100" cy="5214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txBox="1"/>
          <p:nvPr>
            <p:ph idx="4294967295" type="title"/>
          </p:nvPr>
        </p:nvSpPr>
        <p:spPr>
          <a:xfrm>
            <a:off x="4159250" y="2285400"/>
            <a:ext cx="4764900" cy="16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solidFill>
                  <a:srgbClr val="FFFFFF"/>
                </a:solidFill>
                <a:latin typeface="Montserrat"/>
                <a:ea typeface="Montserrat"/>
                <a:cs typeface="Montserrat"/>
                <a:sym typeface="Montserrat"/>
              </a:rPr>
              <a:t>Being cognizant of deflection / avoidance</a:t>
            </a:r>
            <a:endParaRPr b="1" sz="2600">
              <a:solidFill>
                <a:srgbClr val="FFFFFF"/>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700">
                <a:solidFill>
                  <a:srgbClr val="FFFFFF"/>
                </a:solidFill>
                <a:latin typeface="Montserrat"/>
                <a:ea typeface="Montserrat"/>
                <a:cs typeface="Montserrat"/>
                <a:sym typeface="Montserrat"/>
              </a:rPr>
              <a:t>(can you ask follow up questions?</a:t>
            </a:r>
            <a:br>
              <a:rPr lang="en" sz="1700">
                <a:solidFill>
                  <a:srgbClr val="FFFFFF"/>
                </a:solidFill>
                <a:latin typeface="Montserrat"/>
                <a:ea typeface="Montserrat"/>
                <a:cs typeface="Montserrat"/>
                <a:sym typeface="Montserrat"/>
              </a:rPr>
            </a:br>
            <a:r>
              <a:rPr lang="en" sz="1700">
                <a:solidFill>
                  <a:srgbClr val="FFFFFF"/>
                </a:solidFill>
                <a:latin typeface="Montserrat"/>
                <a:ea typeface="Montserrat"/>
                <a:cs typeface="Montserrat"/>
                <a:sym typeface="Montserrat"/>
              </a:rPr>
              <a:t>Can you pursue this discussion?)</a:t>
            </a:r>
            <a:endParaRPr sz="1700">
              <a:solidFill>
                <a:srgbClr val="FFFFFF"/>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26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2600">
              <a:solidFill>
                <a:srgbClr val="FFFFFF"/>
              </a:solidFill>
              <a:latin typeface="Montserrat"/>
              <a:ea typeface="Montserrat"/>
              <a:cs typeface="Montserrat"/>
              <a:sym typeface="Montserrat"/>
            </a:endParaRPr>
          </a:p>
        </p:txBody>
      </p:sp>
      <p:sp>
        <p:nvSpPr>
          <p:cNvPr id="92" name="Google Shape;92;p18"/>
          <p:cNvSpPr txBox="1"/>
          <p:nvPr>
            <p:ph idx="4294967295" type="title"/>
          </p:nvPr>
        </p:nvSpPr>
        <p:spPr>
          <a:xfrm>
            <a:off x="3613150" y="2107600"/>
            <a:ext cx="1797000" cy="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500">
                <a:solidFill>
                  <a:srgbClr val="FFFFFF"/>
                </a:solidFill>
              </a:rPr>
              <a:t>“</a:t>
            </a:r>
            <a:endParaRPr b="1" sz="75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p:nvPr/>
        </p:nvSpPr>
        <p:spPr>
          <a:xfrm>
            <a:off x="-9225" y="-61925"/>
            <a:ext cx="9200100" cy="5214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txBox="1"/>
          <p:nvPr>
            <p:ph idx="4294967295" type="title"/>
          </p:nvPr>
        </p:nvSpPr>
        <p:spPr>
          <a:xfrm>
            <a:off x="4159250" y="2285400"/>
            <a:ext cx="4764900" cy="16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solidFill>
                  <a:srgbClr val="FFFFFF"/>
                </a:solidFill>
                <a:latin typeface="Montserrat"/>
                <a:ea typeface="Montserrat"/>
                <a:cs typeface="Montserrat"/>
                <a:sym typeface="Montserrat"/>
              </a:rPr>
              <a:t>Questions anchored in research or discussion</a:t>
            </a:r>
            <a:endParaRPr b="1" sz="2600">
              <a:solidFill>
                <a:srgbClr val="FFFFFF"/>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700">
                <a:solidFill>
                  <a:srgbClr val="FFFFFF"/>
                </a:solidFill>
                <a:latin typeface="Montserrat"/>
                <a:ea typeface="Montserrat"/>
                <a:cs typeface="Montserrat"/>
                <a:sym typeface="Montserrat"/>
              </a:rPr>
              <a:t>(You said </a:t>
            </a:r>
            <a:r>
              <a:rPr i="1" lang="en" sz="1700">
                <a:solidFill>
                  <a:srgbClr val="FFFFFF"/>
                </a:solidFill>
                <a:latin typeface="Montserrat"/>
                <a:ea typeface="Montserrat"/>
                <a:cs typeface="Montserrat"/>
                <a:sym typeface="Montserrat"/>
              </a:rPr>
              <a:t>this</a:t>
            </a:r>
            <a:r>
              <a:rPr lang="en" sz="1700">
                <a:solidFill>
                  <a:srgbClr val="FFFFFF"/>
                </a:solidFill>
                <a:latin typeface="Montserrat"/>
                <a:ea typeface="Montserrat"/>
                <a:cs typeface="Montserrat"/>
                <a:sym typeface="Montserrat"/>
              </a:rPr>
              <a:t>, could you expand further?)</a:t>
            </a:r>
            <a:endParaRPr sz="1700">
              <a:solidFill>
                <a:srgbClr val="FFFFFF"/>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26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2600">
              <a:solidFill>
                <a:srgbClr val="FFFFFF"/>
              </a:solidFill>
              <a:latin typeface="Montserrat"/>
              <a:ea typeface="Montserrat"/>
              <a:cs typeface="Montserrat"/>
              <a:sym typeface="Montserrat"/>
            </a:endParaRPr>
          </a:p>
        </p:txBody>
      </p:sp>
      <p:sp>
        <p:nvSpPr>
          <p:cNvPr id="99" name="Google Shape;99;p19"/>
          <p:cNvSpPr txBox="1"/>
          <p:nvPr>
            <p:ph idx="4294967295" type="title"/>
          </p:nvPr>
        </p:nvSpPr>
        <p:spPr>
          <a:xfrm>
            <a:off x="3613150" y="2107600"/>
            <a:ext cx="1797000" cy="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500">
                <a:solidFill>
                  <a:srgbClr val="FFFFFF"/>
                </a:solidFill>
              </a:rPr>
              <a:t>“</a:t>
            </a:r>
            <a:endParaRPr b="1" sz="75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p:nvPr/>
        </p:nvSpPr>
        <p:spPr>
          <a:xfrm>
            <a:off x="-9225" y="-61925"/>
            <a:ext cx="9200100" cy="5214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0"/>
          <p:cNvSpPr txBox="1"/>
          <p:nvPr>
            <p:ph idx="4294967295" type="title"/>
          </p:nvPr>
        </p:nvSpPr>
        <p:spPr>
          <a:xfrm>
            <a:off x="4159250" y="2285400"/>
            <a:ext cx="4764900" cy="16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solidFill>
                  <a:srgbClr val="5B0F00"/>
                </a:solidFill>
                <a:latin typeface="Montserrat"/>
                <a:ea typeface="Montserrat"/>
                <a:cs typeface="Montserrat"/>
                <a:sym typeface="Montserrat"/>
              </a:rPr>
              <a:t>Questions for collective good of the cohort</a:t>
            </a:r>
            <a:endParaRPr b="1" sz="2600">
              <a:solidFill>
                <a:srgbClr val="5B0F00"/>
              </a:solidFill>
              <a:latin typeface="Montserrat"/>
              <a:ea typeface="Montserrat"/>
              <a:cs typeface="Montserrat"/>
              <a:sym typeface="Montserrat"/>
            </a:endParaRPr>
          </a:p>
          <a:p>
            <a:pPr indent="0" lvl="0" marL="0" rtl="0" algn="l">
              <a:spcBef>
                <a:spcPts val="0"/>
              </a:spcBef>
              <a:spcAft>
                <a:spcPts val="0"/>
              </a:spcAft>
              <a:buNone/>
            </a:pPr>
            <a:r>
              <a:t/>
            </a:r>
            <a:endParaRPr sz="2600">
              <a:solidFill>
                <a:srgbClr val="5B0F00"/>
              </a:solidFill>
              <a:latin typeface="Montserrat"/>
              <a:ea typeface="Montserrat"/>
              <a:cs typeface="Montserrat"/>
              <a:sym typeface="Montserrat"/>
            </a:endParaRPr>
          </a:p>
        </p:txBody>
      </p:sp>
      <p:sp>
        <p:nvSpPr>
          <p:cNvPr id="106" name="Google Shape;106;p20"/>
          <p:cNvSpPr txBox="1"/>
          <p:nvPr>
            <p:ph idx="4294967295" type="title"/>
          </p:nvPr>
        </p:nvSpPr>
        <p:spPr>
          <a:xfrm>
            <a:off x="3613150" y="2107600"/>
            <a:ext cx="1797000" cy="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500">
                <a:solidFill>
                  <a:srgbClr val="5B0F00"/>
                </a:solidFill>
              </a:rPr>
              <a:t>“</a:t>
            </a:r>
            <a:endParaRPr b="1" sz="7500">
              <a:solidFill>
                <a:srgbClr val="5B0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p:nvPr/>
        </p:nvSpPr>
        <p:spPr>
          <a:xfrm>
            <a:off x="-9225" y="-61925"/>
            <a:ext cx="9200100" cy="52146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txBox="1"/>
          <p:nvPr>
            <p:ph idx="4294967295" type="title"/>
          </p:nvPr>
        </p:nvSpPr>
        <p:spPr>
          <a:xfrm>
            <a:off x="4159250" y="2285400"/>
            <a:ext cx="4764900" cy="16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solidFill>
                  <a:srgbClr val="5B0F00"/>
                </a:solidFill>
                <a:latin typeface="Montserrat"/>
                <a:ea typeface="Montserrat"/>
                <a:cs typeface="Montserrat"/>
                <a:sym typeface="Montserrat"/>
              </a:rPr>
              <a:t>Get stories and narratives from your panelists</a:t>
            </a:r>
            <a:endParaRPr b="1" sz="2600">
              <a:solidFill>
                <a:srgbClr val="5B0F00"/>
              </a:solidFill>
              <a:latin typeface="Montserrat"/>
              <a:ea typeface="Montserrat"/>
              <a:cs typeface="Montserrat"/>
              <a:sym typeface="Montserrat"/>
            </a:endParaRPr>
          </a:p>
          <a:p>
            <a:pPr indent="0" lvl="0" marL="0" rtl="0" algn="l">
              <a:spcBef>
                <a:spcPts val="0"/>
              </a:spcBef>
              <a:spcAft>
                <a:spcPts val="0"/>
              </a:spcAft>
              <a:buNone/>
            </a:pPr>
            <a:r>
              <a:t/>
            </a:r>
            <a:endParaRPr sz="2600">
              <a:solidFill>
                <a:srgbClr val="5B0F00"/>
              </a:solidFill>
              <a:latin typeface="Montserrat"/>
              <a:ea typeface="Montserrat"/>
              <a:cs typeface="Montserrat"/>
              <a:sym typeface="Montserrat"/>
            </a:endParaRPr>
          </a:p>
        </p:txBody>
      </p:sp>
      <p:sp>
        <p:nvSpPr>
          <p:cNvPr id="113" name="Google Shape;113;p21"/>
          <p:cNvSpPr txBox="1"/>
          <p:nvPr>
            <p:ph idx="4294967295" type="title"/>
          </p:nvPr>
        </p:nvSpPr>
        <p:spPr>
          <a:xfrm>
            <a:off x="3613150" y="2107600"/>
            <a:ext cx="1797000" cy="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500">
                <a:solidFill>
                  <a:srgbClr val="5B0F00"/>
                </a:solidFill>
              </a:rPr>
              <a:t>“</a:t>
            </a:r>
            <a:endParaRPr b="1" sz="7500">
              <a:solidFill>
                <a:srgbClr val="5B0F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