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30" r:id="rId1"/>
  </p:sldMasterIdLst>
  <p:notesMasterIdLst>
    <p:notesMasterId r:id="rId6"/>
  </p:notesMasterIdLst>
  <p:sldIdLst>
    <p:sldId id="256" r:id="rId2"/>
    <p:sldId id="268" r:id="rId3"/>
    <p:sldId id="269" r:id="rId4"/>
    <p:sldId id="270" r:id="rId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210"/>
    <p:restoredTop sz="79184"/>
  </p:normalViewPr>
  <p:slideViewPr>
    <p:cSldViewPr snapToGrid="0" snapToObjects="1">
      <p:cViewPr varScale="1">
        <p:scale>
          <a:sx n="95" d="100"/>
          <a:sy n="95" d="100"/>
        </p:scale>
        <p:origin x="3104"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8F7E09-C1B1-D74A-8DEF-B856A8DDAB67}" type="datetimeFigureOut">
              <a:rPr lang="en-US" smtClean="0"/>
              <a:t>9/9/20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588C85-30DC-6B4D-A211-81963C353B9A}" type="slidenum">
              <a:rPr lang="en-US" smtClean="0"/>
              <a:t>‹#›</a:t>
            </a:fld>
            <a:endParaRPr lang="en-US"/>
          </a:p>
        </p:txBody>
      </p:sp>
    </p:spTree>
    <p:extLst>
      <p:ext uri="{BB962C8B-B14F-4D97-AF65-F5344CB8AC3E}">
        <p14:creationId xmlns:p14="http://schemas.microsoft.com/office/powerpoint/2010/main" val="20954296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WHAT IS IT THAT YOU WORRY ABOUT?</a:t>
            </a:r>
          </a:p>
          <a:p>
            <a:endParaRPr lang="en-US" sz="1200" dirty="0"/>
          </a:p>
          <a:p>
            <a:r>
              <a:rPr lang="en-US" sz="1200" dirty="0"/>
              <a:t>ARE THE THINGS THAT YOU WORRY ABOUT LIKELY TO HAPPEN?</a:t>
            </a:r>
          </a:p>
          <a:p>
            <a:endParaRPr lang="en-US" sz="1200" dirty="0"/>
          </a:p>
          <a:p>
            <a:r>
              <a:rPr lang="en-US" sz="1200" dirty="0"/>
              <a:t>HOW MUCH CONTROL DO YOU YOU ASSUME YOU HAVE OVER YOUR FATE?</a:t>
            </a:r>
          </a:p>
          <a:p>
            <a:endParaRPr lang="en-US" sz="1200" dirty="0"/>
          </a:p>
          <a:p>
            <a:r>
              <a:rPr lang="en-US" sz="1200" dirty="0"/>
              <a:t>THE AUSTRALIA BUREAU OF STATISTICS ANNUALLY COMPILES DETAILED DATA ON CAUSES OF DEATH.  THESE CAUSES ARE ORGANIZED INTO 20 CATEGORIES, EACH WITH MANY SUBCATEGORIES.  THERE ARE OVER 1500 DIFFERENT WAYS TO CLASSIFY A DEATH.  ATTRIBUTES OF EACH CAUSE OF DEATH INCLUDE GENDER, TOTAL YEARS OF LOST LIFE, NUMBER OF DEATHS AND DEATH RATE.  INFORMATION IS ALSO ALSO AVAILABLE FOR EACH YEAR GOING BACK TO 2009.  THE DATA IS MADE AVAILABE FOR DOWNLOAD IN SPREADSHEET FORM (XLS). </a:t>
            </a:r>
          </a:p>
        </p:txBody>
      </p:sp>
      <p:sp>
        <p:nvSpPr>
          <p:cNvPr id="4" name="Slide Number Placeholder 3"/>
          <p:cNvSpPr>
            <a:spLocks noGrp="1"/>
          </p:cNvSpPr>
          <p:nvPr>
            <p:ph type="sldNum" sz="quarter" idx="5"/>
          </p:nvPr>
        </p:nvSpPr>
        <p:spPr/>
        <p:txBody>
          <a:bodyPr/>
          <a:lstStyle/>
          <a:p>
            <a:fld id="{22588C85-30DC-6B4D-A211-81963C353B9A}" type="slidenum">
              <a:rPr lang="en-US" smtClean="0"/>
              <a:t>1</a:t>
            </a:fld>
            <a:endParaRPr lang="en-US"/>
          </a:p>
        </p:txBody>
      </p:sp>
    </p:spTree>
    <p:extLst>
      <p:ext uri="{BB962C8B-B14F-4D97-AF65-F5344CB8AC3E}">
        <p14:creationId xmlns:p14="http://schemas.microsoft.com/office/powerpoint/2010/main" val="14747239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IT IS VERY COMMON FOR US TO WORRY ABOUT THINGS OUTSIDE OF OUR CONTROL – BUT LOOKING AT THIS CHART, WHAT IS MOST LIKELY TO CAUSE YOUR DEATH?</a:t>
            </a:r>
          </a:p>
          <a:p>
            <a:endParaRPr lang="en-US" dirty="0"/>
          </a:p>
          <a:p>
            <a:r>
              <a:rPr lang="en-US" dirty="0"/>
              <a:t>THE NUMBER ONE CAUSE OF DEATH BY A VERY LARGE MARGIN IS CARDIOVASCULAR DISEASE, WHICH IS HIGHLY INFLUENCED BY OUR DIETS AND LIFESTYLE.  WE HAVE CONTROL OVER THIS THROUGH OUR DAILY CHOICES!</a:t>
            </a:r>
          </a:p>
          <a:p>
            <a:endParaRPr lang="en-US" dirty="0"/>
          </a:p>
          <a:p>
            <a:r>
              <a:rPr lang="en-US" dirty="0"/>
              <a:t>MANY OF THE OTHER LEADING CAUSES OF DEATH, SUCH AS LUNG CANCER, DIABETES, DRUG OVERDOSES, SKIN CANCER, AND SUICIDE, ARE ALSO HEAVILY INFLUENCED BY OUR LIFESTYLE AND CHOICES.</a:t>
            </a:r>
          </a:p>
          <a:p>
            <a:endParaRPr lang="en-US" dirty="0"/>
          </a:p>
          <a:p>
            <a:r>
              <a:rPr lang="en-US" dirty="0"/>
              <a:t>YOUR AGE COULD ALSO BE A SIGNIFICANT DETERMINANT OF WHAT YOU DIE FROM.  IN THIS CHART THE SIZE AND COLOR OF THE SPHERE TELLS US HOW MANY TOTAL YEARS OF LIFE WERE LOST.  IF A YOUNGER PERSON AND AN OLDER PERSON WERE TO DIE AT THE SAME TIME, THE YOUNGER PERSON WOULD, IN THEORY, HAVE MORE YEARS OF LIFE LEFT AND THUS WOULD HAVE LOST MORE YEARS OF LIFE.  THIS EXPLAINS WHY DEMENTIA, ALZHEIMERS, AND FLU ARE SO SMALL HERE AS MOST PERSONS WHO DIE FROM THESE DISEASES ARE OLDER.  IN CONTRAST, YOUNG PEOPLE ARE MORE LIKLEY TO DIE OF DRUG OVERDOSES AND SUICIDES SO THEIR SPHERES ARE LARGE EVEN THOUGH THEY ACCOUNTED FOR A RELATIVELY SMALL NUMBER OF DEATHS.</a:t>
            </a:r>
          </a:p>
          <a:p>
            <a:endParaRPr lang="en-US" dirty="0"/>
          </a:p>
          <a:p>
            <a:r>
              <a:rPr lang="en-US" dirty="0"/>
              <a:t>WE CAN ALSO SEE THAT SOME CAUSES OF DEATH ARE GROWING MORE QUICKLY THAN OTHERS.  DEATHS DUE TO CARDIOVASCULAR DISEASE HAVE BEEN DECREASING (ON AVERAGE) WHILE DEMENTIA, FLU, FALLING, AND ALZHEIMERS HAVE BEEN INCREASING.  </a:t>
            </a:r>
            <a:r>
              <a:rPr lang="en-US"/>
              <a:t>THE INCREASE COULD BE A RESULT OF A DEMOGRAPHIC SHIFT TOWARDS AN AGING POPULATION WHERE MORE PEOPLE ARE DYING FROM THE CAUSES.</a:t>
            </a:r>
            <a:endParaRPr lang="en-US" dirty="0"/>
          </a:p>
          <a:p>
            <a:endParaRPr lang="en-US" dirty="0"/>
          </a:p>
          <a:p>
            <a:r>
              <a:rPr lang="en-US" dirty="0"/>
              <a:t>MANY OF THE THINGS THAT MOST FRIGHTEN US, SUCH AS VIOLENT CRIME, DO NOT APPEAR ON THIS LIST OF THE TOP 15 CAUSES OF DEATH.  LETS NOW LOOK AT SOME OF THE LESS LIKELY CAUSES OF DEATH.</a:t>
            </a:r>
          </a:p>
        </p:txBody>
      </p:sp>
      <p:sp>
        <p:nvSpPr>
          <p:cNvPr id="4" name="Slide Number Placeholder 3"/>
          <p:cNvSpPr>
            <a:spLocks noGrp="1"/>
          </p:cNvSpPr>
          <p:nvPr>
            <p:ph type="sldNum" sz="quarter" idx="5"/>
          </p:nvPr>
        </p:nvSpPr>
        <p:spPr/>
        <p:txBody>
          <a:bodyPr/>
          <a:lstStyle/>
          <a:p>
            <a:fld id="{22588C85-30DC-6B4D-A211-81963C353B9A}" type="slidenum">
              <a:rPr lang="en-US" smtClean="0"/>
              <a:t>2</a:t>
            </a:fld>
            <a:endParaRPr lang="en-US"/>
          </a:p>
        </p:txBody>
      </p:sp>
    </p:spTree>
    <p:extLst>
      <p:ext uri="{BB962C8B-B14F-4D97-AF65-F5344CB8AC3E}">
        <p14:creationId xmlns:p14="http://schemas.microsoft.com/office/powerpoint/2010/main" val="23703216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ALTHOUGH WE MIGHT FEAR GETTING ATTACKED BY A SHARK OR BEING THE VICTIM OF A VIOLENT CRIME, THERE ARE MANY THINGS WE DO EVERYDAY THAT ARE MUCH MORE LIKLEY TO RESULT IN OUR DEATH.  FOR INSTANCE, WE ARE NEARLY FIVE TIMES MORE LIKLEY TO DIE IN A CAR ACCIDENT THAN TO PERISH FROM AN ASSAULT!  </a:t>
            </a:r>
          </a:p>
          <a:p>
            <a:endParaRPr lang="en-US" dirty="0"/>
          </a:p>
          <a:p>
            <a:r>
              <a:rPr lang="en-US" dirty="0"/>
              <a:t>MANY OF THE THINGS WE MIGHT ASSUME TO BE VERY SAFE ARE ACTUALLY QUITE DANGEROUS.  WE ARE EQUALLY AS LIKELY TO DIE WALKING DOWN THE STREET AS WE ARE TO BE ASSAULTED!  EATING, SOMETHING WE DO MANY TIMES A DAY, COULD LIKELY BE THE END OF US (VIA CHOKING).  AND DID YOU THINK GOING TO THE HOSPITAL WAS SAFE?  THINK AGAIN!  YOU ARE 8 TIMES MORE LIKLEY TO DIE IN HOSPITAL THAN TO BE KILLED BY A FIREARM!</a:t>
            </a:r>
          </a:p>
          <a:p>
            <a:endParaRPr lang="en-US" dirty="0"/>
          </a:p>
          <a:p>
            <a:r>
              <a:rPr lang="en-US" dirty="0"/>
              <a:t>IN FACT, JUST BEING IN YOU OWN BED IS DANGEROUS!  BUT KEEP ON THE LOOKOUT FOR FALLING OBJECTS OR JUST WEAR A HELMET!  BUT THE BIG TAKEAWAY HERE IS TO BE CAREFUL ON THE ROADS AS DRIVING IS MOST LIKLEY THE MOST DANGEROUS ACTIVITY YOU PERFORM EACH DAY.</a:t>
            </a:r>
          </a:p>
        </p:txBody>
      </p:sp>
      <p:sp>
        <p:nvSpPr>
          <p:cNvPr id="4" name="Slide Number Placeholder 3"/>
          <p:cNvSpPr>
            <a:spLocks noGrp="1"/>
          </p:cNvSpPr>
          <p:nvPr>
            <p:ph type="sldNum" sz="quarter" idx="5"/>
          </p:nvPr>
        </p:nvSpPr>
        <p:spPr/>
        <p:txBody>
          <a:bodyPr/>
          <a:lstStyle/>
          <a:p>
            <a:fld id="{22588C85-30DC-6B4D-A211-81963C353B9A}" type="slidenum">
              <a:rPr lang="en-US" smtClean="0"/>
              <a:t>3</a:t>
            </a:fld>
            <a:endParaRPr lang="en-US"/>
          </a:p>
        </p:txBody>
      </p:sp>
    </p:spTree>
    <p:extLst>
      <p:ext uri="{BB962C8B-B14F-4D97-AF65-F5344CB8AC3E}">
        <p14:creationId xmlns:p14="http://schemas.microsoft.com/office/powerpoint/2010/main" val="1870982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DIETS, LIFESTYLES, AND DAILY CHOICES INFLUENCE WHAT WE MIGHT DIE FROM BUT WHAT HAPPENS TO US IS ASO A PRODUCT OF WHO WE ARE GENETICALLY AND BIOCHEMICALLY. </a:t>
            </a:r>
          </a:p>
          <a:p>
            <a:endParaRPr lang="en-US" dirty="0"/>
          </a:p>
          <a:p>
            <a:r>
              <a:rPr lang="en-US" dirty="0"/>
              <a:t>MANY CAUSES OF DEATH HAVE VERY DIFFERENT OUTCOMES DEPENDING ON GENDER.  IF YOU ARE A WOMAN, YOU HAVE AN UNUSUALLY HIGH CHANCE OF DIEING FROM MULTIPLE SCHLEROSIS, DEMENTIA OR ALZHEIMERS.  BUT DON’T WORRY TOO MUCH, MEN PRETTY MUCH LEAD THE WAY IN EVERY OTHER CATEGORY!  BESIDES A FEW RELATIVELY RARE DISEASES, IT LOOKS QUITE DANGEROUS TO BE A MALE.  IN FACT, MORE MEN THAT WOMEN DIED IN AUSTRALIA IN 2018.</a:t>
            </a:r>
          </a:p>
          <a:p>
            <a:endParaRPr lang="en-US" dirty="0"/>
          </a:p>
          <a:p>
            <a:r>
              <a:rPr lang="en-US" dirty="0"/>
              <a:t>SO, WHAT ARE YOU WORRIED ABOUT?  IS YOUR ANSWER THE SAME AS IT WAS THREE MINUTES AGO?  PROBABLY NOT IF YOU’VE BEEN PAYING ATTENTION.  ALL OF US SHOULD GIVE MORE TIME AND ATTENTION TO OUR DAILY LIFESTYLE AND DIET CHOICES AND WORRY A BIT LESS ABOUT WHAT OTHERS MIGHT DO TO US.  </a:t>
            </a:r>
          </a:p>
          <a:p>
            <a:endParaRPr lang="en-US" dirty="0"/>
          </a:p>
          <a:p>
            <a:r>
              <a:rPr lang="en-US" dirty="0"/>
              <a:t>SO, EXERCISE, BUY MORE VEG, AND SMILE AT STRANGERS, THEY’RE PROBABLY NICE PEOPLE AND MIGHT EVEN BE NICER TO YOU THAN YOU ARE TO YOURSELF!  THE MORAL OF THE STORY IS WE CAN BE OUR OWN WORSE ENEMY BUT WE ALSO HAVE THE POWER TO CHANGE THIS FOR OURSELVES WHILE POSITIVELY INFLUENCING THE DECISIONS OF OTHERS. </a:t>
            </a:r>
          </a:p>
        </p:txBody>
      </p:sp>
      <p:sp>
        <p:nvSpPr>
          <p:cNvPr id="4" name="Slide Number Placeholder 3"/>
          <p:cNvSpPr>
            <a:spLocks noGrp="1"/>
          </p:cNvSpPr>
          <p:nvPr>
            <p:ph type="sldNum" sz="quarter" idx="5"/>
          </p:nvPr>
        </p:nvSpPr>
        <p:spPr/>
        <p:txBody>
          <a:bodyPr/>
          <a:lstStyle/>
          <a:p>
            <a:fld id="{22588C85-30DC-6B4D-A211-81963C353B9A}" type="slidenum">
              <a:rPr lang="en-US" smtClean="0"/>
              <a:t>4</a:t>
            </a:fld>
            <a:endParaRPr lang="en-US"/>
          </a:p>
        </p:txBody>
      </p:sp>
    </p:spTree>
    <p:extLst>
      <p:ext uri="{BB962C8B-B14F-4D97-AF65-F5344CB8AC3E}">
        <p14:creationId xmlns:p14="http://schemas.microsoft.com/office/powerpoint/2010/main" val="32590195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19314" y="596019"/>
            <a:ext cx="7510506" cy="3213982"/>
          </a:xfrm>
        </p:spPr>
        <p:txBody>
          <a:bodyPr anchor="b">
            <a:normAutofit/>
          </a:bodyPr>
          <a:lstStyle>
            <a:lvl1pPr algn="ctr">
              <a:defRPr sz="40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GB"/>
              <a:t>Click to edit Master title style</a:t>
            </a:r>
            <a:endParaRPr lang="en-US" dirty="0"/>
          </a:p>
        </p:txBody>
      </p:sp>
      <p:sp>
        <p:nvSpPr>
          <p:cNvPr id="3" name="Subtitle 2"/>
          <p:cNvSpPr>
            <a:spLocks noGrp="1"/>
          </p:cNvSpPr>
          <p:nvPr>
            <p:ph type="subTitle" idx="1"/>
          </p:nvPr>
        </p:nvSpPr>
        <p:spPr>
          <a:xfrm>
            <a:off x="819314" y="3886200"/>
            <a:ext cx="7510506" cy="2219108"/>
          </a:xfrm>
        </p:spPr>
        <p:txBody>
          <a:bodyPr anchor="t">
            <a:normAutofit/>
          </a:bodyPr>
          <a:lstStyle>
            <a:lvl1pPr marL="0" indent="0" algn="ctr">
              <a:buNone/>
              <a:defRPr sz="1800">
                <a:gradFill flip="none" rotWithShape="1">
                  <a:gsLst>
                    <a:gs pos="0">
                      <a:schemeClr val="tx1"/>
                    </a:gs>
                    <a:gs pos="100000">
                      <a:schemeClr val="tx1">
                        <a:lumMod val="75000"/>
                      </a:schemeClr>
                    </a:gs>
                  </a:gsLst>
                  <a:lin ang="0" scaled="1"/>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189339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677" y="4377485"/>
            <a:ext cx="7413007" cy="907505"/>
          </a:xfrm>
        </p:spPr>
        <p:txBody>
          <a:bodyPr anchor="b">
            <a:normAutofit/>
          </a:bodyPr>
          <a:lstStyle>
            <a:lvl1pPr algn="l">
              <a:defRPr sz="20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917678" y="996188"/>
            <a:ext cx="7301427" cy="298112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917677" y="5284990"/>
            <a:ext cx="7413007" cy="81707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9/9/20</a:t>
            </a:fld>
            <a:endParaRPr lang="en-US" dirty="0"/>
          </a:p>
        </p:txBody>
      </p:sp>
      <p:sp>
        <p:nvSpPr>
          <p:cNvPr id="6" name="Footer Placeholder 5"/>
          <p:cNvSpPr>
            <a:spLocks noGrp="1"/>
          </p:cNvSpPr>
          <p:nvPr>
            <p:ph type="ftr" sz="quarter" idx="11"/>
          </p:nvPr>
        </p:nvSpPr>
        <p:spPr>
          <a:xfrm>
            <a:off x="917678" y="6181344"/>
            <a:ext cx="5337278" cy="365125"/>
          </a:xfrm>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02948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18347" y="596018"/>
            <a:ext cx="7511474" cy="3137782"/>
          </a:xfrm>
        </p:spPr>
        <p:txBody>
          <a:bodyPr anchor="ctr">
            <a:normAutofit/>
          </a:bodyPr>
          <a:lstStyle>
            <a:lvl1pPr algn="l">
              <a:defRPr sz="2800" b="0" cap="all"/>
            </a:lvl1pPr>
          </a:lstStyle>
          <a:p>
            <a:r>
              <a:rPr lang="en-GB"/>
              <a:t>Click to edit Master title style</a:t>
            </a:r>
            <a:endParaRPr lang="en-US" dirty="0"/>
          </a:p>
        </p:txBody>
      </p:sp>
      <p:sp>
        <p:nvSpPr>
          <p:cNvPr id="3" name="Text Placeholder 2"/>
          <p:cNvSpPr>
            <a:spLocks noGrp="1"/>
          </p:cNvSpPr>
          <p:nvPr>
            <p:ph type="body" idx="1"/>
          </p:nvPr>
        </p:nvSpPr>
        <p:spPr>
          <a:xfrm>
            <a:off x="818347" y="4343400"/>
            <a:ext cx="7511474" cy="1758660"/>
          </a:xfrm>
        </p:spPr>
        <p:txBody>
          <a:bodyPr anchor="ctr">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869876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583818" y="860276"/>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7888822" y="29859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084942" y="596018"/>
            <a:ext cx="6974115" cy="3044079"/>
          </a:xfrm>
        </p:spPr>
        <p:txBody>
          <a:bodyPr anchor="ctr">
            <a:normAutofit/>
          </a:bodyPr>
          <a:lstStyle>
            <a:lvl1pPr algn="l">
              <a:defRPr sz="2800" b="0" cap="all">
                <a:gradFill flip="none" rotWithShape="1">
                  <a:gsLst>
                    <a:gs pos="0">
                      <a:schemeClr val="tx1"/>
                    </a:gs>
                    <a:gs pos="100000">
                      <a:schemeClr val="tx1">
                        <a:lumMod val="75000"/>
                      </a:schemeClr>
                    </a:gs>
                  </a:gsLst>
                  <a:lin ang="5400000" scaled="0"/>
                  <a:tileRect/>
                </a:gra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1256436" y="3650606"/>
            <a:ext cx="6631128" cy="381000"/>
          </a:xfrm>
        </p:spPr>
        <p:txBody>
          <a:bodyPr anchor="ctr">
            <a:normAutofit/>
          </a:bodyPr>
          <a:lstStyle>
            <a:lvl1pPr marL="0" indent="0">
              <a:buFontTx/>
              <a:buNone/>
              <a:defRPr sz="14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818347" y="4641206"/>
            <a:ext cx="7511473" cy="1447800"/>
          </a:xfrm>
        </p:spPr>
        <p:txBody>
          <a:bodyPr anchor="ctr">
            <a:normAutofit/>
          </a:bodyPr>
          <a:lstStyle>
            <a:lvl1pPr marL="0" indent="0" algn="l">
              <a:buNone/>
              <a:defRPr sz="1800">
                <a:gradFill flip="none" rotWithShape="1">
                  <a:gsLst>
                    <a:gs pos="0">
                      <a:schemeClr val="tx1"/>
                    </a:gs>
                    <a:gs pos="100000">
                      <a:schemeClr val="tx1">
                        <a:lumMod val="75000"/>
                      </a:schemeClr>
                    </a:gs>
                  </a:gsLst>
                  <a:lin ang="0" scaled="1"/>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717955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18347" y="3603566"/>
            <a:ext cx="7512338" cy="1468800"/>
          </a:xfrm>
        </p:spPr>
        <p:txBody>
          <a:bodyPr anchor="b">
            <a:normAutofit/>
          </a:bodyPr>
          <a:lstStyle>
            <a:lvl1pPr algn="l">
              <a:defRPr sz="2800" b="0" cap="all"/>
            </a:lvl1pPr>
          </a:lstStyle>
          <a:p>
            <a:r>
              <a:rPr lang="en-GB"/>
              <a:t>Click to edit Master title style</a:t>
            </a:r>
            <a:endParaRPr lang="en-US" dirty="0"/>
          </a:p>
        </p:txBody>
      </p:sp>
      <p:sp>
        <p:nvSpPr>
          <p:cNvPr id="3" name="Text Placeholder 2"/>
          <p:cNvSpPr>
            <a:spLocks noGrp="1"/>
          </p:cNvSpPr>
          <p:nvPr>
            <p:ph type="body" idx="1"/>
          </p:nvPr>
        </p:nvSpPr>
        <p:spPr>
          <a:xfrm>
            <a:off x="821015" y="5072366"/>
            <a:ext cx="7512339" cy="1029694"/>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955797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extBox 12"/>
          <p:cNvSpPr txBox="1"/>
          <p:nvPr/>
        </p:nvSpPr>
        <p:spPr>
          <a:xfrm>
            <a:off x="583818" y="753851"/>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6" name="TextBox 15"/>
          <p:cNvSpPr txBox="1"/>
          <p:nvPr/>
        </p:nvSpPr>
        <p:spPr>
          <a:xfrm>
            <a:off x="7887556" y="2879498"/>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084942" y="596018"/>
            <a:ext cx="6974115" cy="2844369"/>
          </a:xfrm>
        </p:spPr>
        <p:txBody>
          <a:bodyPr anchor="ctr">
            <a:normAutofit/>
          </a:bodyPr>
          <a:lstStyle>
            <a:lvl1pPr algn="l">
              <a:defRPr sz="2800" b="0" cap="all">
                <a:gradFill flip="none" rotWithShape="1">
                  <a:gsLst>
                    <a:gs pos="0">
                      <a:schemeClr val="tx1"/>
                    </a:gs>
                    <a:gs pos="100000">
                      <a:schemeClr val="tx1">
                        <a:lumMod val="75000"/>
                      </a:schemeClr>
                    </a:gs>
                  </a:gsLst>
                  <a:lin ang="5400000" scaled="0"/>
                  <a:tileRect/>
                </a:gra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818347" y="3886200"/>
            <a:ext cx="7512338" cy="1053662"/>
          </a:xfrm>
        </p:spPr>
        <p:txBody>
          <a:bodyPr vert="horz" lIns="91440" tIns="45720" rIns="91440" bIns="45720" rtlCol="0" anchor="b">
            <a:normAutofit/>
          </a:bodyPr>
          <a:lstStyle>
            <a:lvl1pPr>
              <a:buNone/>
              <a:defRPr lang="en-US" sz="2000" b="0" cap="all" dirty="0">
                <a:ln w="3175" cmpd="sng">
                  <a:noFill/>
                </a:ln>
                <a:gradFill flip="none" rotWithShape="1">
                  <a:gsLst>
                    <a:gs pos="0">
                      <a:schemeClr val="tx1"/>
                    </a:gs>
                    <a:gs pos="100000">
                      <a:schemeClr val="tx1">
                        <a:lumMod val="75000"/>
                      </a:schemeClr>
                    </a:gs>
                  </a:gsLst>
                  <a:lin ang="0" scaled="1"/>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818347" y="4939862"/>
            <a:ext cx="7512338" cy="1162198"/>
          </a:xfrm>
        </p:spPr>
        <p:txBody>
          <a:bodyPr anchor="t">
            <a:normAutofit/>
          </a:bodyPr>
          <a:lstStyle>
            <a:lvl1pPr marL="0" indent="0" algn="l">
              <a:buNone/>
              <a:defRPr sz="1600">
                <a:gradFill flip="none" rotWithShape="1">
                  <a:gsLst>
                    <a:gs pos="0">
                      <a:schemeClr val="tx1"/>
                    </a:gs>
                    <a:gs pos="100000">
                      <a:schemeClr val="tx1">
                        <a:lumMod val="75000"/>
                      </a:schemeClr>
                    </a:gs>
                  </a:gsLst>
                  <a:lin ang="5400000" scaled="0"/>
                  <a:tileRect/>
                </a:gra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971678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818346" y="596018"/>
            <a:ext cx="7511473" cy="2756783"/>
          </a:xfrm>
        </p:spPr>
        <p:txBody>
          <a:bodyPr vert="horz" lIns="91440" tIns="45720" rIns="91440" bIns="45720" rtlCol="0" anchor="ctr">
            <a:normAutofit/>
          </a:bodyPr>
          <a:lstStyle>
            <a:lvl1pPr>
              <a:defRPr lang="en-US" sz="2800" b="0" dirty="0"/>
            </a:lvl1pPr>
          </a:lstStyle>
          <a:p>
            <a:pPr marL="0" lvl="0"/>
            <a:r>
              <a:rPr lang="en-GB"/>
              <a:t>Click to edit Master title style</a:t>
            </a:r>
            <a:endParaRPr lang="en-US" dirty="0"/>
          </a:p>
        </p:txBody>
      </p:sp>
      <p:sp>
        <p:nvSpPr>
          <p:cNvPr id="10" name="Text Placeholder 9"/>
          <p:cNvSpPr>
            <a:spLocks noGrp="1"/>
          </p:cNvSpPr>
          <p:nvPr>
            <p:ph type="body" sz="quarter" idx="13"/>
          </p:nvPr>
        </p:nvSpPr>
        <p:spPr>
          <a:xfrm>
            <a:off x="818346" y="3682941"/>
            <a:ext cx="7511473" cy="1049283"/>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818347" y="4732224"/>
            <a:ext cx="7511472" cy="1369836"/>
          </a:xfrm>
        </p:spPr>
        <p:txBody>
          <a:bodyPr anchor="t">
            <a:normAutofit/>
          </a:bodyPr>
          <a:lstStyle>
            <a:lvl1pPr marL="0" indent="0" algn="l">
              <a:buNone/>
              <a:defRPr sz="1600">
                <a:gradFill flip="none" rotWithShape="1">
                  <a:gsLst>
                    <a:gs pos="0">
                      <a:schemeClr val="tx1"/>
                    </a:gs>
                    <a:gs pos="100000">
                      <a:schemeClr val="tx1">
                        <a:lumMod val="75000"/>
                      </a:schemeClr>
                    </a:gs>
                  </a:gsLst>
                  <a:lin ang="5400000" scaled="0"/>
                  <a:tileRect/>
                </a:gra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563173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818347" y="596018"/>
            <a:ext cx="7511473" cy="1312480"/>
          </a:xfrm>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084162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1708" y="596018"/>
            <a:ext cx="1778112" cy="5506042"/>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18347" y="596018"/>
            <a:ext cx="5624137" cy="5506042"/>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437141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242706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19314" y="3270698"/>
            <a:ext cx="7510506" cy="1823305"/>
          </a:xfrm>
        </p:spPr>
        <p:txBody>
          <a:bodyPr anchor="b">
            <a:normAutofit/>
          </a:bodyPr>
          <a:lstStyle>
            <a:lvl1pPr algn="r">
              <a:defRPr sz="2800" b="0" cap="all"/>
            </a:lvl1pPr>
          </a:lstStyle>
          <a:p>
            <a:r>
              <a:rPr lang="en-GB"/>
              <a:t>Click to edit Master title style</a:t>
            </a:r>
            <a:endParaRPr lang="en-US" dirty="0"/>
          </a:p>
        </p:txBody>
      </p:sp>
      <p:sp>
        <p:nvSpPr>
          <p:cNvPr id="3" name="Text Placeholder 2"/>
          <p:cNvSpPr>
            <a:spLocks noGrp="1"/>
          </p:cNvSpPr>
          <p:nvPr>
            <p:ph type="body" idx="1"/>
          </p:nvPr>
        </p:nvSpPr>
        <p:spPr>
          <a:xfrm>
            <a:off x="819314" y="5103810"/>
            <a:ext cx="7510506" cy="998250"/>
          </a:xfrm>
        </p:spPr>
        <p:txBody>
          <a:bodyPr anchor="t">
            <a:normAutofit/>
          </a:bodyPr>
          <a:lstStyle>
            <a:lvl1pPr marL="0" indent="0" algn="r">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223762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818347" y="2060898"/>
            <a:ext cx="3685073" cy="4031331"/>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4640580" y="2060898"/>
            <a:ext cx="3689239" cy="403133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9/9/20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824336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1106306" y="2060898"/>
            <a:ext cx="3397113" cy="733596"/>
          </a:xfrm>
        </p:spPr>
        <p:txBody>
          <a:bodyPr anchor="b">
            <a:no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18347" y="2786027"/>
            <a:ext cx="3685073" cy="3316033"/>
          </a:xfrm>
        </p:spPr>
        <p:txBody>
          <a:bodyPr anchor="t">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4910150" y="2060898"/>
            <a:ext cx="3419670" cy="725129"/>
          </a:xfrm>
        </p:spPr>
        <p:txBody>
          <a:bodyPr anchor="b">
            <a:no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29165" y="2786027"/>
            <a:ext cx="3701520" cy="3316033"/>
          </a:xfrm>
        </p:spPr>
        <p:txBody>
          <a:bodyPr anchor="t">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9/9/20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108415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600"/>
            </a:lvl1p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9/9/20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532870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9/9/20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337021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8347" y="1754928"/>
            <a:ext cx="2729523" cy="1371600"/>
          </a:xfrm>
        </p:spPr>
        <p:txBody>
          <a:bodyPr anchor="b">
            <a:normAutofit/>
          </a:bodyPr>
          <a:lstStyle>
            <a:lvl1pPr algn="l">
              <a:defRPr sz="2200" b="0"/>
            </a:lvl1pPr>
          </a:lstStyle>
          <a:p>
            <a:r>
              <a:rPr lang="en-GB"/>
              <a:t>Click to edit Master title style</a:t>
            </a:r>
            <a:endParaRPr lang="en-US" dirty="0"/>
          </a:p>
        </p:txBody>
      </p:sp>
      <p:sp>
        <p:nvSpPr>
          <p:cNvPr id="3" name="Content Placeholder 2"/>
          <p:cNvSpPr>
            <a:spLocks noGrp="1"/>
          </p:cNvSpPr>
          <p:nvPr>
            <p:ph idx="1"/>
          </p:nvPr>
        </p:nvSpPr>
        <p:spPr>
          <a:xfrm>
            <a:off x="3828856" y="596018"/>
            <a:ext cx="4500964" cy="5506041"/>
          </a:xfrm>
        </p:spPr>
        <p:txBody>
          <a:bodyPr anchor="ctr">
            <a:normAutofit/>
          </a:bodyPr>
          <a:lstStyle>
            <a:lvl1pPr>
              <a:defRPr sz="1800"/>
            </a:lvl1pPr>
            <a:lvl2pPr>
              <a:defRPr sz="1600"/>
            </a:lvl2pPr>
            <a:lvl3pPr>
              <a:defRPr sz="1400"/>
            </a:lvl3pPr>
            <a:lvl4pPr>
              <a:defRPr sz="1200"/>
            </a:lvl4pPr>
            <a:lvl5pPr>
              <a:defRPr sz="1100"/>
            </a:lvl5pPr>
            <a:lvl6pPr>
              <a:defRPr sz="1100"/>
            </a:lvl6pPr>
            <a:lvl7pPr>
              <a:defRPr sz="1100"/>
            </a:lvl7pPr>
            <a:lvl8pPr>
              <a:defRPr sz="1100"/>
            </a:lvl8pPr>
            <a:lvl9pPr>
              <a:defRPr sz="11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18347" y="3126528"/>
            <a:ext cx="2729523"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9/9/20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38479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8347" y="1898269"/>
            <a:ext cx="4423803" cy="1371600"/>
          </a:xfrm>
        </p:spPr>
        <p:txBody>
          <a:bodyPr anchor="b">
            <a:normAutofit/>
          </a:bodyPr>
          <a:lstStyle>
            <a:lvl1pPr algn="l">
              <a:defRPr sz="2400" b="0"/>
            </a:lvl1pPr>
          </a:lstStyle>
          <a:p>
            <a:r>
              <a:rPr lang="en-GB"/>
              <a:t>Click to edit Master title style</a:t>
            </a:r>
            <a:endParaRPr lang="en-US" dirty="0"/>
          </a:p>
        </p:txBody>
      </p:sp>
      <p:sp>
        <p:nvSpPr>
          <p:cNvPr id="14" name="Picture Placeholder 2"/>
          <p:cNvSpPr>
            <a:spLocks noGrp="1" noChangeAspect="1"/>
          </p:cNvSpPr>
          <p:nvPr>
            <p:ph type="pic" idx="1"/>
          </p:nvPr>
        </p:nvSpPr>
        <p:spPr>
          <a:xfrm>
            <a:off x="5515442" y="-18288"/>
            <a:ext cx="2500062"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817318" y="3269869"/>
            <a:ext cx="4423803"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a:xfrm>
            <a:off x="4523649" y="6181344"/>
            <a:ext cx="718502" cy="365125"/>
          </a:xfrm>
        </p:spPr>
        <p:txBody>
          <a:bodyPr/>
          <a:lstStyle/>
          <a:p>
            <a:fld id="{B61BEF0D-F0BB-DE4B-95CE-6DB70DBA9567}" type="datetimeFigureOut">
              <a:rPr lang="en-US" smtClean="0"/>
              <a:pPr/>
              <a:t>9/9/20</a:t>
            </a:fld>
            <a:endParaRPr lang="en-US" dirty="0"/>
          </a:p>
        </p:txBody>
      </p:sp>
      <p:sp>
        <p:nvSpPr>
          <p:cNvPr id="6" name="Footer Placeholder 5"/>
          <p:cNvSpPr>
            <a:spLocks noGrp="1"/>
          </p:cNvSpPr>
          <p:nvPr>
            <p:ph type="ftr" sz="quarter" idx="11"/>
          </p:nvPr>
        </p:nvSpPr>
        <p:spPr>
          <a:xfrm>
            <a:off x="818348" y="6181344"/>
            <a:ext cx="3705300" cy="365125"/>
          </a:xfrm>
        </p:spPr>
        <p:txBody>
          <a:bodyPr/>
          <a:lstStyle/>
          <a:p>
            <a:endParaRPr lang="en-US" dirty="0"/>
          </a:p>
        </p:txBody>
      </p:sp>
      <p:sp>
        <p:nvSpPr>
          <p:cNvPr id="7" name="Slide Number Placeholder 6"/>
          <p:cNvSpPr>
            <a:spLocks noGrp="1"/>
          </p:cNvSpPr>
          <p:nvPr>
            <p:ph type="sldNum" sz="quarter" idx="12"/>
          </p:nvPr>
        </p:nvSpPr>
        <p:spPr>
          <a:xfrm>
            <a:off x="8024262" y="6181344"/>
            <a:ext cx="305186" cy="329250"/>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12455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8347" y="596018"/>
            <a:ext cx="7511473" cy="1312480"/>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818348" y="2060898"/>
            <a:ext cx="7511472" cy="4041162"/>
          </a:xfrm>
          <a:prstGeom prst="rect">
            <a:avLst/>
          </a:prstGeom>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6551708" y="6178260"/>
            <a:ext cx="1287464" cy="365125"/>
          </a:xfrm>
          <a:prstGeom prst="rect">
            <a:avLst/>
          </a:prstGeom>
        </p:spPr>
        <p:txBody>
          <a:bodyPr vert="horz" lIns="91440" tIns="45720" rIns="91440" bIns="45720" rtlCol="0" anchor="ctr"/>
          <a:lstStyle>
            <a:lvl1pPr algn="r">
              <a:defRPr sz="8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smtClean="0"/>
              <a:pPr/>
              <a:t>9/9/20</a:t>
            </a:fld>
            <a:endParaRPr lang="en-US" dirty="0"/>
          </a:p>
        </p:txBody>
      </p:sp>
      <p:sp>
        <p:nvSpPr>
          <p:cNvPr id="5" name="Footer Placeholder 4"/>
          <p:cNvSpPr>
            <a:spLocks noGrp="1"/>
          </p:cNvSpPr>
          <p:nvPr>
            <p:ph type="ftr" sz="quarter" idx="3"/>
          </p:nvPr>
        </p:nvSpPr>
        <p:spPr>
          <a:xfrm>
            <a:off x="818347" y="6178260"/>
            <a:ext cx="5624137" cy="365125"/>
          </a:xfrm>
          <a:prstGeom prst="rect">
            <a:avLst/>
          </a:prstGeom>
        </p:spPr>
        <p:txBody>
          <a:bodyPr vert="horz" lIns="91440" tIns="45720" rIns="91440" bIns="45720" rtlCol="0" anchor="ctr"/>
          <a:lstStyle>
            <a:lvl1pPr algn="l">
              <a:defRPr sz="8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7917202" y="6178260"/>
            <a:ext cx="413483" cy="365125"/>
          </a:xfrm>
          <a:prstGeom prst="rect">
            <a:avLst/>
          </a:prstGeom>
        </p:spPr>
        <p:txBody>
          <a:bodyPr vert="horz" lIns="91440" tIns="45720" rIns="91440" bIns="45720" rtlCol="0" anchor="ctr"/>
          <a:lstStyle>
            <a:lvl1pPr algn="r">
              <a:defRPr sz="8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08329096"/>
      </p:ext>
    </p:extLst>
  </p:cSld>
  <p:clrMap bg1="dk1" tx1="lt1" bg2="dk2" tx2="lt2" accent1="accent1" accent2="accent2" accent3="accent3" accent4="accent4" accent5="accent5" accent6="accent6" hlink="hlink" folHlink="folHlink"/>
  <p:sldLayoutIdLst>
    <p:sldLayoutId id="2147483831" r:id="rId1"/>
    <p:sldLayoutId id="2147483832"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2" r:id="rId12"/>
    <p:sldLayoutId id="2147483843" r:id="rId13"/>
    <p:sldLayoutId id="2147483844" r:id="rId14"/>
    <p:sldLayoutId id="2147483845" r:id="rId15"/>
    <p:sldLayoutId id="2147483846" r:id="rId16"/>
    <p:sldLayoutId id="2147483847" r:id="rId17"/>
  </p:sldLayoutIdLst>
  <p:txStyles>
    <p:titleStyle>
      <a:lvl1pPr algn="l" defTabSz="457200" rtl="0" eaLnBrk="1" latinLnBrk="0" hangingPunct="1">
        <a:spcBef>
          <a:spcPct val="0"/>
        </a:spcBef>
        <a:buNone/>
        <a:defRPr sz="2800" kern="1200" cap="all">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30000"/>
        <a:buFont typeface="Arial"/>
        <a:buChar char="•"/>
        <a:defRPr sz="18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30000"/>
        <a:buFont typeface="Arial"/>
        <a:buChar char="•"/>
        <a:defRPr sz="16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30000"/>
        <a:buFont typeface="Arial"/>
        <a:buChar char="•"/>
        <a:defRPr sz="14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30000"/>
        <a:buFont typeface="Arial"/>
        <a:buChar char="•"/>
        <a:defRPr sz="14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30000"/>
        <a:buFont typeface="Arial"/>
        <a:buChar char="•"/>
        <a:defRPr sz="12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30000"/>
        <a:buFont typeface="Arial"/>
        <a:buChar char="•"/>
        <a:defRPr sz="11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30000"/>
        <a:buFont typeface="Arial"/>
        <a:buChar char="•"/>
        <a:defRPr sz="11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30000"/>
        <a:buFont typeface="Arial"/>
        <a:buChar char="•"/>
        <a:defRPr sz="11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1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3A971-7776-5046-8BF6-C967ED61B774}"/>
              </a:ext>
            </a:extLst>
          </p:cNvPr>
          <p:cNvSpPr>
            <a:spLocks noGrp="1"/>
          </p:cNvSpPr>
          <p:nvPr>
            <p:ph type="ctrTitle"/>
          </p:nvPr>
        </p:nvSpPr>
        <p:spPr>
          <a:xfrm>
            <a:off x="1204315" y="1620689"/>
            <a:ext cx="6735366" cy="1657349"/>
          </a:xfrm>
        </p:spPr>
        <p:txBody>
          <a:bodyPr anchor="ctr" anchorCtr="0">
            <a:normAutofit/>
          </a:bodyPr>
          <a:lstStyle/>
          <a:p>
            <a:r>
              <a:rPr lang="en-US" sz="3200" b="1" dirty="0">
                <a:latin typeface="Times New Roman" panose="02020603050405020304" pitchFamily="18" charset="0"/>
                <a:cs typeface="Times New Roman" panose="02020603050405020304" pitchFamily="18" charset="0"/>
              </a:rPr>
              <a:t>What do you worry about?</a:t>
            </a:r>
            <a:br>
              <a:rPr lang="en-US" sz="3200" b="1" dirty="0">
                <a:latin typeface="Times New Roman" panose="02020603050405020304" pitchFamily="18" charset="0"/>
                <a:cs typeface="Times New Roman" panose="02020603050405020304" pitchFamily="18" charset="0"/>
              </a:rPr>
            </a:br>
            <a:br>
              <a:rPr lang="en-US" sz="32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An analysis of Australia bureau of statistics mortality data</a:t>
            </a:r>
            <a:r>
              <a:rPr lang="en-US" sz="1400" baseline="30000" dirty="0">
                <a:latin typeface="Times New Roman" panose="02020603050405020304" pitchFamily="18" charset="0"/>
                <a:cs typeface="Times New Roman" panose="02020603050405020304" pitchFamily="18" charset="0"/>
              </a:rPr>
              <a:t>(1)</a:t>
            </a:r>
            <a:endParaRPr lang="en-US" sz="3200" baseline="300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96B4C3F3-D6C7-C245-A93F-5707F2EA2B0F}"/>
              </a:ext>
            </a:extLst>
          </p:cNvPr>
          <p:cNvSpPr txBox="1">
            <a:spLocks/>
          </p:cNvSpPr>
          <p:nvPr/>
        </p:nvSpPr>
        <p:spPr>
          <a:xfrm>
            <a:off x="2359754" y="5853659"/>
            <a:ext cx="4424490" cy="462387"/>
          </a:xfrm>
          <a:prstGeom prst="rect">
            <a:avLst/>
          </a:prstGeom>
        </p:spPr>
        <p:txBody>
          <a:bodyPr vert="horz" lIns="91440" tIns="45720" rIns="91440" bIns="45720" rtlCol="0" anchor="ctr" anchorCtr="0">
            <a:normAutofit/>
          </a:bodyPr>
          <a:lstStyle>
            <a:lvl1pPr algn="ctr" defTabSz="457200" rtl="0" eaLnBrk="1" latinLnBrk="0" hangingPunct="1">
              <a:spcBef>
                <a:spcPct val="0"/>
              </a:spcBef>
              <a:buNone/>
              <a:defRPr sz="4000" kern="1200" cap="all">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50000"/>
                    </a:schemeClr>
                  </a:glow>
                  <a:outerShdw blurRad="28575" dist="31750" dir="1320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400" dirty="0">
                <a:latin typeface="Times New Roman" panose="02020603050405020304" pitchFamily="18" charset="0"/>
                <a:cs typeface="Times New Roman" panose="02020603050405020304" pitchFamily="18" charset="0"/>
              </a:rPr>
              <a:t>https://www.abs.gov.au/Causes-of-Death </a:t>
            </a:r>
            <a:r>
              <a:rPr lang="en-US" sz="1400" baseline="30000" dirty="0">
                <a:latin typeface="Times New Roman" panose="02020603050405020304" pitchFamily="18" charset="0"/>
                <a:cs typeface="Times New Roman" panose="02020603050405020304" pitchFamily="18" charset="0"/>
              </a:rPr>
              <a:t>(1)</a:t>
            </a:r>
            <a:endParaRPr lang="en-US" sz="3200" baseline="30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540938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7D376586-189E-1046-B1C9-40654F26A099}"/>
              </a:ext>
            </a:extLst>
          </p:cNvPr>
          <p:cNvSpPr>
            <a:spLocks noChangeArrowheads="1"/>
          </p:cNvSpPr>
          <p:nvPr/>
        </p:nvSpPr>
        <p:spPr bwMode="auto">
          <a:xfrm>
            <a:off x="3126784" y="212890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pic>
        <p:nvPicPr>
          <p:cNvPr id="22" name="Picture 21" descr="A screenshot of a cell phone&#10;&#10;Description automatically generated">
            <a:extLst>
              <a:ext uri="{FF2B5EF4-FFF2-40B4-BE49-F238E27FC236}">
                <a16:creationId xmlns:a16="http://schemas.microsoft.com/office/drawing/2014/main" id="{EC39C738-91C1-9546-BCC4-2696DC2AF098}"/>
              </a:ext>
            </a:extLst>
          </p:cNvPr>
          <p:cNvPicPr>
            <a:picLocks noChangeAspect="1"/>
          </p:cNvPicPr>
          <p:nvPr/>
        </p:nvPicPr>
        <p:blipFill>
          <a:blip r:embed="rId3"/>
          <a:stretch>
            <a:fillRect/>
          </a:stretch>
        </p:blipFill>
        <p:spPr>
          <a:xfrm>
            <a:off x="0" y="233091"/>
            <a:ext cx="9144000" cy="6248694"/>
          </a:xfrm>
          <a:prstGeom prst="rect">
            <a:avLst/>
          </a:prstGeom>
        </p:spPr>
      </p:pic>
      <p:grpSp>
        <p:nvGrpSpPr>
          <p:cNvPr id="26" name="Group 25">
            <a:extLst>
              <a:ext uri="{FF2B5EF4-FFF2-40B4-BE49-F238E27FC236}">
                <a16:creationId xmlns:a16="http://schemas.microsoft.com/office/drawing/2014/main" id="{2F579D9B-8608-2D40-BFA2-48DAA544CC07}"/>
              </a:ext>
            </a:extLst>
          </p:cNvPr>
          <p:cNvGrpSpPr/>
          <p:nvPr/>
        </p:nvGrpSpPr>
        <p:grpSpPr>
          <a:xfrm>
            <a:off x="3880144" y="838384"/>
            <a:ext cx="1383712" cy="461554"/>
            <a:chOff x="7529555" y="357596"/>
            <a:chExt cx="1383712" cy="461554"/>
          </a:xfrm>
        </p:grpSpPr>
        <p:pic>
          <p:nvPicPr>
            <p:cNvPr id="20" name="Picture 19" descr="A picture containing black, red, drawing&#10;&#10;Description automatically generated">
              <a:extLst>
                <a:ext uri="{FF2B5EF4-FFF2-40B4-BE49-F238E27FC236}">
                  <a16:creationId xmlns:a16="http://schemas.microsoft.com/office/drawing/2014/main" id="{E5950839-7C53-9844-93FF-999351096A77}"/>
                </a:ext>
              </a:extLst>
            </p:cNvPr>
            <p:cNvPicPr>
              <a:picLocks noChangeAspect="1"/>
            </p:cNvPicPr>
            <p:nvPr/>
          </p:nvPicPr>
          <p:blipFill rotWithShape="1">
            <a:blip r:embed="rId4"/>
            <a:srcRect l="2497" t="41184" r="-1" b="4728"/>
            <a:stretch/>
          </p:blipFill>
          <p:spPr>
            <a:xfrm>
              <a:off x="7637489" y="527049"/>
              <a:ext cx="1167845" cy="292101"/>
            </a:xfrm>
            <a:prstGeom prst="rect">
              <a:avLst/>
            </a:prstGeom>
          </p:spPr>
        </p:pic>
        <p:sp>
          <p:nvSpPr>
            <p:cNvPr id="25" name="TextBox 24">
              <a:extLst>
                <a:ext uri="{FF2B5EF4-FFF2-40B4-BE49-F238E27FC236}">
                  <a16:creationId xmlns:a16="http://schemas.microsoft.com/office/drawing/2014/main" id="{365E91A9-06AD-DC47-B434-CB9808F5F56A}"/>
                </a:ext>
              </a:extLst>
            </p:cNvPr>
            <p:cNvSpPr txBox="1"/>
            <p:nvPr/>
          </p:nvSpPr>
          <p:spPr>
            <a:xfrm>
              <a:off x="7529555" y="357596"/>
              <a:ext cx="1383712" cy="200055"/>
            </a:xfrm>
            <a:prstGeom prst="rect">
              <a:avLst/>
            </a:prstGeom>
            <a:noFill/>
          </p:spPr>
          <p:txBody>
            <a:bodyPr wrap="none" rtlCol="0">
              <a:spAutoFit/>
            </a:bodyPr>
            <a:lstStyle/>
            <a:p>
              <a:r>
                <a:rPr lang="en-US" sz="700" dirty="0">
                  <a:latin typeface="Times New Roman" panose="02020603050405020304" pitchFamily="18" charset="0"/>
                  <a:cs typeface="Times New Roman" panose="02020603050405020304" pitchFamily="18" charset="0"/>
                </a:rPr>
                <a:t>TOTAL YEARS OF LIFE LOST</a:t>
              </a:r>
            </a:p>
          </p:txBody>
        </p:sp>
      </p:grpSp>
    </p:spTree>
    <p:extLst>
      <p:ext uri="{BB962C8B-B14F-4D97-AF65-F5344CB8AC3E}">
        <p14:creationId xmlns:p14="http://schemas.microsoft.com/office/powerpoint/2010/main" val="4149278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7D376586-189E-1046-B1C9-40654F26A099}"/>
              </a:ext>
            </a:extLst>
          </p:cNvPr>
          <p:cNvSpPr>
            <a:spLocks noChangeArrowheads="1"/>
          </p:cNvSpPr>
          <p:nvPr/>
        </p:nvSpPr>
        <p:spPr bwMode="auto">
          <a:xfrm>
            <a:off x="3126784" y="212890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pic>
        <p:nvPicPr>
          <p:cNvPr id="10" name="Picture 9" descr="A screenshot of a computer&#10;&#10;Description automatically generated">
            <a:extLst>
              <a:ext uri="{FF2B5EF4-FFF2-40B4-BE49-F238E27FC236}">
                <a16:creationId xmlns:a16="http://schemas.microsoft.com/office/drawing/2014/main" id="{F33D4054-3BC1-F644-ABDB-C93F86A0DC13}"/>
              </a:ext>
            </a:extLst>
          </p:cNvPr>
          <p:cNvPicPr>
            <a:picLocks noChangeAspect="1"/>
          </p:cNvPicPr>
          <p:nvPr/>
        </p:nvPicPr>
        <p:blipFill>
          <a:blip r:embed="rId3"/>
          <a:stretch>
            <a:fillRect/>
          </a:stretch>
        </p:blipFill>
        <p:spPr>
          <a:xfrm>
            <a:off x="0" y="258407"/>
            <a:ext cx="9144000" cy="6118547"/>
          </a:xfrm>
          <a:prstGeom prst="rect">
            <a:avLst/>
          </a:prstGeom>
        </p:spPr>
      </p:pic>
    </p:spTree>
    <p:extLst>
      <p:ext uri="{BB962C8B-B14F-4D97-AF65-F5344CB8AC3E}">
        <p14:creationId xmlns:p14="http://schemas.microsoft.com/office/powerpoint/2010/main" val="17332025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7D376586-189E-1046-B1C9-40654F26A099}"/>
              </a:ext>
            </a:extLst>
          </p:cNvPr>
          <p:cNvSpPr>
            <a:spLocks noChangeArrowheads="1"/>
          </p:cNvSpPr>
          <p:nvPr/>
        </p:nvSpPr>
        <p:spPr bwMode="auto">
          <a:xfrm>
            <a:off x="3126784" y="212890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grpSp>
        <p:nvGrpSpPr>
          <p:cNvPr id="15" name="Group 14">
            <a:extLst>
              <a:ext uri="{FF2B5EF4-FFF2-40B4-BE49-F238E27FC236}">
                <a16:creationId xmlns:a16="http://schemas.microsoft.com/office/drawing/2014/main" id="{42F09986-2386-9B4A-B821-AFE9F4F6EAAA}"/>
              </a:ext>
            </a:extLst>
          </p:cNvPr>
          <p:cNvGrpSpPr/>
          <p:nvPr/>
        </p:nvGrpSpPr>
        <p:grpSpPr>
          <a:xfrm>
            <a:off x="360097" y="281278"/>
            <a:ext cx="8423805" cy="6342160"/>
            <a:chOff x="360097" y="281277"/>
            <a:chExt cx="8423805" cy="6470374"/>
          </a:xfrm>
        </p:grpSpPr>
        <p:pic>
          <p:nvPicPr>
            <p:cNvPr id="12" name="Picture 11" descr="A close up of a logo&#10;&#10;Description automatically generated">
              <a:extLst>
                <a:ext uri="{FF2B5EF4-FFF2-40B4-BE49-F238E27FC236}">
                  <a16:creationId xmlns:a16="http://schemas.microsoft.com/office/drawing/2014/main" id="{26F35F00-4C05-3A4D-9673-088587B3C878}"/>
                </a:ext>
              </a:extLst>
            </p:cNvPr>
            <p:cNvPicPr>
              <a:picLocks noChangeAspect="1"/>
            </p:cNvPicPr>
            <p:nvPr/>
          </p:nvPicPr>
          <p:blipFill>
            <a:blip r:embed="rId3"/>
            <a:stretch>
              <a:fillRect/>
            </a:stretch>
          </p:blipFill>
          <p:spPr>
            <a:xfrm>
              <a:off x="360097" y="281277"/>
              <a:ext cx="8423805" cy="6470374"/>
            </a:xfrm>
            <a:prstGeom prst="rect">
              <a:avLst/>
            </a:prstGeom>
          </p:spPr>
        </p:pic>
        <p:pic>
          <p:nvPicPr>
            <p:cNvPr id="14" name="Picture 13">
              <a:extLst>
                <a:ext uri="{FF2B5EF4-FFF2-40B4-BE49-F238E27FC236}">
                  <a16:creationId xmlns:a16="http://schemas.microsoft.com/office/drawing/2014/main" id="{747DA6F3-D1E0-264F-B963-22570471A5FC}"/>
                </a:ext>
              </a:extLst>
            </p:cNvPr>
            <p:cNvPicPr>
              <a:picLocks noChangeAspect="1"/>
            </p:cNvPicPr>
            <p:nvPr/>
          </p:nvPicPr>
          <p:blipFill>
            <a:blip r:embed="rId4"/>
            <a:stretch>
              <a:fillRect/>
            </a:stretch>
          </p:blipFill>
          <p:spPr>
            <a:xfrm>
              <a:off x="6671613" y="382490"/>
              <a:ext cx="857802" cy="393580"/>
            </a:xfrm>
            <a:prstGeom prst="rect">
              <a:avLst/>
            </a:prstGeom>
          </p:spPr>
        </p:pic>
      </p:grpSp>
    </p:spTree>
    <p:extLst>
      <p:ext uri="{BB962C8B-B14F-4D97-AF65-F5344CB8AC3E}">
        <p14:creationId xmlns:p14="http://schemas.microsoft.com/office/powerpoint/2010/main" val="37046282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Mesh</Template>
  <TotalTime>6594</TotalTime>
  <Words>925</Words>
  <Application>Microsoft Macintosh PowerPoint</Application>
  <PresentationFormat>On-screen Show (4:3)</PresentationFormat>
  <Paragraphs>37</Paragraphs>
  <Slides>4</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Century Gothic</vt:lpstr>
      <vt:lpstr>Times New Roman</vt:lpstr>
      <vt:lpstr>Mesh</vt:lpstr>
      <vt:lpstr>What do you worry about?  An analysis of Australia bureau of statistics mortality data(1)</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APPLE TIME SERIES DATA AND THE IMPACT OF EXOGENOUS EVENTS ON PARAMETERS</dc:title>
  <dc:subject/>
  <dc:creator/>
  <cp:keywords/>
  <dc:description/>
  <cp:lastModifiedBy>Shazia Sadiq</cp:lastModifiedBy>
  <cp:revision>77</cp:revision>
  <cp:lastPrinted>2019-11-07T22:50:14Z</cp:lastPrinted>
  <dcterms:created xsi:type="dcterms:W3CDTF">2019-10-23T05:08:21Z</dcterms:created>
  <dcterms:modified xsi:type="dcterms:W3CDTF">2020-09-09T01:08:32Z</dcterms:modified>
  <cp:category/>
</cp:coreProperties>
</file>