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2" autoAdjust="0"/>
    <p:restoredTop sz="80807"/>
  </p:normalViewPr>
  <p:slideViewPr>
    <p:cSldViewPr snapToGrid="0">
      <p:cViewPr varScale="1">
        <p:scale>
          <a:sx n="128" d="100"/>
          <a:sy n="128" d="100"/>
        </p:scale>
        <p:origin x="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AFD22-9B01-BC4D-8A50-D833A1FB330C}" type="datetimeFigureOut">
              <a:rPr kumimoji="1" lang="zh-CN" altLang="en-US" smtClean="0"/>
              <a:t>2020/10/6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E24AE-C63B-EB48-8B92-4AC35FF7BF17}" type="slidenum">
              <a:rPr kumimoji="1" lang="zh-CN" altLang="en-US" smtClean="0"/>
              <a:t>‹#›</a:t>
            </a:fld>
            <a:endParaRPr kumimoji="1" lang="zh-CN" altLang="en-US"/>
          </a:p>
        </p:txBody>
      </p:sp>
    </p:spTree>
    <p:extLst>
      <p:ext uri="{BB962C8B-B14F-4D97-AF65-F5344CB8AC3E}">
        <p14:creationId xmlns:p14="http://schemas.microsoft.com/office/powerpoint/2010/main" val="401193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Do you drive safely in Australia?</a:t>
            </a:r>
          </a:p>
          <a:p>
            <a:pPr marL="0" marR="0" indent="0" algn="l" defTabSz="914400" rtl="0" eaLnBrk="1" fontAlgn="auto" latinLnBrk="0" hangingPunct="1">
              <a:lnSpc>
                <a:spcPct val="100000"/>
              </a:lnSpc>
              <a:spcBef>
                <a:spcPts val="0"/>
              </a:spcBef>
              <a:spcAft>
                <a:spcPts val="0"/>
              </a:spcAft>
              <a:buClrTx/>
              <a:buSzTx/>
              <a:buFontTx/>
              <a:buNone/>
              <a:tabLst/>
              <a:defRPr/>
            </a:pPr>
            <a:endParaRPr lang="en-AU"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Are</a:t>
            </a:r>
            <a:r>
              <a:rPr lang="en-AU" altLang="zh-CN" baseline="0" dirty="0"/>
              <a:t> men more likely to be expert drivers while the women tend to be the road killers?</a:t>
            </a:r>
            <a:endParaRPr lang="en-AU"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AU"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In this storyboard, the number of Australian road deaths will be analysed in gender, age</a:t>
            </a:r>
            <a:r>
              <a:rPr lang="en-AU" altLang="zh-CN" baseline="0" dirty="0"/>
              <a:t>, travel time as well as region.</a:t>
            </a:r>
            <a:r>
              <a:rPr lang="en-AU" altLang="zh-CN" dirty="0"/>
              <a:t> The aim of this investigation is to help understand how these factors may impact the road fatalities</a:t>
            </a:r>
            <a:r>
              <a:rPr lang="en-AU" altLang="zh-CN" baseline="0" dirty="0"/>
              <a:t> in Australia.</a:t>
            </a:r>
            <a:endParaRPr lang="en-AU" altLang="zh-CN" dirty="0"/>
          </a:p>
          <a:p>
            <a:endParaRPr kumimoji="1" lang="zh-CN" altLang="en-US" dirty="0"/>
          </a:p>
        </p:txBody>
      </p:sp>
      <p:sp>
        <p:nvSpPr>
          <p:cNvPr id="4" name="灯片编号占位符 3"/>
          <p:cNvSpPr>
            <a:spLocks noGrp="1"/>
          </p:cNvSpPr>
          <p:nvPr>
            <p:ph type="sldNum" sz="quarter" idx="5"/>
          </p:nvPr>
        </p:nvSpPr>
        <p:spPr/>
        <p:txBody>
          <a:bodyPr/>
          <a:lstStyle/>
          <a:p>
            <a:fld id="{99AE24AE-C63B-EB48-8B92-4AC35FF7BF17}" type="slidenum">
              <a:rPr kumimoji="1" lang="zh-CN" altLang="en-US" smtClean="0"/>
              <a:t>1</a:t>
            </a:fld>
            <a:endParaRPr kumimoji="1" lang="zh-CN" altLang="en-US"/>
          </a:p>
        </p:txBody>
      </p:sp>
    </p:spTree>
    <p:extLst>
      <p:ext uri="{BB962C8B-B14F-4D97-AF65-F5344CB8AC3E}">
        <p14:creationId xmlns:p14="http://schemas.microsoft.com/office/powerpoint/2010/main" val="3692412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This chart shows </a:t>
            </a:r>
            <a:r>
              <a:rPr lang="en-US" altLang="zh-CN" dirty="0"/>
              <a:t>the number of road fatalities in different</a:t>
            </a:r>
            <a:r>
              <a:rPr lang="en-US" altLang="zh-CN" baseline="0" dirty="0"/>
              <a:t> age group, by sex.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It can clearly be seen that on average, male drivers tend to suffer higher rate of mortality than female in each different age group. The number of road fatalities is significantly higher among male drivers aged 17-64 years, whereas the numbers are slightly higher in women aged 40-46 years.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u="sng" baseline="0"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altLang="zh-CN" u="none" dirty="0">
                <a:solidFill>
                  <a:srgbClr val="FF0000"/>
                </a:solidFill>
              </a:rPr>
              <a:t>It is worth</a:t>
            </a:r>
            <a:r>
              <a:rPr lang="en-AU" altLang="zh-CN" u="none" baseline="0" dirty="0">
                <a:solidFill>
                  <a:srgbClr val="FF0000"/>
                </a:solidFill>
              </a:rPr>
              <a:t> </a:t>
            </a:r>
            <a:r>
              <a:rPr lang="en-AU" altLang="zh-CN" u="none" dirty="0">
                <a:solidFill>
                  <a:srgbClr val="FF0000"/>
                </a:solidFill>
              </a:rPr>
              <a:t>exploring how age</a:t>
            </a:r>
            <a:r>
              <a:rPr lang="en-AU" altLang="zh-CN" u="none" baseline="0" dirty="0">
                <a:solidFill>
                  <a:srgbClr val="FF0000"/>
                </a:solidFill>
              </a:rPr>
              <a:t> and </a:t>
            </a:r>
            <a:r>
              <a:rPr lang="en-AU" altLang="zh-CN" u="none" dirty="0">
                <a:solidFill>
                  <a:srgbClr val="FF0000"/>
                </a:solidFill>
              </a:rPr>
              <a:t>sex factor may affect the number</a:t>
            </a:r>
            <a:r>
              <a:rPr lang="en-AU" altLang="zh-CN" u="none" baseline="0" dirty="0">
                <a:solidFill>
                  <a:srgbClr val="FF0000"/>
                </a:solidFill>
              </a:rPr>
              <a:t> of Australian road facilities, thereby improving the chance of survival in traffic accidents.</a:t>
            </a:r>
            <a:endParaRPr lang="en-AU" altLang="zh-CN" u="none" dirty="0">
              <a:solidFill>
                <a:srgbClr val="FF0000"/>
              </a:solidFill>
            </a:endParaRPr>
          </a:p>
          <a:p>
            <a:endParaRPr kumimoji="1" lang="zh-CN" altLang="en-US" dirty="0"/>
          </a:p>
        </p:txBody>
      </p:sp>
      <p:sp>
        <p:nvSpPr>
          <p:cNvPr id="4" name="灯片编号占位符 3"/>
          <p:cNvSpPr>
            <a:spLocks noGrp="1"/>
          </p:cNvSpPr>
          <p:nvPr>
            <p:ph type="sldNum" sz="quarter" idx="5"/>
          </p:nvPr>
        </p:nvSpPr>
        <p:spPr/>
        <p:txBody>
          <a:bodyPr/>
          <a:lstStyle/>
          <a:p>
            <a:fld id="{99AE24AE-C63B-EB48-8B92-4AC35FF7BF17}" type="slidenum">
              <a:rPr kumimoji="1" lang="zh-CN" altLang="en-US" smtClean="0"/>
              <a:t>2</a:t>
            </a:fld>
            <a:endParaRPr kumimoji="1" lang="zh-CN" altLang="en-US"/>
          </a:p>
        </p:txBody>
      </p:sp>
    </p:spTree>
    <p:extLst>
      <p:ext uri="{BB962C8B-B14F-4D97-AF65-F5344CB8AC3E}">
        <p14:creationId xmlns:p14="http://schemas.microsoft.com/office/powerpoint/2010/main" val="408550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chart dives</a:t>
            </a:r>
            <a:r>
              <a:rPr lang="en-US" altLang="zh-CN" baseline="0" dirty="0"/>
              <a:t> further into the data, revealing a statistical comparison of the number of traffic accident fatalities by speed limit, the time of a day and the day of a week. In general, the overall trend of Australian road fatalities is much higher at daylight than night-time during the weekday, while the overall trend of fatalities is slightly lower during the day than at night on the weekend. Moreover, the trend of road fatalities shows a multimodal distribution with speed limit between 40 to 110 mph and reaches three peaks at 60mph,80mph and 100mph respectively. </a:t>
            </a:r>
          </a:p>
          <a:p>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altLang="zh-CN" dirty="0"/>
              <a:t>This graph reveals</a:t>
            </a:r>
            <a:r>
              <a:rPr lang="en-AU" altLang="zh-CN" baseline="0" dirty="0"/>
              <a:t> that travel safety is more likely to be guaranteed at night-time during the weekday and at daylight on the weekend, which may be associated with the routine travel habits because people tend to travel for work during the weekday and hang out </a:t>
            </a:r>
            <a:r>
              <a:rPr lang="en-AU" altLang="zh-CN" baseline="0"/>
              <a:t>at night on </a:t>
            </a:r>
            <a:r>
              <a:rPr lang="en-AU" altLang="zh-CN" baseline="0" dirty="0"/>
              <a:t>the weekend. In addition, as shown in the chart speed limit is another risk factor that significantly affects the number of road fatalities in Australia. </a:t>
            </a:r>
            <a:r>
              <a:rPr lang="en-AU" altLang="zh-CN" dirty="0"/>
              <a:t>Further statistical and social analysis would be helpful to</a:t>
            </a:r>
            <a:r>
              <a:rPr lang="en-AU" altLang="zh-CN" baseline="0" dirty="0"/>
              <a:t> understand the relationship between speed limit and number of fatalities.</a:t>
            </a:r>
            <a:endParaRPr lang="en-AU" altLang="zh-CN" dirty="0"/>
          </a:p>
          <a:p>
            <a:endParaRPr kumimoji="1" lang="zh-CN" altLang="en-US" dirty="0"/>
          </a:p>
        </p:txBody>
      </p:sp>
      <p:sp>
        <p:nvSpPr>
          <p:cNvPr id="4" name="灯片编号占位符 3"/>
          <p:cNvSpPr>
            <a:spLocks noGrp="1"/>
          </p:cNvSpPr>
          <p:nvPr>
            <p:ph type="sldNum" sz="quarter" idx="5"/>
          </p:nvPr>
        </p:nvSpPr>
        <p:spPr/>
        <p:txBody>
          <a:bodyPr/>
          <a:lstStyle/>
          <a:p>
            <a:fld id="{99AE24AE-C63B-EB48-8B92-4AC35FF7BF17}" type="slidenum">
              <a:rPr kumimoji="1" lang="zh-CN" altLang="en-US" smtClean="0"/>
              <a:t>3</a:t>
            </a:fld>
            <a:endParaRPr kumimoji="1" lang="zh-CN" altLang="en-US"/>
          </a:p>
        </p:txBody>
      </p:sp>
    </p:spTree>
    <p:extLst>
      <p:ext uri="{BB962C8B-B14F-4D97-AF65-F5344CB8AC3E}">
        <p14:creationId xmlns:p14="http://schemas.microsoft.com/office/powerpoint/2010/main" val="1436250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dirty="0"/>
              <a:t>The final </a:t>
            </a:r>
            <a:r>
              <a:rPr lang="en-AU" altLang="zh-CN"/>
              <a:t>chart demonstrates </a:t>
            </a:r>
            <a:r>
              <a:rPr lang="en-AU" altLang="zh-CN" dirty="0"/>
              <a:t>the overall number of road fatalities in different state</a:t>
            </a:r>
            <a:r>
              <a:rPr lang="en-AU" altLang="zh-CN" baseline="0" dirty="0"/>
              <a:t> of Australia, by sex.</a:t>
            </a:r>
          </a:p>
          <a:p>
            <a:endParaRPr lang="en-AU" altLang="zh-CN" dirty="0"/>
          </a:p>
          <a:p>
            <a:r>
              <a:rPr lang="en-AU" altLang="zh-CN" dirty="0"/>
              <a:t>It is evident to see that the number of male</a:t>
            </a:r>
            <a:r>
              <a:rPr lang="en-AU" altLang="zh-CN" baseline="0" dirty="0"/>
              <a:t> fatalities is much higher than female in any state of Australia. </a:t>
            </a:r>
            <a:endParaRPr lang="en-AU" altLang="zh-CN" dirty="0"/>
          </a:p>
          <a:p>
            <a:endParaRPr lang="en-AU" altLang="zh-CN" dirty="0"/>
          </a:p>
          <a:p>
            <a:r>
              <a:rPr lang="en-AU" altLang="zh-CN" dirty="0"/>
              <a:t>In</a:t>
            </a:r>
            <a:r>
              <a:rPr lang="en-AU" altLang="zh-CN" baseline="0" dirty="0"/>
              <a:t> spite of the influence by gender, t</a:t>
            </a:r>
            <a:r>
              <a:rPr lang="en-AU" altLang="zh-CN" dirty="0"/>
              <a:t>he number</a:t>
            </a:r>
            <a:r>
              <a:rPr lang="en-AU" altLang="zh-CN" baseline="0" dirty="0"/>
              <a:t> of road fatalities are highest in NSW, then followed by VIC and QLD, and with ACT having the lowest numbers of road fatalities in Australia. This may be related to the overall population and traffic condition in each state.</a:t>
            </a:r>
            <a:endParaRPr lang="en-AU" altLang="zh-CN" dirty="0"/>
          </a:p>
          <a:p>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99AE24AE-C63B-EB48-8B92-4AC35FF7BF17}" type="slidenum">
              <a:rPr kumimoji="1" lang="zh-CN" altLang="en-US" smtClean="0"/>
              <a:t>4</a:t>
            </a:fld>
            <a:endParaRPr kumimoji="1" lang="zh-CN" altLang="en-US"/>
          </a:p>
        </p:txBody>
      </p:sp>
    </p:spTree>
    <p:extLst>
      <p:ext uri="{BB962C8B-B14F-4D97-AF65-F5344CB8AC3E}">
        <p14:creationId xmlns:p14="http://schemas.microsoft.com/office/powerpoint/2010/main" val="22092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10/6/20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10/6/20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a:extLst>
              <a:ext uri="{FF2B5EF4-FFF2-40B4-BE49-F238E27FC236}">
                <a16:creationId xmlns:a16="http://schemas.microsoft.com/office/drawing/2014/main" id="{A982B9E9-E4BA-4A00-B867-5CCC1594D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a:extLst>
              <a:ext uri="{FF2B5EF4-FFF2-40B4-BE49-F238E27FC236}">
                <a16:creationId xmlns:a16="http://schemas.microsoft.com/office/drawing/2014/main" id="{0534E08B-7D37-46D8-A5D6-5E7F4E64D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a:extLst>
              <a:ext uri="{FF2B5EF4-FFF2-40B4-BE49-F238E27FC236}">
                <a16:creationId xmlns:a16="http://schemas.microsoft.com/office/drawing/2014/main" id="{51C52DFD-2CDD-4A6A-87E1-B737CBC5D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a:extLst>
              <a:ext uri="{FF2B5EF4-FFF2-40B4-BE49-F238E27FC236}">
                <a16:creationId xmlns:a16="http://schemas.microsoft.com/office/drawing/2014/main" id="{78218304-1BCC-4495-B521-8F1A5290F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468</Words>
  <Application>Microsoft Macintosh PowerPoint</Application>
  <PresentationFormat>宽屏</PresentationFormat>
  <Paragraphs>22</Paragraphs>
  <Slides>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Arial</vt:lpstr>
      <vt:lpstr>Calibri</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于 鹏</cp:lastModifiedBy>
  <cp:revision>6</cp:revision>
  <dcterms:created xsi:type="dcterms:W3CDTF">2018-08-15T22:40:47Z</dcterms:created>
  <dcterms:modified xsi:type="dcterms:W3CDTF">2020-10-06T09:02:06Z</dcterms:modified>
</cp:coreProperties>
</file>