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84" r:id="rId2"/>
    <p:sldId id="285" r:id="rId3"/>
    <p:sldId id="286" r:id="rId4"/>
    <p:sldId id="268" r:id="rId5"/>
    <p:sldId id="269" r:id="rId6"/>
    <p:sldId id="270" r:id="rId7"/>
    <p:sldId id="272" r:id="rId8"/>
    <p:sldId id="273" r:id="rId9"/>
    <p:sldId id="274" r:id="rId10"/>
    <p:sldId id="294" r:id="rId11"/>
    <p:sldId id="295" r:id="rId12"/>
    <p:sldId id="296" r:id="rId13"/>
    <p:sldId id="297" r:id="rId14"/>
    <p:sldId id="298" r:id="rId15"/>
    <p:sldId id="283" r:id="rId16"/>
    <p:sldId id="287" r:id="rId17"/>
    <p:sldId id="288" r:id="rId18"/>
    <p:sldId id="289" r:id="rId19"/>
    <p:sldId id="290" r:id="rId20"/>
    <p:sldId id="291" r:id="rId21"/>
    <p:sldId id="292" r:id="rId22"/>
    <p:sldId id="281" r:id="rId23"/>
    <p:sldId id="293" r:id="rId24"/>
  </p:sldIdLst>
  <p:sldSz cx="9144000" cy="5143500" type="screen16x9"/>
  <p:notesSz cx="6858000" cy="9144000"/>
  <p:embeddedFontLst>
    <p:embeddedFont>
      <p:font typeface="Old Standard TT" panose="02010600030101010101"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271" autoAdjust="0"/>
  </p:normalViewPr>
  <p:slideViewPr>
    <p:cSldViewPr snapToGrid="0">
      <p:cViewPr varScale="1">
        <p:scale>
          <a:sx n="78" d="100"/>
          <a:sy n="78" d="100"/>
        </p:scale>
        <p:origin x="1594"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4BB50-8416-4B9A-82E0-BDA6C0A06B8E}" type="doc">
      <dgm:prSet loTypeId="urn:microsoft.com/office/officeart/2016/7/layout/ChevronBlockProcess" loCatId="process" qsTypeId="urn:microsoft.com/office/officeart/2005/8/quickstyle/simple1" qsCatId="simple" csTypeId="urn:microsoft.com/office/officeart/2005/8/colors/colorful1" csCatId="colorful" phldr="1"/>
      <dgm:spPr/>
      <dgm:t>
        <a:bodyPr/>
        <a:lstStyle/>
        <a:p>
          <a:endParaRPr lang="en-US"/>
        </a:p>
      </dgm:t>
    </dgm:pt>
    <dgm:pt modelId="{F7AF88AB-7FA6-49B2-89B1-A7CCD3FA626E}">
      <dgm:prSet/>
      <dgm:spPr/>
      <dgm:t>
        <a:bodyPr/>
        <a:lstStyle/>
        <a:p>
          <a:r>
            <a:rPr lang="en-US"/>
            <a:t>Send</a:t>
          </a:r>
        </a:p>
      </dgm:t>
    </dgm:pt>
    <dgm:pt modelId="{EE3F735F-2225-4090-9A68-89D941286AEA}" type="parTrans" cxnId="{75B911D9-91BB-41C3-AB70-270ED9FC2597}">
      <dgm:prSet/>
      <dgm:spPr/>
      <dgm:t>
        <a:bodyPr/>
        <a:lstStyle/>
        <a:p>
          <a:endParaRPr lang="en-US"/>
        </a:p>
      </dgm:t>
    </dgm:pt>
    <dgm:pt modelId="{D5C73FBD-93E3-4A80-8444-A3B3CF1FB14E}" type="sibTrans" cxnId="{75B911D9-91BB-41C3-AB70-270ED9FC2597}">
      <dgm:prSet/>
      <dgm:spPr/>
      <dgm:t>
        <a:bodyPr/>
        <a:lstStyle/>
        <a:p>
          <a:endParaRPr lang="en-US"/>
        </a:p>
      </dgm:t>
    </dgm:pt>
    <dgm:pt modelId="{6E0EC52C-9A3A-40B6-AC8A-5B55ECC769FD}">
      <dgm:prSet/>
      <dgm:spPr/>
      <dgm:t>
        <a:bodyPr/>
        <a:lstStyle/>
        <a:p>
          <a:r>
            <a:rPr lang="en-US"/>
            <a:t>Send a Request to the server and then receive a Response. (HTML file)</a:t>
          </a:r>
        </a:p>
      </dgm:t>
    </dgm:pt>
    <dgm:pt modelId="{5577023D-3FBE-45CE-883D-F6D8E0B3D131}" type="parTrans" cxnId="{0F278E3B-3AE2-4B90-AD6C-5F9503B40483}">
      <dgm:prSet/>
      <dgm:spPr/>
      <dgm:t>
        <a:bodyPr/>
        <a:lstStyle/>
        <a:p>
          <a:endParaRPr lang="en-US"/>
        </a:p>
      </dgm:t>
    </dgm:pt>
    <dgm:pt modelId="{66CC6FA4-794C-4793-B85E-10B9A0D2AB13}" type="sibTrans" cxnId="{0F278E3B-3AE2-4B90-AD6C-5F9503B40483}">
      <dgm:prSet/>
      <dgm:spPr/>
      <dgm:t>
        <a:bodyPr/>
        <a:lstStyle/>
        <a:p>
          <a:endParaRPr lang="en-US"/>
        </a:p>
      </dgm:t>
    </dgm:pt>
    <dgm:pt modelId="{070A04F9-9228-4116-870B-AC634F79201B}">
      <dgm:prSet/>
      <dgm:spPr/>
      <dgm:t>
        <a:bodyPr/>
        <a:lstStyle/>
        <a:p>
          <a:r>
            <a:rPr lang="en-US"/>
            <a:t>e.g. res = requests.get(url, headers=headers)</a:t>
          </a:r>
        </a:p>
      </dgm:t>
    </dgm:pt>
    <dgm:pt modelId="{8DF8B4F1-7720-4CF4-AEF0-291ABECDB3BD}" type="parTrans" cxnId="{92E8582C-D171-4261-B3EA-5187B205973C}">
      <dgm:prSet/>
      <dgm:spPr/>
      <dgm:t>
        <a:bodyPr/>
        <a:lstStyle/>
        <a:p>
          <a:endParaRPr lang="en-US"/>
        </a:p>
      </dgm:t>
    </dgm:pt>
    <dgm:pt modelId="{C04819E2-681A-4BC4-8D1D-535D0EBB2664}" type="sibTrans" cxnId="{92E8582C-D171-4261-B3EA-5187B205973C}">
      <dgm:prSet/>
      <dgm:spPr/>
      <dgm:t>
        <a:bodyPr/>
        <a:lstStyle/>
        <a:p>
          <a:endParaRPr lang="en-US"/>
        </a:p>
      </dgm:t>
    </dgm:pt>
    <dgm:pt modelId="{CBD398E2-9619-4F08-89BB-7C06726F5D52}">
      <dgm:prSet/>
      <dgm:spPr/>
      <dgm:t>
        <a:bodyPr/>
        <a:lstStyle/>
        <a:p>
          <a:r>
            <a:rPr lang="en-US"/>
            <a:t>Process</a:t>
          </a:r>
        </a:p>
      </dgm:t>
    </dgm:pt>
    <dgm:pt modelId="{0FCFC956-3753-42F2-AAD4-E6C4937F6EED}" type="parTrans" cxnId="{6197C7AC-FB69-444B-BCDF-AD56F36C53CC}">
      <dgm:prSet/>
      <dgm:spPr/>
      <dgm:t>
        <a:bodyPr/>
        <a:lstStyle/>
        <a:p>
          <a:endParaRPr lang="en-US"/>
        </a:p>
      </dgm:t>
    </dgm:pt>
    <dgm:pt modelId="{43BCAD42-D0AF-43B3-AB80-D8AE426C349D}" type="sibTrans" cxnId="{6197C7AC-FB69-444B-BCDF-AD56F36C53CC}">
      <dgm:prSet/>
      <dgm:spPr/>
      <dgm:t>
        <a:bodyPr/>
        <a:lstStyle/>
        <a:p>
          <a:endParaRPr lang="en-US"/>
        </a:p>
      </dgm:t>
    </dgm:pt>
    <dgm:pt modelId="{46921E2E-2BEF-4405-BFA6-39F32A061508}">
      <dgm:prSet/>
      <dgm:spPr/>
      <dgm:t>
        <a:bodyPr/>
        <a:lstStyle/>
        <a:p>
          <a:r>
            <a:rPr lang="en-US"/>
            <a:t>Process the Response we received and find the text we need. (BeautifulSoup4)</a:t>
          </a:r>
        </a:p>
      </dgm:t>
    </dgm:pt>
    <dgm:pt modelId="{9782D4E8-69BC-413B-9760-5B37BD8DA86F}" type="parTrans" cxnId="{F2ED9848-C5D0-4216-9DFE-1AA8A29BC3B3}">
      <dgm:prSet/>
      <dgm:spPr/>
      <dgm:t>
        <a:bodyPr/>
        <a:lstStyle/>
        <a:p>
          <a:endParaRPr lang="en-US"/>
        </a:p>
      </dgm:t>
    </dgm:pt>
    <dgm:pt modelId="{A28DA893-C8E6-4C24-A0E3-CA8F9E3C73F4}" type="sibTrans" cxnId="{F2ED9848-C5D0-4216-9DFE-1AA8A29BC3B3}">
      <dgm:prSet/>
      <dgm:spPr/>
      <dgm:t>
        <a:bodyPr/>
        <a:lstStyle/>
        <a:p>
          <a:endParaRPr lang="en-US"/>
        </a:p>
      </dgm:t>
    </dgm:pt>
    <dgm:pt modelId="{5AD85006-3B9F-4460-B68E-18CFE2B0C1DE}">
      <dgm:prSet/>
      <dgm:spPr/>
      <dgm:t>
        <a:bodyPr/>
        <a:lstStyle/>
        <a:p>
          <a:r>
            <a:rPr lang="en-US"/>
            <a:t>e.g. soup = BeautifulSoup(res.content,'lxml')</a:t>
          </a:r>
        </a:p>
      </dgm:t>
    </dgm:pt>
    <dgm:pt modelId="{76F98678-0F5F-4900-A998-61CE4FDB1A2E}" type="parTrans" cxnId="{6E0215CB-1A02-473A-8FB6-8520C1E9E910}">
      <dgm:prSet/>
      <dgm:spPr/>
      <dgm:t>
        <a:bodyPr/>
        <a:lstStyle/>
        <a:p>
          <a:endParaRPr lang="en-US"/>
        </a:p>
      </dgm:t>
    </dgm:pt>
    <dgm:pt modelId="{DD781589-F03C-4C73-940E-6B2524C7B4BC}" type="sibTrans" cxnId="{6E0215CB-1A02-473A-8FB6-8520C1E9E910}">
      <dgm:prSet/>
      <dgm:spPr/>
      <dgm:t>
        <a:bodyPr/>
        <a:lstStyle/>
        <a:p>
          <a:endParaRPr lang="en-US"/>
        </a:p>
      </dgm:t>
    </dgm:pt>
    <dgm:pt modelId="{AEAFF775-7784-49DB-84DA-2653D5725B91}">
      <dgm:prSet/>
      <dgm:spPr/>
      <dgm:t>
        <a:bodyPr/>
        <a:lstStyle/>
        <a:p>
          <a:r>
            <a:rPr lang="en-US" altLang="zh-CN" dirty="0"/>
            <a:t>Code</a:t>
          </a:r>
          <a:endParaRPr lang="en-US" dirty="0"/>
        </a:p>
      </dgm:t>
    </dgm:pt>
    <dgm:pt modelId="{EB4A3951-F26E-4B66-9B4A-C801873176AB}" type="parTrans" cxnId="{0427229F-BDAA-47F5-8A35-C0928E2732C7}">
      <dgm:prSet/>
      <dgm:spPr/>
      <dgm:t>
        <a:bodyPr/>
        <a:lstStyle/>
        <a:p>
          <a:endParaRPr lang="en-US"/>
        </a:p>
      </dgm:t>
    </dgm:pt>
    <dgm:pt modelId="{2CF0F539-EC9D-4D5D-A5B8-308D748314C2}" type="sibTrans" cxnId="{0427229F-BDAA-47F5-8A35-C0928E2732C7}">
      <dgm:prSet/>
      <dgm:spPr/>
      <dgm:t>
        <a:bodyPr/>
        <a:lstStyle/>
        <a:p>
          <a:endParaRPr lang="en-US"/>
        </a:p>
      </dgm:t>
    </dgm:pt>
    <dgm:pt modelId="{EAA1D70D-9110-4486-B3FA-9383C30B0E79}">
      <dgm:prSet/>
      <dgm:spPr/>
      <dgm:t>
        <a:bodyPr/>
        <a:lstStyle/>
        <a:p>
          <a:r>
            <a:rPr lang="en-US" dirty="0"/>
            <a:t>Code flows need to be designed to handle repetitive tasks.</a:t>
          </a:r>
        </a:p>
      </dgm:t>
    </dgm:pt>
    <dgm:pt modelId="{E1C1EC56-6AC7-4AD0-8602-35C67649890E}" type="parTrans" cxnId="{2854C194-CB8B-4291-A8B3-0A1B88FE63A6}">
      <dgm:prSet/>
      <dgm:spPr/>
      <dgm:t>
        <a:bodyPr/>
        <a:lstStyle/>
        <a:p>
          <a:endParaRPr lang="en-US"/>
        </a:p>
      </dgm:t>
    </dgm:pt>
    <dgm:pt modelId="{0394E4A6-3187-4EB4-991E-38A662B0E1EF}" type="sibTrans" cxnId="{2854C194-CB8B-4291-A8B3-0A1B88FE63A6}">
      <dgm:prSet/>
      <dgm:spPr/>
      <dgm:t>
        <a:bodyPr/>
        <a:lstStyle/>
        <a:p>
          <a:endParaRPr lang="en-US"/>
        </a:p>
      </dgm:t>
    </dgm:pt>
    <dgm:pt modelId="{2751CE99-9730-4645-A571-C684B2AF6C4A}">
      <dgm:prSet/>
      <dgm:spPr/>
      <dgm:t>
        <a:bodyPr/>
        <a:lstStyle/>
        <a:p>
          <a:r>
            <a:rPr lang="en-US"/>
            <a:t>Export</a:t>
          </a:r>
        </a:p>
      </dgm:t>
    </dgm:pt>
    <dgm:pt modelId="{A4E37B65-29DA-4258-B8B5-7A55BEC0F8E7}" type="parTrans" cxnId="{5D7477CE-B42B-4014-A02D-F701C1120DF4}">
      <dgm:prSet/>
      <dgm:spPr/>
      <dgm:t>
        <a:bodyPr/>
        <a:lstStyle/>
        <a:p>
          <a:endParaRPr lang="en-US"/>
        </a:p>
      </dgm:t>
    </dgm:pt>
    <dgm:pt modelId="{F219FF36-5C94-4627-9F99-5AFFCC21AEA3}" type="sibTrans" cxnId="{5D7477CE-B42B-4014-A02D-F701C1120DF4}">
      <dgm:prSet/>
      <dgm:spPr/>
      <dgm:t>
        <a:bodyPr/>
        <a:lstStyle/>
        <a:p>
          <a:endParaRPr lang="en-US"/>
        </a:p>
      </dgm:t>
    </dgm:pt>
    <dgm:pt modelId="{44A649AE-3FBF-460F-8316-CE18581658EE}">
      <dgm:prSet/>
      <dgm:spPr/>
      <dgm:t>
        <a:bodyPr/>
        <a:lstStyle/>
        <a:p>
          <a:r>
            <a:rPr lang="en-US"/>
            <a:t>Export our data, preferably in a nice Excel spreadsheet. (Pandas)</a:t>
          </a:r>
        </a:p>
      </dgm:t>
    </dgm:pt>
    <dgm:pt modelId="{B7650059-5712-4D9E-870F-66DDCB8D7C56}" type="parTrans" cxnId="{FB2E12BE-EB9F-4341-B480-1DA6D31B48D8}">
      <dgm:prSet/>
      <dgm:spPr/>
      <dgm:t>
        <a:bodyPr/>
        <a:lstStyle/>
        <a:p>
          <a:endParaRPr lang="en-US"/>
        </a:p>
      </dgm:t>
    </dgm:pt>
    <dgm:pt modelId="{9848EDAE-C33F-444A-87D3-B2CF24C123BC}" type="sibTrans" cxnId="{FB2E12BE-EB9F-4341-B480-1DA6D31B48D8}">
      <dgm:prSet/>
      <dgm:spPr/>
      <dgm:t>
        <a:bodyPr/>
        <a:lstStyle/>
        <a:p>
          <a:endParaRPr lang="en-US"/>
        </a:p>
      </dgm:t>
    </dgm:pt>
    <dgm:pt modelId="{FAA7F60A-5EDF-458D-8520-64DA0F375405}" type="pres">
      <dgm:prSet presAssocID="{00C4BB50-8416-4B9A-82E0-BDA6C0A06B8E}" presName="Name0" presStyleCnt="0">
        <dgm:presLayoutVars>
          <dgm:dir/>
          <dgm:animLvl val="lvl"/>
          <dgm:resizeHandles val="exact"/>
        </dgm:presLayoutVars>
      </dgm:prSet>
      <dgm:spPr/>
    </dgm:pt>
    <dgm:pt modelId="{7FC2886A-79CF-4E68-A7D9-7476F2F15EF4}" type="pres">
      <dgm:prSet presAssocID="{F7AF88AB-7FA6-49B2-89B1-A7CCD3FA626E}" presName="composite" presStyleCnt="0"/>
      <dgm:spPr/>
    </dgm:pt>
    <dgm:pt modelId="{267D1F78-2124-4927-B618-F3B37A0B0AF8}" type="pres">
      <dgm:prSet presAssocID="{F7AF88AB-7FA6-49B2-89B1-A7CCD3FA626E}" presName="parTx" presStyleLbl="alignNode1" presStyleIdx="0" presStyleCnt="4">
        <dgm:presLayoutVars>
          <dgm:chMax val="0"/>
          <dgm:chPref val="0"/>
        </dgm:presLayoutVars>
      </dgm:prSet>
      <dgm:spPr/>
    </dgm:pt>
    <dgm:pt modelId="{7A8D31CC-57E9-4BD2-94B0-6F79727A41D4}" type="pres">
      <dgm:prSet presAssocID="{F7AF88AB-7FA6-49B2-89B1-A7CCD3FA626E}" presName="desTx" presStyleLbl="alignAccFollowNode1" presStyleIdx="0" presStyleCnt="4">
        <dgm:presLayoutVars/>
      </dgm:prSet>
      <dgm:spPr/>
    </dgm:pt>
    <dgm:pt modelId="{6BD3BE66-62AD-4EC0-AB35-D139768523EB}" type="pres">
      <dgm:prSet presAssocID="{D5C73FBD-93E3-4A80-8444-A3B3CF1FB14E}" presName="space" presStyleCnt="0"/>
      <dgm:spPr/>
    </dgm:pt>
    <dgm:pt modelId="{723237AA-E9D4-4BF6-868F-7D41DC3EC8DC}" type="pres">
      <dgm:prSet presAssocID="{CBD398E2-9619-4F08-89BB-7C06726F5D52}" presName="composite" presStyleCnt="0"/>
      <dgm:spPr/>
    </dgm:pt>
    <dgm:pt modelId="{3299DD31-5FEF-49FB-8037-88BD34BB8F0A}" type="pres">
      <dgm:prSet presAssocID="{CBD398E2-9619-4F08-89BB-7C06726F5D52}" presName="parTx" presStyleLbl="alignNode1" presStyleIdx="1" presStyleCnt="4">
        <dgm:presLayoutVars>
          <dgm:chMax val="0"/>
          <dgm:chPref val="0"/>
        </dgm:presLayoutVars>
      </dgm:prSet>
      <dgm:spPr/>
    </dgm:pt>
    <dgm:pt modelId="{C5CB6F0C-4248-4BF7-845F-16806F5A1E52}" type="pres">
      <dgm:prSet presAssocID="{CBD398E2-9619-4F08-89BB-7C06726F5D52}" presName="desTx" presStyleLbl="alignAccFollowNode1" presStyleIdx="1" presStyleCnt="4">
        <dgm:presLayoutVars/>
      </dgm:prSet>
      <dgm:spPr/>
    </dgm:pt>
    <dgm:pt modelId="{60E51E4F-92EC-491C-A68D-6032BBBD2CBC}" type="pres">
      <dgm:prSet presAssocID="{43BCAD42-D0AF-43B3-AB80-D8AE426C349D}" presName="space" presStyleCnt="0"/>
      <dgm:spPr/>
    </dgm:pt>
    <dgm:pt modelId="{EBD8A41A-182E-4284-8344-EFFA47622346}" type="pres">
      <dgm:prSet presAssocID="{AEAFF775-7784-49DB-84DA-2653D5725B91}" presName="composite" presStyleCnt="0"/>
      <dgm:spPr/>
    </dgm:pt>
    <dgm:pt modelId="{A3D99906-3E84-4C4B-A5BB-2C6B0DAA83D4}" type="pres">
      <dgm:prSet presAssocID="{AEAFF775-7784-49DB-84DA-2653D5725B91}" presName="parTx" presStyleLbl="alignNode1" presStyleIdx="2" presStyleCnt="4">
        <dgm:presLayoutVars>
          <dgm:chMax val="0"/>
          <dgm:chPref val="0"/>
        </dgm:presLayoutVars>
      </dgm:prSet>
      <dgm:spPr/>
    </dgm:pt>
    <dgm:pt modelId="{8D8A6172-FFF1-4C35-83D6-9006AFA2E40D}" type="pres">
      <dgm:prSet presAssocID="{AEAFF775-7784-49DB-84DA-2653D5725B91}" presName="desTx" presStyleLbl="alignAccFollowNode1" presStyleIdx="2" presStyleCnt="4">
        <dgm:presLayoutVars/>
      </dgm:prSet>
      <dgm:spPr/>
    </dgm:pt>
    <dgm:pt modelId="{E1BE1C2A-1F1B-4840-BAFB-7F9C17EDE611}" type="pres">
      <dgm:prSet presAssocID="{2CF0F539-EC9D-4D5D-A5B8-308D748314C2}" presName="space" presStyleCnt="0"/>
      <dgm:spPr/>
    </dgm:pt>
    <dgm:pt modelId="{0EC97C86-E756-4E52-9D04-384AFF62E46C}" type="pres">
      <dgm:prSet presAssocID="{2751CE99-9730-4645-A571-C684B2AF6C4A}" presName="composite" presStyleCnt="0"/>
      <dgm:spPr/>
    </dgm:pt>
    <dgm:pt modelId="{AAEF1D15-15C6-47AF-B24E-12F605386DE8}" type="pres">
      <dgm:prSet presAssocID="{2751CE99-9730-4645-A571-C684B2AF6C4A}" presName="parTx" presStyleLbl="alignNode1" presStyleIdx="3" presStyleCnt="4">
        <dgm:presLayoutVars>
          <dgm:chMax val="0"/>
          <dgm:chPref val="0"/>
        </dgm:presLayoutVars>
      </dgm:prSet>
      <dgm:spPr/>
    </dgm:pt>
    <dgm:pt modelId="{D97B9140-E303-44F7-AD3A-7E7B09250910}" type="pres">
      <dgm:prSet presAssocID="{2751CE99-9730-4645-A571-C684B2AF6C4A}" presName="desTx" presStyleLbl="alignAccFollowNode1" presStyleIdx="3" presStyleCnt="4">
        <dgm:presLayoutVars/>
      </dgm:prSet>
      <dgm:spPr/>
    </dgm:pt>
  </dgm:ptLst>
  <dgm:cxnLst>
    <dgm:cxn modelId="{9111E119-4E8B-437D-8C13-904B06A09846}" type="presOf" srcId="{46921E2E-2BEF-4405-BFA6-39F32A061508}" destId="{C5CB6F0C-4248-4BF7-845F-16806F5A1E52}" srcOrd="0" destOrd="0" presId="urn:microsoft.com/office/officeart/2016/7/layout/ChevronBlockProcess"/>
    <dgm:cxn modelId="{92E8582C-D171-4261-B3EA-5187B205973C}" srcId="{6E0EC52C-9A3A-40B6-AC8A-5B55ECC769FD}" destId="{070A04F9-9228-4116-870B-AC634F79201B}" srcOrd="0" destOrd="0" parTransId="{8DF8B4F1-7720-4CF4-AEF0-291ABECDB3BD}" sibTransId="{C04819E2-681A-4BC4-8D1D-535D0EBB2664}"/>
    <dgm:cxn modelId="{0F278E3B-3AE2-4B90-AD6C-5F9503B40483}" srcId="{F7AF88AB-7FA6-49B2-89B1-A7CCD3FA626E}" destId="{6E0EC52C-9A3A-40B6-AC8A-5B55ECC769FD}" srcOrd="0" destOrd="0" parTransId="{5577023D-3FBE-45CE-883D-F6D8E0B3D131}" sibTransId="{66CC6FA4-794C-4793-B85E-10B9A0D2AB13}"/>
    <dgm:cxn modelId="{E66FDB60-2C48-4E40-89B4-BF91541810AC}" type="presOf" srcId="{2751CE99-9730-4645-A571-C684B2AF6C4A}" destId="{AAEF1D15-15C6-47AF-B24E-12F605386DE8}" srcOrd="0" destOrd="0" presId="urn:microsoft.com/office/officeart/2016/7/layout/ChevronBlockProcess"/>
    <dgm:cxn modelId="{E75AF642-AA2C-4125-8124-10EE5ED62CC3}" type="presOf" srcId="{AEAFF775-7784-49DB-84DA-2653D5725B91}" destId="{A3D99906-3E84-4C4B-A5BB-2C6B0DAA83D4}" srcOrd="0" destOrd="0" presId="urn:microsoft.com/office/officeart/2016/7/layout/ChevronBlockProcess"/>
    <dgm:cxn modelId="{F2ED9848-C5D0-4216-9DFE-1AA8A29BC3B3}" srcId="{CBD398E2-9619-4F08-89BB-7C06726F5D52}" destId="{46921E2E-2BEF-4405-BFA6-39F32A061508}" srcOrd="0" destOrd="0" parTransId="{9782D4E8-69BC-413B-9760-5B37BD8DA86F}" sibTransId="{A28DA893-C8E6-4C24-A0E3-CA8F9E3C73F4}"/>
    <dgm:cxn modelId="{B31E606A-B5EA-44A8-A3EB-884232532627}" type="presOf" srcId="{EAA1D70D-9110-4486-B3FA-9383C30B0E79}" destId="{8D8A6172-FFF1-4C35-83D6-9006AFA2E40D}" srcOrd="0" destOrd="0" presId="urn:microsoft.com/office/officeart/2016/7/layout/ChevronBlockProcess"/>
    <dgm:cxn modelId="{95A2538C-20DE-4618-A5D0-A5CEB150BA8C}" type="presOf" srcId="{00C4BB50-8416-4B9A-82E0-BDA6C0A06B8E}" destId="{FAA7F60A-5EDF-458D-8520-64DA0F375405}" srcOrd="0" destOrd="0" presId="urn:microsoft.com/office/officeart/2016/7/layout/ChevronBlockProcess"/>
    <dgm:cxn modelId="{2854C194-CB8B-4291-A8B3-0A1B88FE63A6}" srcId="{AEAFF775-7784-49DB-84DA-2653D5725B91}" destId="{EAA1D70D-9110-4486-B3FA-9383C30B0E79}" srcOrd="0" destOrd="0" parTransId="{E1C1EC56-6AC7-4AD0-8602-35C67649890E}" sibTransId="{0394E4A6-3187-4EB4-991E-38A662B0E1EF}"/>
    <dgm:cxn modelId="{0427229F-BDAA-47F5-8A35-C0928E2732C7}" srcId="{00C4BB50-8416-4B9A-82E0-BDA6C0A06B8E}" destId="{AEAFF775-7784-49DB-84DA-2653D5725B91}" srcOrd="2" destOrd="0" parTransId="{EB4A3951-F26E-4B66-9B4A-C801873176AB}" sibTransId="{2CF0F539-EC9D-4D5D-A5B8-308D748314C2}"/>
    <dgm:cxn modelId="{3AA15EA6-4038-4A05-A700-BCFD9DF21906}" type="presOf" srcId="{F7AF88AB-7FA6-49B2-89B1-A7CCD3FA626E}" destId="{267D1F78-2124-4927-B618-F3B37A0B0AF8}" srcOrd="0" destOrd="0" presId="urn:microsoft.com/office/officeart/2016/7/layout/ChevronBlockProcess"/>
    <dgm:cxn modelId="{6197C7AC-FB69-444B-BCDF-AD56F36C53CC}" srcId="{00C4BB50-8416-4B9A-82E0-BDA6C0A06B8E}" destId="{CBD398E2-9619-4F08-89BB-7C06726F5D52}" srcOrd="1" destOrd="0" parTransId="{0FCFC956-3753-42F2-AAD4-E6C4937F6EED}" sibTransId="{43BCAD42-D0AF-43B3-AB80-D8AE426C349D}"/>
    <dgm:cxn modelId="{2E1AA4B4-5FDF-44D6-80D7-1DA98E5EF283}" type="presOf" srcId="{5AD85006-3B9F-4460-B68E-18CFE2B0C1DE}" destId="{C5CB6F0C-4248-4BF7-845F-16806F5A1E52}" srcOrd="0" destOrd="1" presId="urn:microsoft.com/office/officeart/2016/7/layout/ChevronBlockProcess"/>
    <dgm:cxn modelId="{FB2E12BE-EB9F-4341-B480-1DA6D31B48D8}" srcId="{2751CE99-9730-4645-A571-C684B2AF6C4A}" destId="{44A649AE-3FBF-460F-8316-CE18581658EE}" srcOrd="0" destOrd="0" parTransId="{B7650059-5712-4D9E-870F-66DDCB8D7C56}" sibTransId="{9848EDAE-C33F-444A-87D3-B2CF24C123BC}"/>
    <dgm:cxn modelId="{6E0215CB-1A02-473A-8FB6-8520C1E9E910}" srcId="{46921E2E-2BEF-4405-BFA6-39F32A061508}" destId="{5AD85006-3B9F-4460-B68E-18CFE2B0C1DE}" srcOrd="0" destOrd="0" parTransId="{76F98678-0F5F-4900-A998-61CE4FDB1A2E}" sibTransId="{DD781589-F03C-4C73-940E-6B2524C7B4BC}"/>
    <dgm:cxn modelId="{B2003ECD-2CA0-4557-91E8-BC3022428EC4}" type="presOf" srcId="{070A04F9-9228-4116-870B-AC634F79201B}" destId="{7A8D31CC-57E9-4BD2-94B0-6F79727A41D4}" srcOrd="0" destOrd="1" presId="urn:microsoft.com/office/officeart/2016/7/layout/ChevronBlockProcess"/>
    <dgm:cxn modelId="{5D7477CE-B42B-4014-A02D-F701C1120DF4}" srcId="{00C4BB50-8416-4B9A-82E0-BDA6C0A06B8E}" destId="{2751CE99-9730-4645-A571-C684B2AF6C4A}" srcOrd="3" destOrd="0" parTransId="{A4E37B65-29DA-4258-B8B5-7A55BEC0F8E7}" sibTransId="{F219FF36-5C94-4627-9F99-5AFFCC21AEA3}"/>
    <dgm:cxn modelId="{FEE6B6D0-6BCC-448F-A1DC-8CE70B682366}" type="presOf" srcId="{44A649AE-3FBF-460F-8316-CE18581658EE}" destId="{D97B9140-E303-44F7-AD3A-7E7B09250910}" srcOrd="0" destOrd="0" presId="urn:microsoft.com/office/officeart/2016/7/layout/ChevronBlockProcess"/>
    <dgm:cxn modelId="{75B911D9-91BB-41C3-AB70-270ED9FC2597}" srcId="{00C4BB50-8416-4B9A-82E0-BDA6C0A06B8E}" destId="{F7AF88AB-7FA6-49B2-89B1-A7CCD3FA626E}" srcOrd="0" destOrd="0" parTransId="{EE3F735F-2225-4090-9A68-89D941286AEA}" sibTransId="{D5C73FBD-93E3-4A80-8444-A3B3CF1FB14E}"/>
    <dgm:cxn modelId="{B126DBE9-929B-4D2F-BA14-6D4CE93C7D63}" type="presOf" srcId="{CBD398E2-9619-4F08-89BB-7C06726F5D52}" destId="{3299DD31-5FEF-49FB-8037-88BD34BB8F0A}" srcOrd="0" destOrd="0" presId="urn:microsoft.com/office/officeart/2016/7/layout/ChevronBlockProcess"/>
    <dgm:cxn modelId="{C042A1F6-4DEA-4D4F-8D4E-C47D5FFC59A9}" type="presOf" srcId="{6E0EC52C-9A3A-40B6-AC8A-5B55ECC769FD}" destId="{7A8D31CC-57E9-4BD2-94B0-6F79727A41D4}" srcOrd="0" destOrd="0" presId="urn:microsoft.com/office/officeart/2016/7/layout/ChevronBlockProcess"/>
    <dgm:cxn modelId="{5919B223-4D5D-4557-B2DF-ECD2F73495BA}" type="presParOf" srcId="{FAA7F60A-5EDF-458D-8520-64DA0F375405}" destId="{7FC2886A-79CF-4E68-A7D9-7476F2F15EF4}" srcOrd="0" destOrd="0" presId="urn:microsoft.com/office/officeart/2016/7/layout/ChevronBlockProcess"/>
    <dgm:cxn modelId="{65CF727E-C03D-416F-A75E-9C0DCCA28898}" type="presParOf" srcId="{7FC2886A-79CF-4E68-A7D9-7476F2F15EF4}" destId="{267D1F78-2124-4927-B618-F3B37A0B0AF8}" srcOrd="0" destOrd="0" presId="urn:microsoft.com/office/officeart/2016/7/layout/ChevronBlockProcess"/>
    <dgm:cxn modelId="{5A5063F9-BB1F-4742-AEDA-3BF69A2BB11A}" type="presParOf" srcId="{7FC2886A-79CF-4E68-A7D9-7476F2F15EF4}" destId="{7A8D31CC-57E9-4BD2-94B0-6F79727A41D4}" srcOrd="1" destOrd="0" presId="urn:microsoft.com/office/officeart/2016/7/layout/ChevronBlockProcess"/>
    <dgm:cxn modelId="{7D43D1BE-8881-407D-B6C8-9342ABF14D58}" type="presParOf" srcId="{FAA7F60A-5EDF-458D-8520-64DA0F375405}" destId="{6BD3BE66-62AD-4EC0-AB35-D139768523EB}" srcOrd="1" destOrd="0" presId="urn:microsoft.com/office/officeart/2016/7/layout/ChevronBlockProcess"/>
    <dgm:cxn modelId="{8BE4D77C-182B-4A62-9092-3D8219EB2315}" type="presParOf" srcId="{FAA7F60A-5EDF-458D-8520-64DA0F375405}" destId="{723237AA-E9D4-4BF6-868F-7D41DC3EC8DC}" srcOrd="2" destOrd="0" presId="urn:microsoft.com/office/officeart/2016/7/layout/ChevronBlockProcess"/>
    <dgm:cxn modelId="{9E9EB031-494F-451F-9C80-65659EC8B2C8}" type="presParOf" srcId="{723237AA-E9D4-4BF6-868F-7D41DC3EC8DC}" destId="{3299DD31-5FEF-49FB-8037-88BD34BB8F0A}" srcOrd="0" destOrd="0" presId="urn:microsoft.com/office/officeart/2016/7/layout/ChevronBlockProcess"/>
    <dgm:cxn modelId="{D0AD9FE2-F685-4549-A237-DA4E77FF358B}" type="presParOf" srcId="{723237AA-E9D4-4BF6-868F-7D41DC3EC8DC}" destId="{C5CB6F0C-4248-4BF7-845F-16806F5A1E52}" srcOrd="1" destOrd="0" presId="urn:microsoft.com/office/officeart/2016/7/layout/ChevronBlockProcess"/>
    <dgm:cxn modelId="{ED634DE2-0E31-4DA7-AA46-7C668FAD47E8}" type="presParOf" srcId="{FAA7F60A-5EDF-458D-8520-64DA0F375405}" destId="{60E51E4F-92EC-491C-A68D-6032BBBD2CBC}" srcOrd="3" destOrd="0" presId="urn:microsoft.com/office/officeart/2016/7/layout/ChevronBlockProcess"/>
    <dgm:cxn modelId="{6B87D51F-9529-4652-B531-8A0E916A8F78}" type="presParOf" srcId="{FAA7F60A-5EDF-458D-8520-64DA0F375405}" destId="{EBD8A41A-182E-4284-8344-EFFA47622346}" srcOrd="4" destOrd="0" presId="urn:microsoft.com/office/officeart/2016/7/layout/ChevronBlockProcess"/>
    <dgm:cxn modelId="{9DC446F1-5043-49A9-85E4-88A5DF8A47A2}" type="presParOf" srcId="{EBD8A41A-182E-4284-8344-EFFA47622346}" destId="{A3D99906-3E84-4C4B-A5BB-2C6B0DAA83D4}" srcOrd="0" destOrd="0" presId="urn:microsoft.com/office/officeart/2016/7/layout/ChevronBlockProcess"/>
    <dgm:cxn modelId="{9DD5A88D-EBDF-486B-904F-7DE63704E66D}" type="presParOf" srcId="{EBD8A41A-182E-4284-8344-EFFA47622346}" destId="{8D8A6172-FFF1-4C35-83D6-9006AFA2E40D}" srcOrd="1" destOrd="0" presId="urn:microsoft.com/office/officeart/2016/7/layout/ChevronBlockProcess"/>
    <dgm:cxn modelId="{AC31D1BE-CD63-48CE-AE44-C03CD03E5754}" type="presParOf" srcId="{FAA7F60A-5EDF-458D-8520-64DA0F375405}" destId="{E1BE1C2A-1F1B-4840-BAFB-7F9C17EDE611}" srcOrd="5" destOrd="0" presId="urn:microsoft.com/office/officeart/2016/7/layout/ChevronBlockProcess"/>
    <dgm:cxn modelId="{05215EC5-ECA6-45C0-9D3A-666FBEBAAC6F}" type="presParOf" srcId="{FAA7F60A-5EDF-458D-8520-64DA0F375405}" destId="{0EC97C86-E756-4E52-9D04-384AFF62E46C}" srcOrd="6" destOrd="0" presId="urn:microsoft.com/office/officeart/2016/7/layout/ChevronBlockProcess"/>
    <dgm:cxn modelId="{A7843302-B37B-4E04-A4DE-8AC48EB4C25B}" type="presParOf" srcId="{0EC97C86-E756-4E52-9D04-384AFF62E46C}" destId="{AAEF1D15-15C6-47AF-B24E-12F605386DE8}" srcOrd="0" destOrd="0" presId="urn:microsoft.com/office/officeart/2016/7/layout/ChevronBlockProcess"/>
    <dgm:cxn modelId="{B4A5491D-5827-403D-8537-FE45577CA6A2}" type="presParOf" srcId="{0EC97C86-E756-4E52-9D04-384AFF62E46C}" destId="{D97B9140-E303-44F7-AD3A-7E7B09250910}" srcOrd="1" destOrd="0" presId="urn:microsoft.com/office/officeart/2016/7/layout/Chevron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D1F78-2124-4927-B618-F3B37A0B0AF8}">
      <dsp:nvSpPr>
        <dsp:cNvPr id="0" name=""/>
        <dsp:cNvSpPr/>
      </dsp:nvSpPr>
      <dsp:spPr>
        <a:xfrm>
          <a:off x="2941" y="746898"/>
          <a:ext cx="1122634" cy="336790"/>
        </a:xfrm>
        <a:prstGeom prst="chevron">
          <a:avLst>
            <a:gd name="adj" fmla="val 3000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584" tIns="41584" rIns="41584" bIns="41584" numCol="1" spcCol="1270" anchor="ctr" anchorCtr="0">
          <a:noAutofit/>
        </a:bodyPr>
        <a:lstStyle/>
        <a:p>
          <a:pPr marL="0" lvl="0" indent="0" algn="ctr" defTabSz="800100">
            <a:lnSpc>
              <a:spcPct val="90000"/>
            </a:lnSpc>
            <a:spcBef>
              <a:spcPct val="0"/>
            </a:spcBef>
            <a:spcAft>
              <a:spcPct val="35000"/>
            </a:spcAft>
            <a:buNone/>
          </a:pPr>
          <a:r>
            <a:rPr lang="en-US" sz="1800" kern="1200"/>
            <a:t>Send</a:t>
          </a:r>
        </a:p>
      </dsp:txBody>
      <dsp:txXfrm>
        <a:off x="103978" y="746898"/>
        <a:ext cx="920560" cy="336790"/>
      </dsp:txXfrm>
    </dsp:sp>
    <dsp:sp modelId="{7A8D31CC-57E9-4BD2-94B0-6F79727A41D4}">
      <dsp:nvSpPr>
        <dsp:cNvPr id="0" name=""/>
        <dsp:cNvSpPr/>
      </dsp:nvSpPr>
      <dsp:spPr>
        <a:xfrm>
          <a:off x="2941" y="1083689"/>
          <a:ext cx="1021597" cy="1903905"/>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729" tIns="80729" rIns="80729" bIns="161458" numCol="1" spcCol="1270" anchor="t" anchorCtr="0">
          <a:noAutofit/>
        </a:bodyPr>
        <a:lstStyle/>
        <a:p>
          <a:pPr marL="0" lvl="0" indent="0" algn="l" defTabSz="488950">
            <a:lnSpc>
              <a:spcPct val="90000"/>
            </a:lnSpc>
            <a:spcBef>
              <a:spcPct val="0"/>
            </a:spcBef>
            <a:spcAft>
              <a:spcPct val="35000"/>
            </a:spcAft>
            <a:buNone/>
          </a:pPr>
          <a:r>
            <a:rPr lang="en-US" sz="1100" kern="1200"/>
            <a:t>Send a Request to the server and then receive a Response. (HTML file)</a:t>
          </a:r>
        </a:p>
        <a:p>
          <a:pPr marL="57150" lvl="1" indent="-57150" algn="l" defTabSz="400050">
            <a:lnSpc>
              <a:spcPct val="90000"/>
            </a:lnSpc>
            <a:spcBef>
              <a:spcPct val="0"/>
            </a:spcBef>
            <a:spcAft>
              <a:spcPct val="15000"/>
            </a:spcAft>
            <a:buChar char="•"/>
          </a:pPr>
          <a:r>
            <a:rPr lang="en-US" sz="900" kern="1200"/>
            <a:t>e.g. res = requests.get(url, headers=headers)</a:t>
          </a:r>
        </a:p>
      </dsp:txBody>
      <dsp:txXfrm>
        <a:off x="2941" y="1083689"/>
        <a:ext cx="1021597" cy="1903905"/>
      </dsp:txXfrm>
    </dsp:sp>
    <dsp:sp modelId="{3299DD31-5FEF-49FB-8037-88BD34BB8F0A}">
      <dsp:nvSpPr>
        <dsp:cNvPr id="0" name=""/>
        <dsp:cNvSpPr/>
      </dsp:nvSpPr>
      <dsp:spPr>
        <a:xfrm>
          <a:off x="1103426" y="746898"/>
          <a:ext cx="1122634" cy="336790"/>
        </a:xfrm>
        <a:prstGeom prst="chevron">
          <a:avLst>
            <a:gd name="adj" fmla="val 3000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584" tIns="41584" rIns="41584" bIns="41584" numCol="1" spcCol="1270" anchor="ctr" anchorCtr="0">
          <a:noAutofit/>
        </a:bodyPr>
        <a:lstStyle/>
        <a:p>
          <a:pPr marL="0" lvl="0" indent="0" algn="ctr" defTabSz="800100">
            <a:lnSpc>
              <a:spcPct val="90000"/>
            </a:lnSpc>
            <a:spcBef>
              <a:spcPct val="0"/>
            </a:spcBef>
            <a:spcAft>
              <a:spcPct val="35000"/>
            </a:spcAft>
            <a:buNone/>
          </a:pPr>
          <a:r>
            <a:rPr lang="en-US" sz="1800" kern="1200"/>
            <a:t>Process</a:t>
          </a:r>
        </a:p>
      </dsp:txBody>
      <dsp:txXfrm>
        <a:off x="1204463" y="746898"/>
        <a:ext cx="920560" cy="336790"/>
      </dsp:txXfrm>
    </dsp:sp>
    <dsp:sp modelId="{C5CB6F0C-4248-4BF7-845F-16806F5A1E52}">
      <dsp:nvSpPr>
        <dsp:cNvPr id="0" name=""/>
        <dsp:cNvSpPr/>
      </dsp:nvSpPr>
      <dsp:spPr>
        <a:xfrm>
          <a:off x="1103426" y="1083689"/>
          <a:ext cx="1021597" cy="1903905"/>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729" tIns="80729" rIns="80729" bIns="161458" numCol="1" spcCol="1270" anchor="t" anchorCtr="0">
          <a:noAutofit/>
        </a:bodyPr>
        <a:lstStyle/>
        <a:p>
          <a:pPr marL="0" lvl="0" indent="0" algn="l" defTabSz="488950">
            <a:lnSpc>
              <a:spcPct val="90000"/>
            </a:lnSpc>
            <a:spcBef>
              <a:spcPct val="0"/>
            </a:spcBef>
            <a:spcAft>
              <a:spcPct val="35000"/>
            </a:spcAft>
            <a:buNone/>
          </a:pPr>
          <a:r>
            <a:rPr lang="en-US" sz="1100" kern="1200"/>
            <a:t>Process the Response we received and find the text we need. (BeautifulSoup4)</a:t>
          </a:r>
        </a:p>
        <a:p>
          <a:pPr marL="57150" lvl="1" indent="-57150" algn="l" defTabSz="400050">
            <a:lnSpc>
              <a:spcPct val="90000"/>
            </a:lnSpc>
            <a:spcBef>
              <a:spcPct val="0"/>
            </a:spcBef>
            <a:spcAft>
              <a:spcPct val="15000"/>
            </a:spcAft>
            <a:buChar char="•"/>
          </a:pPr>
          <a:r>
            <a:rPr lang="en-US" sz="900" kern="1200"/>
            <a:t>e.g. soup = BeautifulSoup(res.content,'lxml')</a:t>
          </a:r>
        </a:p>
      </dsp:txBody>
      <dsp:txXfrm>
        <a:off x="1103426" y="1083689"/>
        <a:ext cx="1021597" cy="1903905"/>
      </dsp:txXfrm>
    </dsp:sp>
    <dsp:sp modelId="{A3D99906-3E84-4C4B-A5BB-2C6B0DAA83D4}">
      <dsp:nvSpPr>
        <dsp:cNvPr id="0" name=""/>
        <dsp:cNvSpPr/>
      </dsp:nvSpPr>
      <dsp:spPr>
        <a:xfrm>
          <a:off x="2203911" y="746898"/>
          <a:ext cx="1122634" cy="336790"/>
        </a:xfrm>
        <a:prstGeom prst="chevron">
          <a:avLst>
            <a:gd name="adj" fmla="val 3000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584" tIns="41584" rIns="41584" bIns="41584"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Code</a:t>
          </a:r>
          <a:endParaRPr lang="en-US" sz="1800" kern="1200" dirty="0"/>
        </a:p>
      </dsp:txBody>
      <dsp:txXfrm>
        <a:off x="2304948" y="746898"/>
        <a:ext cx="920560" cy="336790"/>
      </dsp:txXfrm>
    </dsp:sp>
    <dsp:sp modelId="{8D8A6172-FFF1-4C35-83D6-9006AFA2E40D}">
      <dsp:nvSpPr>
        <dsp:cNvPr id="0" name=""/>
        <dsp:cNvSpPr/>
      </dsp:nvSpPr>
      <dsp:spPr>
        <a:xfrm>
          <a:off x="2203911" y="1083689"/>
          <a:ext cx="1021597" cy="1903905"/>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729" tIns="80729" rIns="80729" bIns="161458" numCol="1" spcCol="1270" anchor="t" anchorCtr="0">
          <a:noAutofit/>
        </a:bodyPr>
        <a:lstStyle/>
        <a:p>
          <a:pPr marL="0" lvl="0" indent="0" algn="l" defTabSz="488950">
            <a:lnSpc>
              <a:spcPct val="90000"/>
            </a:lnSpc>
            <a:spcBef>
              <a:spcPct val="0"/>
            </a:spcBef>
            <a:spcAft>
              <a:spcPct val="35000"/>
            </a:spcAft>
            <a:buNone/>
          </a:pPr>
          <a:r>
            <a:rPr lang="en-US" sz="1100" kern="1200" dirty="0"/>
            <a:t>Code flows need to be designed to handle repetitive tasks.</a:t>
          </a:r>
        </a:p>
      </dsp:txBody>
      <dsp:txXfrm>
        <a:off x="2203911" y="1083689"/>
        <a:ext cx="1021597" cy="1903905"/>
      </dsp:txXfrm>
    </dsp:sp>
    <dsp:sp modelId="{AAEF1D15-15C6-47AF-B24E-12F605386DE8}">
      <dsp:nvSpPr>
        <dsp:cNvPr id="0" name=""/>
        <dsp:cNvSpPr/>
      </dsp:nvSpPr>
      <dsp:spPr>
        <a:xfrm>
          <a:off x="3304396" y="746898"/>
          <a:ext cx="1122634" cy="336790"/>
        </a:xfrm>
        <a:prstGeom prst="chevron">
          <a:avLst>
            <a:gd name="adj" fmla="val 3000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584" tIns="41584" rIns="41584" bIns="41584" numCol="1" spcCol="1270" anchor="ctr" anchorCtr="0">
          <a:noAutofit/>
        </a:bodyPr>
        <a:lstStyle/>
        <a:p>
          <a:pPr marL="0" lvl="0" indent="0" algn="ctr" defTabSz="800100">
            <a:lnSpc>
              <a:spcPct val="90000"/>
            </a:lnSpc>
            <a:spcBef>
              <a:spcPct val="0"/>
            </a:spcBef>
            <a:spcAft>
              <a:spcPct val="35000"/>
            </a:spcAft>
            <a:buNone/>
          </a:pPr>
          <a:r>
            <a:rPr lang="en-US" sz="1800" kern="1200"/>
            <a:t>Export</a:t>
          </a:r>
        </a:p>
      </dsp:txBody>
      <dsp:txXfrm>
        <a:off x="3405433" y="746898"/>
        <a:ext cx="920560" cy="336790"/>
      </dsp:txXfrm>
    </dsp:sp>
    <dsp:sp modelId="{D97B9140-E303-44F7-AD3A-7E7B09250910}">
      <dsp:nvSpPr>
        <dsp:cNvPr id="0" name=""/>
        <dsp:cNvSpPr/>
      </dsp:nvSpPr>
      <dsp:spPr>
        <a:xfrm>
          <a:off x="3304396" y="1083689"/>
          <a:ext cx="1021597" cy="1903905"/>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729" tIns="80729" rIns="80729" bIns="161458" numCol="1" spcCol="1270" anchor="t" anchorCtr="0">
          <a:noAutofit/>
        </a:bodyPr>
        <a:lstStyle/>
        <a:p>
          <a:pPr marL="0" lvl="0" indent="0" algn="l" defTabSz="488950">
            <a:lnSpc>
              <a:spcPct val="90000"/>
            </a:lnSpc>
            <a:spcBef>
              <a:spcPct val="0"/>
            </a:spcBef>
            <a:spcAft>
              <a:spcPct val="35000"/>
            </a:spcAft>
            <a:buNone/>
          </a:pPr>
          <a:r>
            <a:rPr lang="en-US" sz="1100" kern="1200"/>
            <a:t>Export our data, preferably in a nice Excel spreadsheet. (Pandas)</a:t>
          </a:r>
        </a:p>
      </dsp:txBody>
      <dsp:txXfrm>
        <a:off x="3304396" y="1083689"/>
        <a:ext cx="1021597" cy="1903905"/>
      </dsp:txXfrm>
    </dsp:sp>
  </dsp:spTree>
</dsp:drawing>
</file>

<file path=ppt/diagrams/layout1.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3408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8345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c6f90357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4393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35b1754b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35b1754b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087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35b1754b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35b1754b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3764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914400" marR="685800" lvl="0" indent="0" algn="l" defTabSz="914400" rtl="0" eaLnBrk="1" fontAlgn="auto" latinLnBrk="0" hangingPunct="1">
              <a:lnSpc>
                <a:spcPct val="100000"/>
              </a:lnSpc>
              <a:spcBef>
                <a:spcPts val="0"/>
              </a:spcBef>
              <a:spcAft>
                <a:spcPts val="1000"/>
              </a:spcAft>
              <a:buClrTx/>
              <a:buSzTx/>
              <a:buFontTx/>
              <a:buNone/>
              <a:tabLst/>
              <a:defRPr/>
            </a:pPr>
            <a:r>
              <a:rPr lang="en-GB" altLang="zh-CN" sz="900" dirty="0">
                <a:effectLst/>
                <a:latin typeface="Courier New" panose="02070309020205020404" pitchFamily="49" charset="0"/>
                <a:ea typeface="Times New Roman" panose="02020603050405020304" pitchFamily="18" charset="0"/>
              </a:rPr>
              <a:t>Introduction to ethics in web scraping</a:t>
            </a:r>
            <a:endParaRPr lang="en-AU" altLang="zh-CN" sz="900" dirty="0">
              <a:effectLst/>
              <a:latin typeface="Courier New" panose="02070309020205020404" pitchFamily="49" charset="0"/>
              <a:ea typeface="Times New Roman" panose="02020603050405020304" pitchFamily="18" charset="0"/>
            </a:endParaRPr>
          </a:p>
          <a:p>
            <a:pPr marL="914400" marR="685800">
              <a:spcAft>
                <a:spcPts val="1000"/>
              </a:spcAft>
            </a:pPr>
            <a:endParaRPr lang="en-GB" altLang="zh-CN" sz="900" dirty="0">
              <a:effectLst/>
              <a:latin typeface="Courier New" panose="02070309020205020404" pitchFamily="49" charset="0"/>
              <a:ea typeface="Times New Roman" panose="02020603050405020304" pitchFamily="18" charset="0"/>
            </a:endParaRPr>
          </a:p>
          <a:p>
            <a:pPr marL="914400" marR="685800">
              <a:spcAft>
                <a:spcPts val="1000"/>
              </a:spcAft>
            </a:pPr>
            <a:r>
              <a:rPr lang="en-GB" altLang="zh-CN" sz="900" dirty="0">
                <a:effectLst/>
                <a:latin typeface="Courier New" panose="02070309020205020404" pitchFamily="49" charset="0"/>
                <a:ea typeface="Times New Roman" panose="02020603050405020304" pitchFamily="18" charset="0"/>
              </a:rPr>
              <a:t>During this course We talked about how concerns about ethics is being applied to data science and technology. And how it shapes data science advances as well. </a:t>
            </a:r>
            <a:endParaRPr lang="en-AU" altLang="zh-CN" sz="900" dirty="0">
              <a:effectLst/>
              <a:latin typeface="Courier New" panose="02070309020205020404" pitchFamily="49" charset="0"/>
              <a:ea typeface="Times New Roman" panose="02020603050405020304" pitchFamily="18" charset="0"/>
            </a:endParaRPr>
          </a:p>
          <a:p>
            <a:pPr marL="914400" marR="685800">
              <a:spcAft>
                <a:spcPts val="1000"/>
              </a:spcAft>
            </a:pPr>
            <a:r>
              <a:rPr lang="en-US" altLang="zh-CN" sz="900" dirty="0">
                <a:effectLst/>
                <a:latin typeface="Courier New" panose="02070309020205020404" pitchFamily="49" charset="0"/>
                <a:ea typeface="Times New Roman" panose="02020603050405020304" pitchFamily="18" charset="0"/>
              </a:rPr>
              <a:t>As we have seen, Web scraping is so easy, just a couple of python codes. So, its responsible use of it is more important, because something that can be done so easily can be exploited in unethical ways easily also.</a:t>
            </a:r>
          </a:p>
          <a:p>
            <a:pPr marL="914400" marR="685800">
              <a:spcAft>
                <a:spcPts val="1000"/>
              </a:spcAft>
            </a:pPr>
            <a:endParaRPr lang="en-US" altLang="zh-CN" sz="900" dirty="0">
              <a:effectLst/>
              <a:latin typeface="Courier New" panose="02070309020205020404" pitchFamily="49" charset="0"/>
              <a:ea typeface="Times New Roman" panose="02020603050405020304" pitchFamily="18" charset="0"/>
            </a:endParaRPr>
          </a:p>
          <a:p>
            <a:pPr marL="914400" marR="685800">
              <a:spcAft>
                <a:spcPts val="1000"/>
              </a:spcAft>
            </a:pPr>
            <a:r>
              <a:rPr lang="en-US" altLang="zh-CN" sz="900" dirty="0">
                <a:effectLst/>
                <a:latin typeface="Courier New" panose="02070309020205020404" pitchFamily="49" charset="0"/>
                <a:ea typeface="Times New Roman" panose="02020603050405020304" pitchFamily="18" charset="0"/>
              </a:rPr>
              <a:t>https://aisel.aisnet.org/cais/vol47/iss1/22/</a:t>
            </a:r>
          </a:p>
          <a:p>
            <a:pPr marL="914400" marR="685800">
              <a:spcAft>
                <a:spcPts val="1000"/>
              </a:spcAft>
            </a:pPr>
            <a:r>
              <a:rPr lang="en-US" altLang="zh-CN" sz="1100" dirty="0"/>
              <a:t>these vast volumes of Big Web Data present academic researchers with ample opportunities for answering new and old research questions with more rigor, precision, and timelines (</a:t>
            </a:r>
            <a:r>
              <a:rPr lang="en-US" altLang="zh-CN" sz="1100" dirty="0" err="1"/>
              <a:t>Constantiou</a:t>
            </a:r>
            <a:r>
              <a:rPr lang="en-US" altLang="zh-CN" sz="1100" dirty="0"/>
              <a:t> and </a:t>
            </a:r>
            <a:r>
              <a:rPr lang="en-US" altLang="zh-CN" sz="1100" dirty="0" err="1"/>
              <a:t>Kallinikos</a:t>
            </a:r>
            <a:r>
              <a:rPr lang="en-US" altLang="zh-CN" sz="1100" dirty="0"/>
              <a:t> 2015). Practitioners can leverage this data for developing a better understanding of their customers, formulating strategies based on these findings, and, ultimately, improving organizational performance (Ives et al. 2016).</a:t>
            </a:r>
            <a:endParaRPr lang="en-US" altLang="zh-CN" sz="900" dirty="0">
              <a:effectLst/>
              <a:latin typeface="Courier New" panose="02070309020205020404" pitchFamily="49" charset="0"/>
            </a:endParaRPr>
          </a:p>
          <a:p>
            <a:pPr marL="914400" marR="685800">
              <a:spcAft>
                <a:spcPts val="1000"/>
              </a:spcAft>
            </a:pPr>
            <a:endParaRPr lang="en-US" altLang="zh-CN" sz="900" dirty="0">
              <a:effectLst/>
              <a:latin typeface="Courier New" panose="02070309020205020404" pitchFamily="49" charset="0"/>
              <a:ea typeface="Times New Roman" panose="02020603050405020304" pitchFamily="18" charset="0"/>
            </a:endParaRPr>
          </a:p>
          <a:p>
            <a:pPr marL="914400" marR="685800">
              <a:spcAft>
                <a:spcPts val="1000"/>
              </a:spcAft>
            </a:pPr>
            <a:r>
              <a:rPr lang="en-US" altLang="zh-CN" sz="1100" dirty="0"/>
              <a:t>a finding derived from a research project relying on data collected from a website may unintentionally compromise privacy of individuals, violate their rights as research subject, lead to erroneous decisions, or contribute to bias and discrimination. Web data can also reveal confidential information about organizations participating in the activities afforded by the website or the organization that owns the website. It is also possible that some uses of data may reduce perceived value of the website in the eyes of the intended audience. </a:t>
            </a:r>
            <a:endParaRPr lang="en-AU" altLang="zh-CN" sz="900" dirty="0">
              <a:effectLst/>
              <a:latin typeface="Courier New" panose="02070309020205020404" pitchFamily="49" charset="0"/>
              <a:ea typeface="Times New Roman" panose="02020603050405020304" pitchFamily="18" charset="0"/>
            </a:endParaRPr>
          </a:p>
          <a:p>
            <a:endParaRPr lang="zh-CN" altLang="en-US" dirty="0"/>
          </a:p>
        </p:txBody>
      </p:sp>
    </p:spTree>
    <p:extLst>
      <p:ext uri="{BB962C8B-B14F-4D97-AF65-F5344CB8AC3E}">
        <p14:creationId xmlns:p14="http://schemas.microsoft.com/office/powerpoint/2010/main" val="2576144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914400" marR="685800">
              <a:spcAft>
                <a:spcPts val="1000"/>
              </a:spcAft>
            </a:pPr>
            <a:r>
              <a:rPr lang="en-GB" altLang="zh-CN" sz="1100" dirty="0">
                <a:effectLst/>
                <a:latin typeface="Courier New" panose="02070309020205020404" pitchFamily="49" charset="0"/>
                <a:ea typeface="Times New Roman" panose="02020603050405020304" pitchFamily="18" charset="0"/>
              </a:rPr>
              <a:t>Some adversarial companies use web scraping in large volumes for commercial gain, with nothing going to the owner of the website. Using web sites merely as a means. Not a means to an end.</a:t>
            </a:r>
            <a:endParaRPr lang="en-AU" altLang="zh-CN" sz="1100" dirty="0">
              <a:effectLst/>
              <a:latin typeface="Courier New" panose="02070309020205020404" pitchFamily="49" charset="0"/>
              <a:ea typeface="Times New Roman" panose="02020603050405020304" pitchFamily="18" charset="0"/>
            </a:endParaRPr>
          </a:p>
          <a:p>
            <a:pPr marL="914400" marR="685800">
              <a:spcAft>
                <a:spcPts val="1000"/>
              </a:spcAft>
            </a:pPr>
            <a:r>
              <a:rPr lang="en-GB" altLang="zh-CN" sz="1100" dirty="0">
                <a:effectLst/>
                <a:latin typeface="Courier New" panose="02070309020205020404" pitchFamily="49" charset="0"/>
                <a:ea typeface="Times New Roman" panose="02020603050405020304" pitchFamily="18" charset="0"/>
              </a:rPr>
              <a:t>Web scraping is also used in plagiarism. Scraped content is shared without any acknowledgement to the source.</a:t>
            </a:r>
            <a:endParaRPr lang="en-AU" altLang="zh-CN" sz="1100" dirty="0">
              <a:effectLst/>
              <a:latin typeface="Courier New" panose="02070309020205020404" pitchFamily="49" charset="0"/>
              <a:ea typeface="Times New Roman" panose="02020603050405020304" pitchFamily="18" charset="0"/>
            </a:endParaRPr>
          </a:p>
          <a:p>
            <a:pPr marL="914400" marR="685800">
              <a:spcAft>
                <a:spcPts val="1000"/>
              </a:spcAft>
            </a:pPr>
            <a:r>
              <a:rPr lang="en-GB" altLang="zh-CN" sz="1100" dirty="0">
                <a:effectLst/>
                <a:latin typeface="Courier New" panose="02070309020205020404" pitchFamily="49" charset="0"/>
                <a:ea typeface="Times New Roman" panose="02020603050405020304" pitchFamily="18" charset="0"/>
              </a:rPr>
              <a:t>More commonly, personal details like contact details is scraped without consent, this is used for spamming of marketing material or scams.</a:t>
            </a:r>
            <a:endParaRPr lang="en-AU" altLang="zh-CN" sz="1100" dirty="0">
              <a:effectLst/>
              <a:latin typeface="Courier New" panose="02070309020205020404" pitchFamily="49" charset="0"/>
              <a:ea typeface="Times New Roman" panose="02020603050405020304" pitchFamily="18" charset="0"/>
            </a:endParaRPr>
          </a:p>
          <a:p>
            <a:pPr marL="914400" marR="685800">
              <a:spcAft>
                <a:spcPts val="1000"/>
              </a:spcAft>
            </a:pPr>
            <a:r>
              <a:rPr lang="en-GB" altLang="zh-CN" sz="1100" dirty="0">
                <a:effectLst/>
                <a:latin typeface="Courier New" panose="02070309020205020404" pitchFamily="49" charset="0"/>
                <a:ea typeface="Times New Roman" panose="02020603050405020304" pitchFamily="18" charset="0"/>
              </a:rPr>
              <a:t>There are some cases of social profile scraping for identity theft as well.</a:t>
            </a:r>
            <a:endParaRPr lang="zh-CN" altLang="en-US" dirty="0"/>
          </a:p>
        </p:txBody>
      </p:sp>
    </p:spTree>
    <p:extLst>
      <p:ext uri="{BB962C8B-B14F-4D97-AF65-F5344CB8AC3E}">
        <p14:creationId xmlns:p14="http://schemas.microsoft.com/office/powerpoint/2010/main" val="2444545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914400" marR="685800">
              <a:spcAft>
                <a:spcPts val="1000"/>
              </a:spcAft>
            </a:pPr>
            <a:r>
              <a:rPr lang="en-GB" altLang="zh-CN" sz="1100" dirty="0">
                <a:effectLst/>
                <a:latin typeface="Courier New" panose="02070309020205020404" pitchFamily="49" charset="0"/>
                <a:ea typeface="Times New Roman" panose="02020603050405020304" pitchFamily="18" charset="0"/>
              </a:rPr>
              <a:t>Some researchers or students gather some web data from some blog posts for personal projects. It’s a valuable tool for learning.</a:t>
            </a:r>
            <a:endParaRPr lang="en-AU" altLang="zh-CN" sz="1100" dirty="0">
              <a:effectLst/>
              <a:latin typeface="Courier New" panose="02070309020205020404" pitchFamily="49" charset="0"/>
              <a:ea typeface="Times New Roman" panose="02020603050405020304" pitchFamily="18" charset="0"/>
            </a:endParaRPr>
          </a:p>
          <a:p>
            <a:pPr marL="914400" marR="685800">
              <a:spcAft>
                <a:spcPts val="1000"/>
              </a:spcAft>
            </a:pPr>
            <a:r>
              <a:rPr lang="en-GB" altLang="zh-CN" sz="1100" dirty="0">
                <a:effectLst/>
                <a:latin typeface="Courier New" panose="02070309020205020404" pitchFamily="49" charset="0"/>
                <a:ea typeface="Times New Roman" panose="02020603050405020304" pitchFamily="18" charset="0"/>
              </a:rPr>
              <a:t>Also organizations can use scraping in competitor web sites, for Market analysis and price comparison. </a:t>
            </a:r>
            <a:endParaRPr lang="en-AU" altLang="zh-CN" sz="1100" dirty="0">
              <a:effectLst/>
              <a:latin typeface="Courier New" panose="02070309020205020404" pitchFamily="49" charset="0"/>
              <a:ea typeface="Times New Roman" panose="02020603050405020304" pitchFamily="18" charset="0"/>
            </a:endParaRPr>
          </a:p>
          <a:p>
            <a:pPr marL="914400" marR="685800">
              <a:spcAft>
                <a:spcPts val="1000"/>
              </a:spcAft>
            </a:pPr>
            <a:r>
              <a:rPr lang="en-GB" altLang="zh-CN" sz="1100" dirty="0">
                <a:effectLst/>
                <a:latin typeface="Courier New" panose="02070309020205020404" pitchFamily="49" charset="0"/>
                <a:ea typeface="Times New Roman" panose="02020603050405020304" pitchFamily="18" charset="0"/>
              </a:rPr>
              <a:t>Google itself is an ethical web scraper, which all web sites wants to be scraped by.</a:t>
            </a:r>
            <a:endParaRPr lang="en-AU" altLang="zh-CN" sz="1100" dirty="0">
              <a:effectLst/>
              <a:latin typeface="Courier New" panose="02070309020205020404" pitchFamily="49" charset="0"/>
              <a:ea typeface="Times New Roman" panose="02020603050405020304" pitchFamily="18" charset="0"/>
            </a:endParaRPr>
          </a:p>
          <a:p>
            <a:endParaRPr lang="zh-CN" altLang="en-US" dirty="0"/>
          </a:p>
        </p:txBody>
      </p:sp>
    </p:spTree>
    <p:extLst>
      <p:ext uri="{BB962C8B-B14F-4D97-AF65-F5344CB8AC3E}">
        <p14:creationId xmlns:p14="http://schemas.microsoft.com/office/powerpoint/2010/main" val="4514685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914400" marR="685800">
              <a:spcAft>
                <a:spcPts val="1000"/>
              </a:spcAft>
            </a:pPr>
            <a:r>
              <a:rPr lang="en-GB" altLang="zh-CN" sz="1100" dirty="0">
                <a:effectLst/>
                <a:latin typeface="Courier New" panose="02070309020205020404" pitchFamily="49" charset="0"/>
                <a:ea typeface="Times New Roman" panose="02020603050405020304" pitchFamily="18" charset="0"/>
              </a:rPr>
              <a:t>In the case of this Alibaba scandal, the marketing consultant definitely acted in an unethical way, using readily available data from Alibaba </a:t>
            </a:r>
            <a:r>
              <a:rPr lang="en-GB" altLang="zh-CN" sz="1100" dirty="0" err="1">
                <a:effectLst/>
                <a:latin typeface="Courier New" panose="02070309020205020404" pitchFamily="49" charset="0"/>
                <a:ea typeface="Times New Roman" panose="02020603050405020304" pitchFamily="18" charset="0"/>
              </a:rPr>
              <a:t>TaoBao</a:t>
            </a:r>
            <a:r>
              <a:rPr lang="en-GB" altLang="zh-CN" sz="1100" dirty="0">
                <a:effectLst/>
                <a:latin typeface="Courier New" panose="02070309020205020404" pitchFamily="49" charset="0"/>
                <a:ea typeface="Times New Roman" panose="02020603050405020304" pitchFamily="18" charset="0"/>
              </a:rPr>
              <a:t> platform for their client’s personal gains, as merely as a means. </a:t>
            </a:r>
            <a:endParaRPr lang="en-AU" altLang="zh-CN" sz="1100" dirty="0">
              <a:effectLst/>
              <a:latin typeface="Courier New" panose="02070309020205020404" pitchFamily="49" charset="0"/>
              <a:ea typeface="Times New Roman" panose="02020603050405020304" pitchFamily="18" charset="0"/>
            </a:endParaRPr>
          </a:p>
          <a:p>
            <a:pPr marL="914400" marR="685800">
              <a:spcAft>
                <a:spcPts val="1000"/>
              </a:spcAft>
            </a:pPr>
            <a:r>
              <a:rPr lang="en-GB" altLang="zh-CN" sz="1100" dirty="0">
                <a:effectLst/>
                <a:latin typeface="Courier New" panose="02070309020205020404" pitchFamily="49" charset="0"/>
                <a:ea typeface="Times New Roman" panose="02020603050405020304" pitchFamily="18" charset="0"/>
              </a:rPr>
              <a:t>Of course the data they scraped was private and personal data like phone numbers. Through phone numbers any personal detail can be accessed because the Chinese government requires that sim cards be registered with official details. So scraping those phone numbers is a huge invasion of privacy and confidentiality of Alibaba users.</a:t>
            </a:r>
          </a:p>
          <a:p>
            <a:pPr marL="914400" marR="685800" lvl="0" indent="0" algn="l" defTabSz="914400" rtl="0" eaLnBrk="1" fontAlgn="auto" latinLnBrk="0" hangingPunct="1">
              <a:lnSpc>
                <a:spcPct val="100000"/>
              </a:lnSpc>
              <a:spcBef>
                <a:spcPts val="0"/>
              </a:spcBef>
              <a:spcAft>
                <a:spcPts val="1000"/>
              </a:spcAft>
              <a:buClrTx/>
              <a:buSzTx/>
              <a:buFontTx/>
              <a:buNone/>
              <a:tabLst/>
              <a:defRPr/>
            </a:pPr>
            <a:r>
              <a:rPr lang="en-GB" altLang="zh-CN" sz="1100" dirty="0">
                <a:effectLst/>
                <a:latin typeface="Courier New" panose="02070309020205020404" pitchFamily="49" charset="0"/>
                <a:ea typeface="Times New Roman" panose="02020603050405020304" pitchFamily="18" charset="0"/>
              </a:rPr>
              <a:t>Alibaba’s </a:t>
            </a:r>
            <a:r>
              <a:rPr lang="en-GB" altLang="zh-CN" sz="1100" dirty="0" err="1">
                <a:effectLst/>
                <a:latin typeface="Courier New" panose="02070309020205020404" pitchFamily="49" charset="0"/>
                <a:ea typeface="Times New Roman" panose="02020603050405020304" pitchFamily="18" charset="0"/>
              </a:rPr>
              <a:t>TaoBao</a:t>
            </a:r>
            <a:r>
              <a:rPr lang="en-GB" altLang="zh-CN" sz="1100" dirty="0">
                <a:effectLst/>
                <a:latin typeface="Courier New" panose="02070309020205020404" pitchFamily="49" charset="0"/>
                <a:ea typeface="Times New Roman" panose="02020603050405020304" pitchFamily="18" charset="0"/>
              </a:rPr>
              <a:t> platform acted unethically here as well. Being one of the largest organizations in the world, their negligence allowed this to happen, they should be able to devote more resources on stopping something like that from happening. Maybe due to the lack of legal liabilities they didn’t </a:t>
            </a:r>
            <a:r>
              <a:rPr lang="en-GB" altLang="zh-CN" sz="1100" dirty="0" err="1">
                <a:effectLst/>
                <a:latin typeface="Courier New" panose="02070309020205020404" pitchFamily="49" charset="0"/>
                <a:ea typeface="Times New Roman" panose="02020603050405020304" pitchFamily="18" charset="0"/>
              </a:rPr>
              <a:t>prioritse</a:t>
            </a:r>
            <a:r>
              <a:rPr lang="en-GB" altLang="zh-CN" sz="1100" dirty="0">
                <a:effectLst/>
                <a:latin typeface="Courier New" panose="02070309020205020404" pitchFamily="49" charset="0"/>
                <a:ea typeface="Times New Roman" panose="02020603050405020304" pitchFamily="18" charset="0"/>
              </a:rPr>
              <a:t> protection from this kind of attack, but for ethical reasons they should have.</a:t>
            </a:r>
            <a:endParaRPr lang="en-AU" altLang="zh-CN" sz="1100" dirty="0">
              <a:effectLst/>
              <a:latin typeface="Courier New" panose="02070309020205020404" pitchFamily="49" charset="0"/>
              <a:ea typeface="Times New Roman" panose="02020603050405020304" pitchFamily="18" charset="0"/>
            </a:endParaRPr>
          </a:p>
          <a:p>
            <a:endParaRPr lang="zh-CN" altLang="en-US" dirty="0"/>
          </a:p>
        </p:txBody>
      </p:sp>
    </p:spTree>
    <p:extLst>
      <p:ext uri="{BB962C8B-B14F-4D97-AF65-F5344CB8AC3E}">
        <p14:creationId xmlns:p14="http://schemas.microsoft.com/office/powerpoint/2010/main" val="545861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 everyone, this is group one of online resource class. </a:t>
            </a:r>
            <a:endParaRPr dirty="0"/>
          </a:p>
        </p:txBody>
      </p:sp>
    </p:spTree>
    <p:extLst>
      <p:ext uri="{BB962C8B-B14F-4D97-AF65-F5344CB8AC3E}">
        <p14:creationId xmlns:p14="http://schemas.microsoft.com/office/powerpoint/2010/main" val="947306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596900" marR="685800" indent="0">
              <a:spcAft>
                <a:spcPts val="1000"/>
              </a:spcAft>
              <a:buNone/>
            </a:pPr>
            <a:r>
              <a:rPr lang="en-GB" altLang="zh-CN" sz="1100" dirty="0">
                <a:effectLst/>
                <a:latin typeface="Courier New" panose="02070309020205020404" pitchFamily="49" charset="0"/>
                <a:ea typeface="Times New Roman" panose="02020603050405020304" pitchFamily="18" charset="0"/>
              </a:rPr>
              <a:t>There are some principals we can consider for an ethical web scraper, looking at an angle of virtue ethics.</a:t>
            </a:r>
            <a:endParaRPr lang="en-AU" altLang="zh-CN" sz="1100" dirty="0">
              <a:effectLst/>
              <a:latin typeface="Courier New" panose="02070309020205020404" pitchFamily="49" charset="0"/>
              <a:ea typeface="Times New Roman" panose="02020603050405020304" pitchFamily="18" charset="0"/>
            </a:endParaRPr>
          </a:p>
          <a:p>
            <a:pPr marL="596900" marR="685800" indent="0">
              <a:spcAft>
                <a:spcPts val="1000"/>
              </a:spcAft>
              <a:buNone/>
            </a:pPr>
            <a:r>
              <a:rPr lang="en-GB" altLang="zh-CN" sz="1100" dirty="0">
                <a:effectLst/>
                <a:latin typeface="Courier New" panose="02070309020205020404" pitchFamily="49" charset="0"/>
                <a:ea typeface="Times New Roman" panose="02020603050405020304" pitchFamily="18" charset="0"/>
              </a:rPr>
              <a:t>Use Public API if available. Not all data needs scraping.</a:t>
            </a:r>
            <a:endParaRPr lang="en-AU" altLang="zh-CN" sz="1100" dirty="0">
              <a:effectLst/>
              <a:latin typeface="Courier New" panose="02070309020205020404" pitchFamily="49" charset="0"/>
              <a:ea typeface="Times New Roman" panose="02020603050405020304" pitchFamily="18" charset="0"/>
            </a:endParaRPr>
          </a:p>
          <a:p>
            <a:pPr marL="596900" marR="685800" indent="0">
              <a:spcAft>
                <a:spcPts val="1000"/>
              </a:spcAft>
              <a:buNone/>
            </a:pPr>
            <a:r>
              <a:rPr lang="en-GB" altLang="zh-CN" sz="1100" dirty="0">
                <a:effectLst/>
                <a:latin typeface="Courier New" panose="02070309020205020404" pitchFamily="49" charset="0"/>
                <a:ea typeface="Times New Roman" panose="02020603050405020304" pitchFamily="18" charset="0"/>
              </a:rPr>
              <a:t>In the web scraping requests, provide USER AGENT, and provide ways on how to contact the scraper. Let the intentions be known. I will always respond timely if the owner reaches out to me.</a:t>
            </a:r>
            <a:endParaRPr lang="en-AU" altLang="zh-CN" sz="1100" dirty="0">
              <a:effectLst/>
              <a:latin typeface="Courier New" panose="02070309020205020404" pitchFamily="49" charset="0"/>
              <a:ea typeface="Times New Roman" panose="02020603050405020304" pitchFamily="18" charset="0"/>
            </a:endParaRPr>
          </a:p>
          <a:p>
            <a:pPr marL="596900" marR="685800" indent="0">
              <a:spcAft>
                <a:spcPts val="1000"/>
              </a:spcAft>
              <a:buNone/>
            </a:pPr>
            <a:r>
              <a:rPr lang="en-GB" altLang="zh-CN" sz="1100" dirty="0">
                <a:effectLst/>
                <a:latin typeface="Courier New" panose="02070309020205020404" pitchFamily="49" charset="0"/>
                <a:ea typeface="Times New Roman" panose="02020603050405020304" pitchFamily="18" charset="0"/>
              </a:rPr>
              <a:t>Request data at a reasonable rate. </a:t>
            </a:r>
            <a:endParaRPr lang="en-AU" altLang="zh-CN" sz="1100" dirty="0">
              <a:effectLst/>
              <a:latin typeface="Courier New" panose="02070309020205020404" pitchFamily="49" charset="0"/>
              <a:ea typeface="Times New Roman" panose="02020603050405020304" pitchFamily="18" charset="0"/>
            </a:endParaRPr>
          </a:p>
          <a:p>
            <a:pPr marL="596900" marR="685800" indent="0">
              <a:spcAft>
                <a:spcPts val="1000"/>
              </a:spcAft>
              <a:buNone/>
            </a:pPr>
            <a:r>
              <a:rPr lang="en-GB" altLang="zh-CN" sz="1100" dirty="0">
                <a:effectLst/>
                <a:latin typeface="Courier New" panose="02070309020205020404" pitchFamily="49" charset="0"/>
                <a:ea typeface="Times New Roman" panose="02020603050405020304" pitchFamily="18" charset="0"/>
              </a:rPr>
              <a:t>Scrape in a way that it wouldn’t be flagged as a DDoS attack.</a:t>
            </a:r>
          </a:p>
          <a:p>
            <a:pPr marL="596900" marR="685800" indent="0">
              <a:spcAft>
                <a:spcPts val="1000"/>
              </a:spcAft>
              <a:buNone/>
            </a:pPr>
            <a:r>
              <a:rPr lang="en-GB" altLang="zh-CN" sz="1100" dirty="0">
                <a:effectLst/>
                <a:latin typeface="Courier New" panose="02070309020205020404" pitchFamily="49" charset="0"/>
                <a:ea typeface="Times New Roman" panose="02020603050405020304" pitchFamily="18" charset="0"/>
              </a:rPr>
              <a:t>Save only the data which is absolutely necessary.</a:t>
            </a:r>
            <a:endParaRPr lang="en-AU" altLang="zh-CN" sz="1100" dirty="0">
              <a:effectLst/>
              <a:latin typeface="Courier New" panose="02070309020205020404" pitchFamily="49" charset="0"/>
              <a:ea typeface="Times New Roman" panose="02020603050405020304" pitchFamily="18" charset="0"/>
            </a:endParaRPr>
          </a:p>
          <a:p>
            <a:pPr marL="596900" marR="685800" indent="0">
              <a:spcAft>
                <a:spcPts val="1000"/>
              </a:spcAft>
              <a:buNone/>
            </a:pPr>
            <a:r>
              <a:rPr lang="en-GB" altLang="zh-CN" sz="1100" dirty="0">
                <a:effectLst/>
                <a:latin typeface="Courier New" panose="02070309020205020404" pitchFamily="49" charset="0"/>
                <a:ea typeface="Times New Roman" panose="02020603050405020304" pitchFamily="18" charset="0"/>
              </a:rPr>
              <a:t>Never pass the content as my own. </a:t>
            </a:r>
            <a:endParaRPr lang="en-AU" altLang="zh-CN" sz="1100" dirty="0">
              <a:effectLst/>
              <a:latin typeface="Courier New" panose="02070309020205020404" pitchFamily="49" charset="0"/>
              <a:ea typeface="Times New Roman" panose="02020603050405020304" pitchFamily="18" charset="0"/>
            </a:endParaRPr>
          </a:p>
          <a:p>
            <a:pPr marL="596900" marR="685800" indent="0">
              <a:spcAft>
                <a:spcPts val="1000"/>
              </a:spcAft>
              <a:buNone/>
            </a:pPr>
            <a:r>
              <a:rPr lang="en-GB" altLang="zh-CN" sz="1100" dirty="0">
                <a:effectLst/>
                <a:latin typeface="Courier New" panose="02070309020205020404" pitchFamily="49" charset="0"/>
                <a:ea typeface="Times New Roman" panose="02020603050405020304" pitchFamily="18" charset="0"/>
              </a:rPr>
              <a:t>Look for ways to return value to the web site owners. Value, not invasion of privacy. </a:t>
            </a:r>
            <a:endParaRPr lang="en-AU" altLang="zh-CN" sz="1100" dirty="0">
              <a:effectLst/>
              <a:latin typeface="Courier New" panose="02070309020205020404" pitchFamily="49" charset="0"/>
              <a:ea typeface="Times New Roman" panose="02020603050405020304" pitchFamily="18" charset="0"/>
            </a:endParaRPr>
          </a:p>
          <a:p>
            <a:pPr marL="596900" marR="685800" indent="0">
              <a:spcAft>
                <a:spcPts val="1000"/>
              </a:spcAft>
              <a:buNone/>
            </a:pPr>
            <a:r>
              <a:rPr lang="en-GB" altLang="zh-CN" sz="1100" dirty="0">
                <a:effectLst/>
                <a:latin typeface="Courier New" panose="02070309020205020404" pitchFamily="49" charset="0"/>
                <a:ea typeface="Times New Roman" panose="02020603050405020304" pitchFamily="18" charset="0"/>
              </a:rPr>
              <a:t>I will scrape only to create value, not to duplicate or plagiarize.</a:t>
            </a:r>
            <a:endParaRPr lang="en-AU" altLang="zh-CN" sz="1100" dirty="0">
              <a:effectLst/>
              <a:latin typeface="Courier New" panose="02070309020205020404" pitchFamily="49" charset="0"/>
              <a:ea typeface="Times New Roman" panose="02020603050405020304" pitchFamily="18" charset="0"/>
            </a:endParaRPr>
          </a:p>
          <a:p>
            <a:pPr marL="596900" marR="685800" indent="0">
              <a:spcAft>
                <a:spcPts val="1000"/>
              </a:spcAft>
              <a:buNone/>
            </a:pPr>
            <a:r>
              <a:rPr lang="en-GB" altLang="zh-CN" sz="1100" dirty="0">
                <a:effectLst/>
                <a:latin typeface="Courier New" panose="02070309020205020404" pitchFamily="49" charset="0"/>
                <a:ea typeface="Times New Roman" panose="02020603050405020304" pitchFamily="18" charset="0"/>
              </a:rPr>
              <a:t>Look for robots.txt if scraping is prohibited for the website</a:t>
            </a:r>
            <a:endParaRPr lang="en-AU" altLang="zh-CN" sz="1100" dirty="0">
              <a:effectLst/>
              <a:latin typeface="Courier New" panose="02070309020205020404" pitchFamily="49" charset="0"/>
              <a:ea typeface="Times New Roman" panose="02020603050405020304" pitchFamily="18" charset="0"/>
            </a:endParaRPr>
          </a:p>
          <a:p>
            <a:endParaRPr lang="zh-CN" altLang="en-US" dirty="0"/>
          </a:p>
        </p:txBody>
      </p:sp>
    </p:spTree>
    <p:extLst>
      <p:ext uri="{BB962C8B-B14F-4D97-AF65-F5344CB8AC3E}">
        <p14:creationId xmlns:p14="http://schemas.microsoft.com/office/powerpoint/2010/main" val="3498761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596900" marR="685800" indent="0">
              <a:spcAft>
                <a:spcPts val="1000"/>
              </a:spcAft>
              <a:buNone/>
            </a:pPr>
            <a:r>
              <a:rPr lang="en-GB" altLang="zh-CN" sz="1100" dirty="0">
                <a:effectLst/>
                <a:latin typeface="Courier New" panose="02070309020205020404" pitchFamily="49" charset="0"/>
                <a:ea typeface="Times New Roman" panose="02020603050405020304" pitchFamily="18" charset="0"/>
              </a:rPr>
              <a:t>Site owners also has a responsibility here. Because if there are ethical web scrapers, who strive to create more value through web scraping, ethically those scrapers should be allowed to web scrape, for utilitarian means. </a:t>
            </a:r>
            <a:endParaRPr lang="en-AU" altLang="zh-CN" sz="1100" dirty="0">
              <a:effectLst/>
              <a:latin typeface="Courier New" panose="02070309020205020404" pitchFamily="49" charset="0"/>
              <a:ea typeface="Times New Roman" panose="02020603050405020304" pitchFamily="18" charset="0"/>
            </a:endParaRPr>
          </a:p>
          <a:p>
            <a:pPr marL="1282700" marR="685800" indent="0">
              <a:spcAft>
                <a:spcPts val="1000"/>
              </a:spcAft>
              <a:buNone/>
            </a:pPr>
            <a:r>
              <a:rPr lang="en-GB" altLang="zh-CN" sz="1100" cap="all" dirty="0">
                <a:solidFill>
                  <a:srgbClr val="17365D"/>
                </a:solidFill>
                <a:effectLst/>
                <a:latin typeface="Courier New" panose="02070309020205020404" pitchFamily="49" charset="0"/>
                <a:ea typeface="Times New Roman" panose="02020603050405020304" pitchFamily="18" charset="0"/>
              </a:rPr>
              <a:t> </a:t>
            </a:r>
            <a:endParaRPr lang="en-AU" altLang="zh-CN" sz="1100" cap="all" dirty="0">
              <a:solidFill>
                <a:srgbClr val="17365D"/>
              </a:solidFill>
              <a:effectLst/>
              <a:latin typeface="Courier New" panose="02070309020205020404" pitchFamily="49" charset="0"/>
              <a:ea typeface="Times New Roman" panose="02020603050405020304" pitchFamily="18" charset="0"/>
            </a:endParaRPr>
          </a:p>
          <a:p>
            <a:pPr marL="1282700" marR="685800" indent="0">
              <a:spcAft>
                <a:spcPts val="1000"/>
              </a:spcAft>
              <a:buNone/>
            </a:pPr>
            <a:r>
              <a:rPr lang="en-GB" altLang="zh-CN" sz="1100" cap="all" dirty="0">
                <a:solidFill>
                  <a:srgbClr val="17365D"/>
                </a:solidFill>
                <a:effectLst/>
                <a:latin typeface="Courier New" panose="02070309020205020404" pitchFamily="49" charset="0"/>
                <a:ea typeface="Times New Roman" panose="02020603050405020304" pitchFamily="18" charset="0"/>
              </a:rPr>
              <a:t>Site Owner responsibilities</a:t>
            </a:r>
            <a:endParaRPr lang="en-AU" altLang="zh-CN" sz="1100" cap="all" dirty="0">
              <a:solidFill>
                <a:srgbClr val="17365D"/>
              </a:solidFill>
              <a:effectLst/>
              <a:latin typeface="Courier New" panose="02070309020205020404" pitchFamily="49" charset="0"/>
              <a:ea typeface="Times New Roman" panose="02020603050405020304" pitchFamily="18" charset="0"/>
            </a:endParaRPr>
          </a:p>
          <a:p>
            <a:pPr marL="596900" marR="685800" indent="0">
              <a:spcAft>
                <a:spcPts val="1000"/>
              </a:spcAft>
              <a:buNone/>
            </a:pPr>
            <a:r>
              <a:rPr lang="en-GB" altLang="zh-CN" sz="1100" dirty="0">
                <a:effectLst/>
                <a:latin typeface="Courier New" panose="02070309020205020404" pitchFamily="49" charset="0"/>
                <a:ea typeface="Times New Roman" panose="02020603050405020304" pitchFamily="18" charset="0"/>
              </a:rPr>
              <a:t>I understand that scrapers are a reality of the open web.</a:t>
            </a:r>
            <a:endParaRPr lang="en-AU" altLang="zh-CN" sz="1100" dirty="0">
              <a:effectLst/>
              <a:latin typeface="Courier New" panose="02070309020205020404" pitchFamily="49" charset="0"/>
              <a:ea typeface="Times New Roman" panose="02020603050405020304" pitchFamily="18" charset="0"/>
            </a:endParaRPr>
          </a:p>
          <a:p>
            <a:pPr marL="596900" marR="685800" indent="0">
              <a:spcAft>
                <a:spcPts val="1000"/>
              </a:spcAft>
              <a:buNone/>
            </a:pPr>
            <a:r>
              <a:rPr lang="en-GB" altLang="zh-CN" sz="1100" dirty="0">
                <a:effectLst/>
                <a:latin typeface="Courier New" panose="02070309020205020404" pitchFamily="49" charset="0"/>
                <a:ea typeface="Times New Roman" panose="02020603050405020304" pitchFamily="18" charset="0"/>
              </a:rPr>
              <a:t>I will allow ethical scrapers as long as they don’t affect the site’s performance.</a:t>
            </a:r>
            <a:endParaRPr lang="en-AU" altLang="zh-CN" sz="1100" dirty="0">
              <a:effectLst/>
              <a:latin typeface="Courier New" panose="02070309020205020404" pitchFamily="49" charset="0"/>
              <a:ea typeface="Times New Roman" panose="02020603050405020304" pitchFamily="18" charset="0"/>
            </a:endParaRPr>
          </a:p>
          <a:p>
            <a:pPr marL="596900" marR="685800" indent="0">
              <a:spcAft>
                <a:spcPts val="1000"/>
              </a:spcAft>
              <a:buNone/>
            </a:pPr>
            <a:r>
              <a:rPr lang="en-GB" altLang="zh-CN" sz="1100" dirty="0">
                <a:effectLst/>
                <a:latin typeface="Courier New" panose="02070309020205020404" pitchFamily="49" charset="0"/>
                <a:ea typeface="Times New Roman" panose="02020603050405020304" pitchFamily="18" charset="0"/>
              </a:rPr>
              <a:t>I will respect User agent strings rather than blocking them.</a:t>
            </a:r>
            <a:endParaRPr lang="en-AU" altLang="zh-CN" sz="1100" dirty="0">
              <a:effectLst/>
              <a:latin typeface="Courier New" panose="02070309020205020404" pitchFamily="49" charset="0"/>
              <a:ea typeface="Times New Roman" panose="02020603050405020304" pitchFamily="18" charset="0"/>
            </a:endParaRPr>
          </a:p>
          <a:p>
            <a:pPr marL="596900" marR="685800" indent="0">
              <a:spcAft>
                <a:spcPts val="1000"/>
              </a:spcAft>
              <a:buNone/>
            </a:pPr>
            <a:r>
              <a:rPr lang="en-GB" altLang="zh-CN" sz="1100" dirty="0">
                <a:effectLst/>
                <a:latin typeface="Courier New" panose="02070309020205020404" pitchFamily="49" charset="0"/>
                <a:ea typeface="Times New Roman" panose="02020603050405020304" pitchFamily="18" charset="0"/>
              </a:rPr>
              <a:t>I will reach out to the scraper before blocking them permanently.</a:t>
            </a:r>
            <a:endParaRPr lang="en-AU" altLang="zh-CN" sz="1100" dirty="0">
              <a:effectLst/>
              <a:latin typeface="Courier New" panose="02070309020205020404" pitchFamily="49" charset="0"/>
              <a:ea typeface="Times New Roman" panose="02020603050405020304" pitchFamily="18" charset="0"/>
            </a:endParaRPr>
          </a:p>
          <a:p>
            <a:pPr marL="596900" marR="685800" indent="0">
              <a:spcAft>
                <a:spcPts val="1000"/>
              </a:spcAft>
              <a:buNone/>
            </a:pPr>
            <a:r>
              <a:rPr lang="en-GB" altLang="zh-CN" sz="1100" dirty="0">
                <a:effectLst/>
                <a:latin typeface="Courier New" panose="02070309020205020404" pitchFamily="49" charset="0"/>
                <a:ea typeface="Times New Roman" panose="02020603050405020304" pitchFamily="18" charset="0"/>
              </a:rPr>
              <a:t>I will provide a public API within my means, as an alternative to scrapers.</a:t>
            </a:r>
            <a:endParaRPr lang="en-AU" altLang="zh-CN" sz="1100" dirty="0">
              <a:effectLst/>
              <a:latin typeface="Courier New" panose="02070309020205020404" pitchFamily="49" charset="0"/>
              <a:ea typeface="Times New Roman" panose="02020603050405020304" pitchFamily="18" charset="0"/>
            </a:endParaRPr>
          </a:p>
          <a:p>
            <a:pPr marL="139700" indent="0">
              <a:buNone/>
            </a:pPr>
            <a:endParaRPr lang="zh-CN" altLang="en-US" dirty="0"/>
          </a:p>
        </p:txBody>
      </p:sp>
    </p:spTree>
    <p:extLst>
      <p:ext uri="{BB962C8B-B14F-4D97-AF65-F5344CB8AC3E}">
        <p14:creationId xmlns:p14="http://schemas.microsoft.com/office/powerpoint/2010/main" val="34868299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f9035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tabLst/>
              <a:defRPr/>
            </a:pPr>
            <a:r>
              <a:rPr lang="en-US" altLang="zh-CN" kern="1200" dirty="0">
                <a:solidFill>
                  <a:schemeClr val="tx1"/>
                </a:solidFill>
                <a:latin typeface="+mn-lt"/>
                <a:ea typeface="+mn-ea"/>
                <a:cs typeface="+mn-cs"/>
              </a:rPr>
              <a:t>In summary, the disclosure of personal information discussed in our group is a very serious behavior that does not conform to laws and ethics. However, web scraping and data analysis are very important technologies in the era of big data. What we need to do is not to prohibit web crawling technology, but how to improve the quality of practitioners so that they do not disclose information while contacting information, or to establish a more complete law to protect everyone who is at risk of privacy leakage.</a:t>
            </a:r>
          </a:p>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f9035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Are there any Australia law protecting from the web scraping?</a:t>
            </a:r>
          </a:p>
          <a:p>
            <a:pPr marL="0" lvl="0" indent="0" algn="l" rtl="0">
              <a:spcBef>
                <a:spcPts val="0"/>
              </a:spcBef>
              <a:spcAft>
                <a:spcPts val="0"/>
              </a:spcAft>
              <a:buNone/>
            </a:pPr>
            <a:endParaRPr lang="en-US" dirty="0"/>
          </a:p>
          <a:p>
            <a:pPr marL="0" lvl="0" indent="0" algn="l" rtl="0">
              <a:spcBef>
                <a:spcPts val="0"/>
              </a:spcBef>
              <a:spcAft>
                <a:spcPts val="0"/>
              </a:spcAft>
              <a:buNone/>
            </a:pPr>
            <a:r>
              <a:rPr lang="en-US" altLang="zh-CN" b="0" i="0" dirty="0">
                <a:solidFill>
                  <a:srgbClr val="1D1C1D"/>
                </a:solidFill>
                <a:effectLst/>
                <a:latin typeface="Slack-Lato"/>
              </a:rPr>
              <a:t>What we think are the most important questions that a scraper should ask before they start a web-scraping project.</a:t>
            </a:r>
          </a:p>
          <a:p>
            <a:pPr marL="0" lvl="0" indent="0" algn="l" rtl="0">
              <a:spcBef>
                <a:spcPts val="0"/>
              </a:spcBef>
              <a:spcAft>
                <a:spcPts val="0"/>
              </a:spcAft>
              <a:buNone/>
            </a:pPr>
            <a:br>
              <a:rPr lang="en-US" altLang="zh-CN" dirty="0"/>
            </a:br>
            <a:r>
              <a:rPr lang="en-US" altLang="zh-CN" b="0" i="0" dirty="0">
                <a:solidFill>
                  <a:srgbClr val="1D1C1D"/>
                </a:solidFill>
                <a:effectLst/>
                <a:latin typeface="Slack-Lato"/>
              </a:rPr>
              <a:t>And the same for website owners- what are the most important aspects in protecting the website from being used with malicious intentions?</a:t>
            </a:r>
            <a:endParaRPr dirty="0"/>
          </a:p>
        </p:txBody>
      </p:sp>
    </p:spTree>
    <p:extLst>
      <p:ext uri="{BB962C8B-B14F-4D97-AF65-F5344CB8AC3E}">
        <p14:creationId xmlns:p14="http://schemas.microsoft.com/office/powerpoint/2010/main" val="2726258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139700" indent="0">
              <a:buNone/>
            </a:pPr>
            <a:r>
              <a:rPr lang="en-US" altLang="zh-CN" dirty="0"/>
              <a:t>In recent years, data analysis and big data have become an indispensable part of people's lives. When browsing shopping websites, people often come across websites that post what they have searched recently. This is a very convenient function. However, once the information you have searched for or purchased is known to others, it may be a very embarrassing or serious event for some people. Regarding this information leakage behavior, our team found a case and discussed it: Taobao (the online shopping site of Alibaba Group) has leaked 1.18 billion user information since November 2019. In this case, XX Li first implemented data crawling on Taobao for eight months, stealing a large amount of user data in the process. After that, XX Li established 1,100 WeChat groups and used robots to send Taobao coupons in the group to earn rebates and illegally profited more than 340,000 CNY. In this case, our group is going to combine the scenario and discuss about web crawling from three different perspectives. Now I am going to pass my group mate </a:t>
            </a:r>
            <a:r>
              <a:rPr lang="en-US" altLang="zh-CN" dirty="0" err="1"/>
              <a:t>Shuoyuan</a:t>
            </a:r>
            <a:r>
              <a:rPr lang="en-US" altLang="zh-CN" dirty="0"/>
              <a:t> to introduce the web crawling technology.</a:t>
            </a:r>
            <a:endParaRPr lang="zh-CN" altLang="en-US" dirty="0"/>
          </a:p>
        </p:txBody>
      </p:sp>
    </p:spTree>
    <p:extLst>
      <p:ext uri="{BB962C8B-B14F-4D97-AF65-F5344CB8AC3E}">
        <p14:creationId xmlns:p14="http://schemas.microsoft.com/office/powerpoint/2010/main" val="3024546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35b1754b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35b1754b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35b1754b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35b1754b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35b1754b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35b1754b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1pPr>
            <a:lvl2pPr lvl="1">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2pPr>
            <a:lvl3pPr lvl="2">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3pPr>
            <a:lvl4pPr lvl="3">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4pPr>
            <a:lvl5pPr lvl="4">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5pPr>
            <a:lvl6pPr lvl="5">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6pPr>
            <a:lvl7pPr lvl="6">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7pPr>
            <a:lvl8pPr lvl="7">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8pPr>
            <a:lvl9pPr lvl="8">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panose="00000500000000000000"/>
              <a:buChar char="●"/>
              <a:defRPr sz="1800">
                <a:solidFill>
                  <a:schemeClr val="dk1"/>
                </a:solidFill>
                <a:latin typeface="Old Standard TT" panose="00000500000000000000"/>
                <a:ea typeface="Old Standard TT" panose="00000500000000000000"/>
                <a:cs typeface="Old Standard TT" panose="00000500000000000000"/>
                <a:sym typeface="Old Standard TT" panose="00000500000000000000"/>
              </a:defRPr>
            </a:lvl1pPr>
            <a:lvl2pPr marL="914400" lvl="1" indent="-317500">
              <a:lnSpc>
                <a:spcPct val="115000"/>
              </a:lnSpc>
              <a:spcBef>
                <a:spcPts val="160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2pPr>
            <a:lvl3pPr marL="1371600" lvl="2" indent="-317500">
              <a:lnSpc>
                <a:spcPct val="115000"/>
              </a:lnSpc>
              <a:spcBef>
                <a:spcPts val="160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3pPr>
            <a:lvl4pPr marL="1828800" lvl="3" indent="-317500">
              <a:lnSpc>
                <a:spcPct val="115000"/>
              </a:lnSpc>
              <a:spcBef>
                <a:spcPts val="160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4pPr>
            <a:lvl5pPr marL="2286000" lvl="4" indent="-317500">
              <a:lnSpc>
                <a:spcPct val="115000"/>
              </a:lnSpc>
              <a:spcBef>
                <a:spcPts val="160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5pPr>
            <a:lvl6pPr marL="2743200" lvl="5" indent="-317500">
              <a:lnSpc>
                <a:spcPct val="115000"/>
              </a:lnSpc>
              <a:spcBef>
                <a:spcPts val="160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6pPr>
            <a:lvl7pPr marL="3200400" lvl="6" indent="-317500">
              <a:lnSpc>
                <a:spcPct val="115000"/>
              </a:lnSpc>
              <a:spcBef>
                <a:spcPts val="160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7pPr>
            <a:lvl8pPr marL="3657600" lvl="7" indent="-317500">
              <a:lnSpc>
                <a:spcPct val="115000"/>
              </a:lnSpc>
              <a:spcBef>
                <a:spcPts val="160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8pPr>
            <a:lvl9pPr marL="4114800" lvl="8" indent="-317500">
              <a:lnSpc>
                <a:spcPct val="115000"/>
              </a:lnSpc>
              <a:spcBef>
                <a:spcPts val="1600"/>
              </a:spcBef>
              <a:spcAft>
                <a:spcPts val="160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1pPr>
            <a:lvl2pPr lvl="1"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2pPr>
            <a:lvl3pPr lvl="2"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3pPr>
            <a:lvl4pPr lvl="3"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4pPr>
            <a:lvl5pPr lvl="4"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5pPr>
            <a:lvl6pPr lvl="5"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6pPr>
            <a:lvl7pPr lvl="6"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7pPr>
            <a:lvl8pPr lvl="7"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8pPr>
            <a:lvl9pPr lvl="8"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10115"/>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Data7002 Group1</a:t>
            </a:r>
          </a:p>
        </p:txBody>
      </p:sp>
      <p:sp>
        <p:nvSpPr>
          <p:cNvPr id="60" name="Google Shape;60;p13"/>
          <p:cNvSpPr txBox="1">
            <a:spLocks noGrp="1"/>
          </p:cNvSpPr>
          <p:nvPr>
            <p:ph type="subTitle" idx="1"/>
          </p:nvPr>
        </p:nvSpPr>
        <p:spPr>
          <a:xfrm>
            <a:off x="512445" y="3524250"/>
            <a:ext cx="8118475" cy="10877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dirty="0" err="1"/>
              <a:t>Sukhitha</a:t>
            </a:r>
            <a:r>
              <a:rPr lang="en-US" altLang="en-GB" dirty="0"/>
              <a:t> S4601208</a:t>
            </a:r>
          </a:p>
          <a:p>
            <a:pPr marL="0" lvl="0" indent="0" algn="l" rtl="0">
              <a:spcBef>
                <a:spcPts val="0"/>
              </a:spcBef>
              <a:spcAft>
                <a:spcPts val="0"/>
              </a:spcAft>
              <a:buNone/>
            </a:pPr>
            <a:r>
              <a:rPr lang="en-US" altLang="en-GB" dirty="0"/>
              <a:t>Sharma S4628569</a:t>
            </a:r>
            <a:endParaRPr lang="en-US" altLang="en-GB" dirty="0">
              <a:solidFill>
                <a:schemeClr val="bg1">
                  <a:lumMod val="65000"/>
                </a:schemeClr>
              </a:solidFill>
            </a:endParaRPr>
          </a:p>
          <a:p>
            <a:pPr marL="0" lvl="0" indent="0" algn="l" rtl="0">
              <a:spcBef>
                <a:spcPts val="0"/>
              </a:spcBef>
              <a:spcAft>
                <a:spcPts val="0"/>
              </a:spcAft>
              <a:buNone/>
            </a:pPr>
            <a:r>
              <a:rPr lang="en-US" altLang="en-GB" dirty="0" err="1"/>
              <a:t>YiChang</a:t>
            </a:r>
            <a:r>
              <a:rPr lang="en-US" altLang="en-GB" dirty="0"/>
              <a:t> Liu S4518728 </a:t>
            </a:r>
          </a:p>
          <a:p>
            <a:pPr marL="0" lvl="0" indent="0" algn="l" rtl="0">
              <a:spcBef>
                <a:spcPts val="0"/>
              </a:spcBef>
              <a:spcAft>
                <a:spcPts val="0"/>
              </a:spcAft>
              <a:buNone/>
            </a:pPr>
            <a:r>
              <a:rPr lang="en-US" altLang="en-GB" dirty="0"/>
              <a:t>Yang Jiao S4558323</a:t>
            </a:r>
          </a:p>
        </p:txBody>
      </p:sp>
      <p:sp>
        <p:nvSpPr>
          <p:cNvPr id="2" name="Google Shape;60;p13"/>
          <p:cNvSpPr txBox="1"/>
          <p:nvPr/>
        </p:nvSpPr>
        <p:spPr>
          <a:xfrm>
            <a:off x="4441825" y="3524250"/>
            <a:ext cx="8118475" cy="108775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2400"/>
              <a:buFont typeface="Old Standard TT" panose="00000500000000000000"/>
              <a:buNone/>
              <a:defRPr sz="2400" b="0" i="0" u="none" strike="noStrike" cap="none">
                <a:solidFill>
                  <a:schemeClr val="accent2"/>
                </a:solidFill>
                <a:latin typeface="Old Standard TT" panose="00000500000000000000"/>
                <a:ea typeface="Old Standard TT" panose="00000500000000000000"/>
                <a:cs typeface="Old Standard TT" panose="00000500000000000000"/>
                <a:sym typeface="Old Standard TT" panose="00000500000000000000"/>
              </a:defRPr>
            </a:lvl1pPr>
            <a:lvl2pPr marL="914400" marR="0" lvl="1" indent="-317500" algn="l" rtl="0">
              <a:lnSpc>
                <a:spcPct val="100000"/>
              </a:lnSpc>
              <a:spcBef>
                <a:spcPts val="0"/>
              </a:spcBef>
              <a:spcAft>
                <a:spcPts val="0"/>
              </a:spcAft>
              <a:buClr>
                <a:schemeClr val="accent2"/>
              </a:buClr>
              <a:buSzPts val="2400"/>
              <a:buFont typeface="Old Standard TT" panose="00000500000000000000"/>
              <a:buNone/>
              <a:defRPr sz="2400" b="0" i="0" u="none" strike="noStrike" cap="none">
                <a:solidFill>
                  <a:schemeClr val="accent2"/>
                </a:solidFill>
                <a:latin typeface="Old Standard TT" panose="00000500000000000000"/>
                <a:ea typeface="Old Standard TT" panose="00000500000000000000"/>
                <a:cs typeface="Old Standard TT" panose="00000500000000000000"/>
                <a:sym typeface="Old Standard TT" panose="00000500000000000000"/>
              </a:defRPr>
            </a:lvl2pPr>
            <a:lvl3pPr marL="1371600" marR="0" lvl="2" indent="-317500" algn="l" rtl="0">
              <a:lnSpc>
                <a:spcPct val="100000"/>
              </a:lnSpc>
              <a:spcBef>
                <a:spcPts val="0"/>
              </a:spcBef>
              <a:spcAft>
                <a:spcPts val="0"/>
              </a:spcAft>
              <a:buClr>
                <a:schemeClr val="accent2"/>
              </a:buClr>
              <a:buSzPts val="2400"/>
              <a:buFont typeface="Old Standard TT" panose="00000500000000000000"/>
              <a:buNone/>
              <a:defRPr sz="2400" b="0" i="0" u="none" strike="noStrike" cap="none">
                <a:solidFill>
                  <a:schemeClr val="accent2"/>
                </a:solidFill>
                <a:latin typeface="Old Standard TT" panose="00000500000000000000"/>
                <a:ea typeface="Old Standard TT" panose="00000500000000000000"/>
                <a:cs typeface="Old Standard TT" panose="00000500000000000000"/>
                <a:sym typeface="Old Standard TT" panose="00000500000000000000"/>
              </a:defRPr>
            </a:lvl3pPr>
            <a:lvl4pPr marL="1828800" marR="0" lvl="3" indent="-317500" algn="l" rtl="0">
              <a:lnSpc>
                <a:spcPct val="100000"/>
              </a:lnSpc>
              <a:spcBef>
                <a:spcPts val="0"/>
              </a:spcBef>
              <a:spcAft>
                <a:spcPts val="0"/>
              </a:spcAft>
              <a:buClr>
                <a:schemeClr val="accent2"/>
              </a:buClr>
              <a:buSzPts val="2400"/>
              <a:buFont typeface="Old Standard TT" panose="00000500000000000000"/>
              <a:buNone/>
              <a:defRPr sz="2400" b="0" i="0" u="none" strike="noStrike" cap="none">
                <a:solidFill>
                  <a:schemeClr val="accent2"/>
                </a:solidFill>
                <a:latin typeface="Old Standard TT" panose="00000500000000000000"/>
                <a:ea typeface="Old Standard TT" panose="00000500000000000000"/>
                <a:cs typeface="Old Standard TT" panose="00000500000000000000"/>
                <a:sym typeface="Old Standard TT" panose="00000500000000000000"/>
              </a:defRPr>
            </a:lvl4pPr>
            <a:lvl5pPr marL="2286000" marR="0" lvl="4" indent="-317500" algn="l" rtl="0">
              <a:lnSpc>
                <a:spcPct val="100000"/>
              </a:lnSpc>
              <a:spcBef>
                <a:spcPts val="0"/>
              </a:spcBef>
              <a:spcAft>
                <a:spcPts val="0"/>
              </a:spcAft>
              <a:buClr>
                <a:schemeClr val="accent2"/>
              </a:buClr>
              <a:buSzPts val="2400"/>
              <a:buFont typeface="Old Standard TT" panose="00000500000000000000"/>
              <a:buNone/>
              <a:defRPr sz="2400" b="0" i="0" u="none" strike="noStrike" cap="none">
                <a:solidFill>
                  <a:schemeClr val="accent2"/>
                </a:solidFill>
                <a:latin typeface="Old Standard TT" panose="00000500000000000000"/>
                <a:ea typeface="Old Standard TT" panose="00000500000000000000"/>
                <a:cs typeface="Old Standard TT" panose="00000500000000000000"/>
                <a:sym typeface="Old Standard TT" panose="00000500000000000000"/>
              </a:defRPr>
            </a:lvl5pPr>
            <a:lvl6pPr marL="2743200" marR="0" lvl="5" indent="-317500" algn="l" rtl="0">
              <a:lnSpc>
                <a:spcPct val="100000"/>
              </a:lnSpc>
              <a:spcBef>
                <a:spcPts val="0"/>
              </a:spcBef>
              <a:spcAft>
                <a:spcPts val="0"/>
              </a:spcAft>
              <a:buClr>
                <a:schemeClr val="accent2"/>
              </a:buClr>
              <a:buSzPts val="2400"/>
              <a:buFont typeface="Old Standard TT" panose="00000500000000000000"/>
              <a:buNone/>
              <a:defRPr sz="2400" b="0" i="0" u="none" strike="noStrike" cap="none">
                <a:solidFill>
                  <a:schemeClr val="accent2"/>
                </a:solidFill>
                <a:latin typeface="Old Standard TT" panose="00000500000000000000"/>
                <a:ea typeface="Old Standard TT" panose="00000500000000000000"/>
                <a:cs typeface="Old Standard TT" panose="00000500000000000000"/>
                <a:sym typeface="Old Standard TT" panose="00000500000000000000"/>
              </a:defRPr>
            </a:lvl6pPr>
            <a:lvl7pPr marL="3200400" marR="0" lvl="6" indent="-317500" algn="l" rtl="0">
              <a:lnSpc>
                <a:spcPct val="100000"/>
              </a:lnSpc>
              <a:spcBef>
                <a:spcPts val="0"/>
              </a:spcBef>
              <a:spcAft>
                <a:spcPts val="0"/>
              </a:spcAft>
              <a:buClr>
                <a:schemeClr val="accent2"/>
              </a:buClr>
              <a:buSzPts val="2400"/>
              <a:buFont typeface="Old Standard TT" panose="00000500000000000000"/>
              <a:buNone/>
              <a:defRPr sz="2400" b="0" i="0" u="none" strike="noStrike" cap="none">
                <a:solidFill>
                  <a:schemeClr val="accent2"/>
                </a:solidFill>
                <a:latin typeface="Old Standard TT" panose="00000500000000000000"/>
                <a:ea typeface="Old Standard TT" panose="00000500000000000000"/>
                <a:cs typeface="Old Standard TT" panose="00000500000000000000"/>
                <a:sym typeface="Old Standard TT" panose="00000500000000000000"/>
              </a:defRPr>
            </a:lvl7pPr>
            <a:lvl8pPr marL="3657600" marR="0" lvl="7" indent="-317500" algn="l" rtl="0">
              <a:lnSpc>
                <a:spcPct val="100000"/>
              </a:lnSpc>
              <a:spcBef>
                <a:spcPts val="0"/>
              </a:spcBef>
              <a:spcAft>
                <a:spcPts val="0"/>
              </a:spcAft>
              <a:buClr>
                <a:schemeClr val="accent2"/>
              </a:buClr>
              <a:buSzPts val="2400"/>
              <a:buFont typeface="Old Standard TT" panose="00000500000000000000"/>
              <a:buNone/>
              <a:defRPr sz="2400" b="0" i="0" u="none" strike="noStrike" cap="none">
                <a:solidFill>
                  <a:schemeClr val="accent2"/>
                </a:solidFill>
                <a:latin typeface="Old Standard TT" panose="00000500000000000000"/>
                <a:ea typeface="Old Standard TT" panose="00000500000000000000"/>
                <a:cs typeface="Old Standard TT" panose="00000500000000000000"/>
                <a:sym typeface="Old Standard TT" panose="00000500000000000000"/>
              </a:defRPr>
            </a:lvl8pPr>
            <a:lvl9pPr marL="4114800" marR="0" lvl="8" indent="-317500" algn="l" rtl="0">
              <a:lnSpc>
                <a:spcPct val="100000"/>
              </a:lnSpc>
              <a:spcBef>
                <a:spcPts val="0"/>
              </a:spcBef>
              <a:spcAft>
                <a:spcPts val="0"/>
              </a:spcAft>
              <a:buClr>
                <a:schemeClr val="accent2"/>
              </a:buClr>
              <a:buSzPts val="2400"/>
              <a:buFont typeface="Old Standard TT" panose="00000500000000000000"/>
              <a:buNone/>
              <a:defRPr sz="2400" b="0" i="0" u="none" strike="noStrike" cap="none">
                <a:solidFill>
                  <a:schemeClr val="accent2"/>
                </a:solidFill>
                <a:latin typeface="Old Standard TT" panose="00000500000000000000"/>
                <a:ea typeface="Old Standard TT" panose="00000500000000000000"/>
                <a:cs typeface="Old Standard TT" panose="00000500000000000000"/>
                <a:sym typeface="Old Standard TT" panose="00000500000000000000"/>
              </a:defRPr>
            </a:lvl9pPr>
          </a:lstStyle>
          <a:p>
            <a:pPr marL="0" lvl="0" indent="0" algn="l" rtl="0">
              <a:spcBef>
                <a:spcPts val="0"/>
              </a:spcBef>
              <a:spcAft>
                <a:spcPts val="0"/>
              </a:spcAft>
              <a:buNone/>
            </a:pPr>
            <a:r>
              <a:rPr lang="en-US" altLang="en-GB"/>
              <a:t>Shuoyuan Zhang S4607609</a:t>
            </a:r>
          </a:p>
          <a:p>
            <a:pPr marL="0" lvl="0" indent="0" algn="l" rtl="0">
              <a:spcBef>
                <a:spcPts val="0"/>
              </a:spcBef>
              <a:spcAft>
                <a:spcPts val="0"/>
              </a:spcAft>
              <a:buNone/>
            </a:pPr>
            <a:r>
              <a:rPr lang="en-US" altLang="en-GB"/>
              <a:t>Peng Yu S4663588</a:t>
            </a:r>
          </a:p>
          <a:p>
            <a:pPr marL="0" lvl="0" indent="0" algn="l" rtl="0">
              <a:spcBef>
                <a:spcPts val="0"/>
              </a:spcBef>
              <a:spcAft>
                <a:spcPts val="0"/>
              </a:spcAft>
              <a:buNone/>
            </a:pPr>
            <a:r>
              <a:rPr lang="en-US" altLang="en-GB"/>
              <a:t>Yiping Xia S4487409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LAW &amp; PRIVACY </a:t>
            </a:r>
          </a:p>
        </p:txBody>
      </p:sp>
    </p:spTree>
    <p:extLst>
      <p:ext uri="{BB962C8B-B14F-4D97-AF65-F5344CB8AC3E}">
        <p14:creationId xmlns:p14="http://schemas.microsoft.com/office/powerpoint/2010/main" val="3048820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4"/>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Google Shape;75;p16"/>
          <p:cNvSpPr txBox="1">
            <a:spLocks noGrp="1"/>
          </p:cNvSpPr>
          <p:nvPr>
            <p:ph type="title"/>
          </p:nvPr>
        </p:nvSpPr>
        <p:spPr>
          <a:xfrm>
            <a:off x="483798" y="1097280"/>
            <a:ext cx="2847230" cy="2018211"/>
          </a:xfrm>
          <a:prstGeom prst="rect">
            <a:avLst/>
          </a:prstGeom>
        </p:spPr>
        <p:txBody>
          <a:bodyPr spcFirstLastPara="1" vert="horz" lIns="91440" tIns="45720" rIns="91440" bIns="45720" rtlCol="0" anchor="t" anchorCtr="0">
            <a:normAutofit/>
          </a:bodyPr>
          <a:lstStyle/>
          <a:p>
            <a:pPr marL="0" lvl="0" indent="0" algn="l">
              <a:lnSpc>
                <a:spcPct val="90000"/>
              </a:lnSpc>
              <a:spcBef>
                <a:spcPct val="0"/>
              </a:spcBef>
              <a:spcAft>
                <a:spcPts val="0"/>
              </a:spcAft>
            </a:pPr>
            <a:r>
              <a:rPr lang="en-US" sz="3100" kern="1200">
                <a:solidFill>
                  <a:schemeClr val="tx1"/>
                </a:solidFill>
                <a:latin typeface="+mj-lt"/>
                <a:ea typeface="+mj-ea"/>
                <a:cs typeface="+mj-cs"/>
              </a:rPr>
              <a:t>What information does Alibaba’s Taobao take?</a:t>
            </a:r>
          </a:p>
        </p:txBody>
      </p:sp>
      <p:grpSp>
        <p:nvGrpSpPr>
          <p:cNvPr id="83" name="Group 82">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3311434"/>
            <a:ext cx="8986749" cy="1565846"/>
            <a:chOff x="143163" y="5763486"/>
            <a:chExt cx="11982332" cy="739555"/>
          </a:xfrm>
        </p:grpSpPr>
        <p:sp>
          <p:nvSpPr>
            <p:cNvPr id="84" name="Rectangle 8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87" name="Rectangle 8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440871"/>
            <a:ext cx="4878975" cy="426175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Google Shape;76;p16"/>
          <p:cNvSpPr txBox="1">
            <a:spLocks noGrp="1"/>
          </p:cNvSpPr>
          <p:nvPr>
            <p:ph type="body" idx="2"/>
          </p:nvPr>
        </p:nvSpPr>
        <p:spPr>
          <a:xfrm>
            <a:off x="4242163" y="1097279"/>
            <a:ext cx="4156790" cy="3225335"/>
          </a:xfrm>
          <a:prstGeom prst="rect">
            <a:avLst/>
          </a:prstGeom>
        </p:spPr>
        <p:txBody>
          <a:bodyPr spcFirstLastPara="1" vert="horz" lIns="91440" tIns="45720" rIns="91440" bIns="45720" rtlCol="0" anchor="t" anchorCtr="0">
            <a:normAutofit/>
          </a:bodyPr>
          <a:lstStyle/>
          <a:p>
            <a:pPr marL="457200" lvl="0" indent="-228600">
              <a:lnSpc>
                <a:spcPct val="90000"/>
              </a:lnSpc>
              <a:spcBef>
                <a:spcPts val="0"/>
              </a:spcBef>
              <a:spcAft>
                <a:spcPts val="0"/>
              </a:spcAft>
              <a:buFont typeface="Arial" panose="020B0604020202020204" pitchFamily="34" charset="0"/>
              <a:buChar char="•"/>
            </a:pPr>
            <a:r>
              <a:rPr lang="en-US" sz="1400" kern="1200" dirty="0">
                <a:solidFill>
                  <a:schemeClr val="tx1"/>
                </a:solidFill>
                <a:latin typeface="+mn-lt"/>
                <a:ea typeface="+mn-ea"/>
                <a:cs typeface="+mn-cs"/>
              </a:rPr>
              <a:t>Taobao provides e-commerce transaction platform services and collect information: </a:t>
            </a:r>
          </a:p>
          <a:p>
            <a:pPr marL="457200" lvl="0" indent="-228600">
              <a:lnSpc>
                <a:spcPct val="90000"/>
              </a:lnSpc>
              <a:spcBef>
                <a:spcPts val="1600"/>
              </a:spcBef>
              <a:spcAft>
                <a:spcPts val="0"/>
              </a:spcAft>
              <a:buSzPts val="1200"/>
              <a:buFont typeface="Arial" panose="020B0604020202020204" pitchFamily="34" charset="0"/>
              <a:buChar char="•"/>
            </a:pPr>
            <a:r>
              <a:rPr lang="en-US" sz="1400" kern="1200" dirty="0">
                <a:solidFill>
                  <a:schemeClr val="tx1"/>
                </a:solidFill>
                <a:latin typeface="+mn-lt"/>
                <a:ea typeface="+mn-ea"/>
                <a:cs typeface="+mn-cs"/>
              </a:rPr>
              <a:t>Member registration</a:t>
            </a:r>
          </a:p>
          <a:p>
            <a:pPr marL="457200" lvl="0" indent="-228600">
              <a:lnSpc>
                <a:spcPct val="90000"/>
              </a:lnSpc>
              <a:spcBef>
                <a:spcPts val="1600"/>
              </a:spcBef>
              <a:spcAft>
                <a:spcPts val="0"/>
              </a:spcAft>
              <a:buSzPts val="1200"/>
              <a:buFont typeface="Arial" panose="020B0604020202020204" pitchFamily="34" charset="0"/>
              <a:buChar char="•"/>
            </a:pPr>
            <a:r>
              <a:rPr lang="en-US" sz="1400" kern="1200" dirty="0">
                <a:solidFill>
                  <a:schemeClr val="tx1"/>
                </a:solidFill>
                <a:latin typeface="+mn-lt"/>
                <a:ea typeface="+mn-ea"/>
                <a:cs typeface="+mn-cs"/>
              </a:rPr>
              <a:t>Product search</a:t>
            </a:r>
          </a:p>
          <a:p>
            <a:pPr marL="457200" lvl="0" indent="-228600">
              <a:lnSpc>
                <a:spcPct val="90000"/>
              </a:lnSpc>
              <a:spcBef>
                <a:spcPts val="1600"/>
              </a:spcBef>
              <a:spcAft>
                <a:spcPts val="0"/>
              </a:spcAft>
              <a:buSzPts val="1200"/>
              <a:buFont typeface="Arial" panose="020B0604020202020204" pitchFamily="34" charset="0"/>
              <a:buChar char="•"/>
            </a:pPr>
            <a:r>
              <a:rPr lang="en-US" sz="1400" kern="1200" dirty="0">
                <a:solidFill>
                  <a:schemeClr val="tx1"/>
                </a:solidFill>
                <a:latin typeface="+mn-lt"/>
                <a:ea typeface="+mn-ea"/>
                <a:cs typeface="+mn-cs"/>
              </a:rPr>
              <a:t>Placing orders and executing transactions</a:t>
            </a:r>
          </a:p>
          <a:p>
            <a:pPr marL="457200" lvl="0" indent="-228600">
              <a:lnSpc>
                <a:spcPct val="90000"/>
              </a:lnSpc>
              <a:spcBef>
                <a:spcPts val="1600"/>
              </a:spcBef>
              <a:spcAft>
                <a:spcPts val="0"/>
              </a:spcAft>
              <a:buSzPts val="1200"/>
              <a:buFont typeface="Arial" panose="020B0604020202020204" pitchFamily="34" charset="0"/>
              <a:buChar char="•"/>
            </a:pPr>
            <a:r>
              <a:rPr lang="en-US" sz="1400" kern="1200" dirty="0">
                <a:solidFill>
                  <a:schemeClr val="tx1"/>
                </a:solidFill>
                <a:latin typeface="+mn-lt"/>
                <a:ea typeface="+mn-ea"/>
                <a:cs typeface="+mn-cs"/>
              </a:rPr>
              <a:t>Customer service and dispute handling</a:t>
            </a:r>
          </a:p>
          <a:p>
            <a:pPr marL="457200" lvl="0" indent="-228600">
              <a:lnSpc>
                <a:spcPct val="90000"/>
              </a:lnSpc>
              <a:spcBef>
                <a:spcPts val="1600"/>
              </a:spcBef>
              <a:spcAft>
                <a:spcPts val="0"/>
              </a:spcAft>
              <a:buSzPts val="1200"/>
              <a:buFont typeface="Arial" panose="020B0604020202020204" pitchFamily="34" charset="0"/>
              <a:buChar char="•"/>
            </a:pPr>
            <a:r>
              <a:rPr lang="en-US" sz="1400" kern="1200" dirty="0">
                <a:solidFill>
                  <a:schemeClr val="tx1"/>
                </a:solidFill>
                <a:latin typeface="+mn-lt"/>
                <a:ea typeface="+mn-ea"/>
                <a:cs typeface="+mn-cs"/>
              </a:rPr>
              <a:t>Comment, share and other information release</a:t>
            </a:r>
          </a:p>
          <a:p>
            <a:pPr marL="457200" lvl="0" indent="-228600">
              <a:lnSpc>
                <a:spcPct val="90000"/>
              </a:lnSpc>
              <a:spcBef>
                <a:spcPts val="1600"/>
              </a:spcBef>
              <a:spcAft>
                <a:spcPts val="0"/>
              </a:spcAft>
              <a:buSzPts val="1200"/>
              <a:buFont typeface="Arial" panose="020B0604020202020204" pitchFamily="34" charset="0"/>
              <a:buChar char="•"/>
            </a:pPr>
            <a:r>
              <a:rPr lang="en-US" sz="1400" kern="1200" dirty="0">
                <a:solidFill>
                  <a:schemeClr val="tx1"/>
                </a:solidFill>
                <a:latin typeface="+mn-lt"/>
                <a:ea typeface="+mn-ea"/>
                <a:cs typeface="+mn-cs"/>
              </a:rPr>
              <a:t>Security assurance</a:t>
            </a:r>
          </a:p>
          <a:p>
            <a:pPr marL="457200" lvl="0" indent="-228600">
              <a:lnSpc>
                <a:spcPct val="90000"/>
              </a:lnSpc>
              <a:spcBef>
                <a:spcPts val="1600"/>
              </a:spcBef>
              <a:spcAft>
                <a:spcPts val="1600"/>
              </a:spcAft>
              <a:buFont typeface="Arial" panose="020B0604020202020204" pitchFamily="34" charset="0"/>
              <a:buChar char="•"/>
            </a:pPr>
            <a:endParaRPr lang="en-US" sz="1400" kern="1200" dirty="0">
              <a:solidFill>
                <a:schemeClr val="tx1"/>
              </a:solidFill>
              <a:latin typeface="+mn-lt"/>
              <a:ea typeface="+mn-ea"/>
              <a:cs typeface="+mn-cs"/>
            </a:endParaRPr>
          </a:p>
        </p:txBody>
      </p:sp>
    </p:spTree>
    <p:extLst>
      <p:ext uri="{BB962C8B-B14F-4D97-AF65-F5344CB8AC3E}">
        <p14:creationId xmlns:p14="http://schemas.microsoft.com/office/powerpoint/2010/main" val="3627818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0"/>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143999" cy="51435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Google Shape;81;p17"/>
          <p:cNvSpPr txBox="1">
            <a:spLocks noGrp="1"/>
          </p:cNvSpPr>
          <p:nvPr>
            <p:ph type="title"/>
          </p:nvPr>
        </p:nvSpPr>
        <p:spPr>
          <a:xfrm>
            <a:off x="2977774" y="457200"/>
            <a:ext cx="3200400" cy="1013604"/>
          </a:xfrm>
          <a:prstGeom prst="rect">
            <a:avLst/>
          </a:prstGeom>
        </p:spPr>
        <p:txBody>
          <a:bodyPr spcFirstLastPara="1" vert="horz" lIns="91440" tIns="45720" rIns="91440" bIns="45720" rtlCol="0" anchor="ctr" anchorCtr="0">
            <a:normAutofit/>
          </a:bodyPr>
          <a:lstStyle/>
          <a:p>
            <a:pPr marL="0" lvl="0" indent="0" algn="ctr">
              <a:lnSpc>
                <a:spcPct val="90000"/>
              </a:lnSpc>
              <a:spcBef>
                <a:spcPct val="0"/>
              </a:spcBef>
              <a:spcAft>
                <a:spcPts val="0"/>
              </a:spcAft>
            </a:pPr>
            <a:r>
              <a:rPr lang="en-US" sz="3700" kern="1200">
                <a:solidFill>
                  <a:schemeClr val="tx1">
                    <a:lumMod val="85000"/>
                    <a:lumOff val="15000"/>
                  </a:schemeClr>
                </a:solidFill>
                <a:latin typeface="+mj-lt"/>
                <a:ea typeface="+mj-ea"/>
                <a:cs typeface="+mj-cs"/>
              </a:rPr>
              <a:t>Sensitive term</a:t>
            </a:r>
          </a:p>
        </p:txBody>
      </p:sp>
      <p:pic>
        <p:nvPicPr>
          <p:cNvPr id="84" name="Google Shape;84;p17"/>
          <p:cNvPicPr preferRelativeResize="0"/>
          <p:nvPr/>
        </p:nvPicPr>
        <p:blipFill rotWithShape="1">
          <a:blip r:embed="rId3"/>
          <a:srcRect l="27000" r="33123" b="2"/>
          <a:stretch/>
        </p:blipFill>
        <p:spPr>
          <a:xfrm>
            <a:off x="2" y="10"/>
            <a:ext cx="2771774" cy="5143491"/>
          </a:xfrm>
          <a:custGeom>
            <a:avLst/>
            <a:gdLst/>
            <a:ahLst/>
            <a:cxnLst/>
            <a:rect l="l" t="t" r="r" b="b"/>
            <a:pathLst>
              <a:path w="3695699" h="6858001">
                <a:moveTo>
                  <a:pt x="0" y="0"/>
                </a:moveTo>
                <a:lnTo>
                  <a:pt x="3435129" y="0"/>
                </a:lnTo>
                <a:lnTo>
                  <a:pt x="3430599" y="17349"/>
                </a:lnTo>
                <a:cubicBezTo>
                  <a:pt x="3437542" y="19835"/>
                  <a:pt x="3423757" y="30822"/>
                  <a:pt x="3427683" y="38871"/>
                </a:cubicBezTo>
                <a:cubicBezTo>
                  <a:pt x="3431230" y="44698"/>
                  <a:pt x="3427877" y="49388"/>
                  <a:pt x="3427096" y="55116"/>
                </a:cubicBezTo>
                <a:cubicBezTo>
                  <a:pt x="3429620" y="62945"/>
                  <a:pt x="3421946" y="87211"/>
                  <a:pt x="3417356" y="93331"/>
                </a:cubicBezTo>
                <a:cubicBezTo>
                  <a:pt x="3401974" y="107607"/>
                  <a:pt x="3409629" y="143436"/>
                  <a:pt x="3397765" y="155370"/>
                </a:cubicBezTo>
                <a:cubicBezTo>
                  <a:pt x="3395800" y="159886"/>
                  <a:pt x="3394789" y="164378"/>
                  <a:pt x="3394373" y="168831"/>
                </a:cubicBezTo>
                <a:lnTo>
                  <a:pt x="3394553" y="181402"/>
                </a:lnTo>
                <a:lnTo>
                  <a:pt x="3397293" y="185192"/>
                </a:lnTo>
                <a:lnTo>
                  <a:pt x="3395923" y="192756"/>
                </a:lnTo>
                <a:cubicBezTo>
                  <a:pt x="3396018" y="193497"/>
                  <a:pt x="3396112" y="194237"/>
                  <a:pt x="3396207" y="194978"/>
                </a:cubicBezTo>
                <a:cubicBezTo>
                  <a:pt x="3396531" y="199154"/>
                  <a:pt x="3396856" y="203330"/>
                  <a:pt x="3397180" y="207506"/>
                </a:cubicBezTo>
                <a:cubicBezTo>
                  <a:pt x="3382438" y="200939"/>
                  <a:pt x="3394549" y="241317"/>
                  <a:pt x="3383191" y="229051"/>
                </a:cubicBezTo>
                <a:cubicBezTo>
                  <a:pt x="3382519" y="234401"/>
                  <a:pt x="3381383" y="237332"/>
                  <a:pt x="3380194" y="239137"/>
                </a:cubicBezTo>
                <a:lnTo>
                  <a:pt x="3349267" y="310262"/>
                </a:lnTo>
                <a:lnTo>
                  <a:pt x="3344455" y="381704"/>
                </a:lnTo>
                <a:cubicBezTo>
                  <a:pt x="3343420" y="464598"/>
                  <a:pt x="3338482" y="511985"/>
                  <a:pt x="3327551" y="571873"/>
                </a:cubicBezTo>
                <a:cubicBezTo>
                  <a:pt x="3316620" y="631761"/>
                  <a:pt x="3309762" y="702429"/>
                  <a:pt x="3278869" y="741030"/>
                </a:cubicBezTo>
                <a:lnTo>
                  <a:pt x="3239259" y="957888"/>
                </a:lnTo>
                <a:cubicBezTo>
                  <a:pt x="3267597" y="1021376"/>
                  <a:pt x="3235647" y="1004478"/>
                  <a:pt x="3243890" y="1047869"/>
                </a:cubicBezTo>
                <a:cubicBezTo>
                  <a:pt x="3245988" y="1077107"/>
                  <a:pt x="3228006" y="1101189"/>
                  <a:pt x="3221700" y="1118244"/>
                </a:cubicBezTo>
                <a:cubicBezTo>
                  <a:pt x="3220198" y="1120922"/>
                  <a:pt x="3213346" y="1188569"/>
                  <a:pt x="3211078" y="1190394"/>
                </a:cubicBezTo>
                <a:cubicBezTo>
                  <a:pt x="3204899" y="1218939"/>
                  <a:pt x="3210276" y="1253036"/>
                  <a:pt x="3199704" y="1304585"/>
                </a:cubicBezTo>
                <a:cubicBezTo>
                  <a:pt x="3199438" y="1346246"/>
                  <a:pt x="3168623" y="1413431"/>
                  <a:pt x="3167741" y="1449444"/>
                </a:cubicBezTo>
                <a:cubicBezTo>
                  <a:pt x="3180911" y="1471132"/>
                  <a:pt x="3193362" y="1499173"/>
                  <a:pt x="3194410" y="1520667"/>
                </a:cubicBezTo>
                <a:cubicBezTo>
                  <a:pt x="3181228" y="1513763"/>
                  <a:pt x="3199978" y="1547097"/>
                  <a:pt x="3184473" y="1547038"/>
                </a:cubicBezTo>
                <a:cubicBezTo>
                  <a:pt x="3185153" y="1550949"/>
                  <a:pt x="3186303" y="1554741"/>
                  <a:pt x="3187573" y="1558550"/>
                </a:cubicBezTo>
                <a:lnTo>
                  <a:pt x="3188231" y="1560544"/>
                </a:lnTo>
                <a:lnTo>
                  <a:pt x="3188195" y="1568317"/>
                </a:lnTo>
                <a:lnTo>
                  <a:pt x="3191518" y="1570772"/>
                </a:lnTo>
                <a:lnTo>
                  <a:pt x="3193853" y="1582659"/>
                </a:lnTo>
                <a:cubicBezTo>
                  <a:pt x="3194213" y="1587070"/>
                  <a:pt x="3193997" y="1591769"/>
                  <a:pt x="3192857" y="1596890"/>
                </a:cubicBezTo>
                <a:cubicBezTo>
                  <a:pt x="3185716" y="1609144"/>
                  <a:pt x="3191593" y="1629575"/>
                  <a:pt x="3189686" y="1647479"/>
                </a:cubicBezTo>
                <a:lnTo>
                  <a:pt x="3187125" y="1655568"/>
                </a:lnTo>
                <a:cubicBezTo>
                  <a:pt x="3187259" y="1659315"/>
                  <a:pt x="3192418" y="1733399"/>
                  <a:pt x="3192552" y="1737146"/>
                </a:cubicBezTo>
                <a:cubicBezTo>
                  <a:pt x="3236684" y="1834597"/>
                  <a:pt x="3210475" y="1851660"/>
                  <a:pt x="3219437" y="1908917"/>
                </a:cubicBezTo>
                <a:lnTo>
                  <a:pt x="3220572" y="1915235"/>
                </a:lnTo>
                <a:cubicBezTo>
                  <a:pt x="3225642" y="1919319"/>
                  <a:pt x="3228448" y="1945519"/>
                  <a:pt x="3226946" y="1954447"/>
                </a:cubicBezTo>
                <a:cubicBezTo>
                  <a:pt x="3219553" y="1979351"/>
                  <a:pt x="3239504" y="2001442"/>
                  <a:pt x="3234148" y="2021397"/>
                </a:cubicBezTo>
                <a:cubicBezTo>
                  <a:pt x="3234224" y="2026740"/>
                  <a:pt x="3235084" y="2031233"/>
                  <a:pt x="3236424" y="2035173"/>
                </a:cubicBezTo>
                <a:lnTo>
                  <a:pt x="3241339" y="2045116"/>
                </a:lnTo>
                <a:lnTo>
                  <a:pt x="3233470" y="2098623"/>
                </a:lnTo>
                <a:cubicBezTo>
                  <a:pt x="3230495" y="2129687"/>
                  <a:pt x="3232618" y="2188321"/>
                  <a:pt x="3230016" y="2240964"/>
                </a:cubicBezTo>
                <a:cubicBezTo>
                  <a:pt x="3226602" y="2283982"/>
                  <a:pt x="3232644" y="2342030"/>
                  <a:pt x="3237809" y="2379644"/>
                </a:cubicBezTo>
                <a:cubicBezTo>
                  <a:pt x="3244462" y="2409884"/>
                  <a:pt x="3221747" y="2435219"/>
                  <a:pt x="3237054" y="2459103"/>
                </a:cubicBezTo>
                <a:cubicBezTo>
                  <a:pt x="3245536" y="2488997"/>
                  <a:pt x="3251426" y="2510390"/>
                  <a:pt x="3255285" y="2538679"/>
                </a:cubicBezTo>
                <a:cubicBezTo>
                  <a:pt x="3258296" y="2574322"/>
                  <a:pt x="3245460" y="2589819"/>
                  <a:pt x="3245073" y="2622720"/>
                </a:cubicBezTo>
                <a:lnTo>
                  <a:pt x="3252960" y="2736087"/>
                </a:lnTo>
                <a:cubicBezTo>
                  <a:pt x="3245577" y="2772183"/>
                  <a:pt x="3230063" y="2856752"/>
                  <a:pt x="3218681" y="2902964"/>
                </a:cubicBezTo>
                <a:cubicBezTo>
                  <a:pt x="3212624" y="2927969"/>
                  <a:pt x="3209733" y="2973979"/>
                  <a:pt x="3203641" y="3008786"/>
                </a:cubicBezTo>
                <a:cubicBezTo>
                  <a:pt x="3197547" y="3043595"/>
                  <a:pt x="3186644" y="3093251"/>
                  <a:pt x="3182123" y="3111815"/>
                </a:cubicBezTo>
                <a:lnTo>
                  <a:pt x="3176517" y="3120169"/>
                </a:lnTo>
                <a:lnTo>
                  <a:pt x="3177035" y="3121646"/>
                </a:lnTo>
                <a:cubicBezTo>
                  <a:pt x="3177423" y="3127588"/>
                  <a:pt x="3176129" y="3130763"/>
                  <a:pt x="3174093" y="3132705"/>
                </a:cubicBezTo>
                <a:lnTo>
                  <a:pt x="3171045" y="3134220"/>
                </a:lnTo>
                <a:lnTo>
                  <a:pt x="3168274" y="3141524"/>
                </a:lnTo>
                <a:lnTo>
                  <a:pt x="3160781" y="3155149"/>
                </a:lnTo>
                <a:cubicBezTo>
                  <a:pt x="3160949" y="3156237"/>
                  <a:pt x="3161116" y="3157326"/>
                  <a:pt x="3161284" y="3158414"/>
                </a:cubicBezTo>
                <a:lnTo>
                  <a:pt x="3152950" y="3180080"/>
                </a:lnTo>
                <a:lnTo>
                  <a:pt x="3153739" y="3180719"/>
                </a:lnTo>
                <a:cubicBezTo>
                  <a:pt x="3155321" y="3182647"/>
                  <a:pt x="3156128" y="3184999"/>
                  <a:pt x="3155342" y="3188313"/>
                </a:cubicBezTo>
                <a:cubicBezTo>
                  <a:pt x="3169797" y="3188216"/>
                  <a:pt x="3159934" y="3192271"/>
                  <a:pt x="3156340" y="3202049"/>
                </a:cubicBezTo>
                <a:cubicBezTo>
                  <a:pt x="3177988" y="3204083"/>
                  <a:pt x="3159779" y="3228842"/>
                  <a:pt x="3169832" y="3237938"/>
                </a:cubicBezTo>
                <a:cubicBezTo>
                  <a:pt x="3166705" y="3245075"/>
                  <a:pt x="3163793" y="3252659"/>
                  <a:pt x="3161244" y="3260564"/>
                </a:cubicBezTo>
                <a:lnTo>
                  <a:pt x="3160005" y="3265314"/>
                </a:lnTo>
                <a:cubicBezTo>
                  <a:pt x="3160063" y="3265371"/>
                  <a:pt x="3160124" y="3265428"/>
                  <a:pt x="3160184" y="3265486"/>
                </a:cubicBezTo>
                <a:cubicBezTo>
                  <a:pt x="3160345" y="3266694"/>
                  <a:pt x="3160101" y="3268319"/>
                  <a:pt x="3159279" y="3270659"/>
                </a:cubicBezTo>
                <a:lnTo>
                  <a:pt x="3157747" y="3273971"/>
                </a:lnTo>
                <a:lnTo>
                  <a:pt x="3155343" y="3283185"/>
                </a:lnTo>
                <a:cubicBezTo>
                  <a:pt x="3155517" y="3284422"/>
                  <a:pt x="3155689" y="3285657"/>
                  <a:pt x="3155860" y="3286893"/>
                </a:cubicBezTo>
                <a:lnTo>
                  <a:pt x="3158001" y="3289146"/>
                </a:lnTo>
                <a:lnTo>
                  <a:pt x="3157508" y="3289877"/>
                </a:lnTo>
                <a:cubicBezTo>
                  <a:pt x="3151604" y="3294411"/>
                  <a:pt x="3144966" y="3293561"/>
                  <a:pt x="3159853" y="3309833"/>
                </a:cubicBezTo>
                <a:cubicBezTo>
                  <a:pt x="3149181" y="3321561"/>
                  <a:pt x="3158789" y="3329345"/>
                  <a:pt x="3157392" y="3351579"/>
                </a:cubicBezTo>
                <a:cubicBezTo>
                  <a:pt x="3148710" y="3357083"/>
                  <a:pt x="3149361" y="3365079"/>
                  <a:pt x="3152871" y="3374240"/>
                </a:cubicBezTo>
                <a:cubicBezTo>
                  <a:pt x="3148885" y="3383513"/>
                  <a:pt x="3145239" y="3392740"/>
                  <a:pt x="3142119" y="3402557"/>
                </a:cubicBezTo>
                <a:lnTo>
                  <a:pt x="3138061" y="3419585"/>
                </a:lnTo>
                <a:lnTo>
                  <a:pt x="3139796" y="3424940"/>
                </a:lnTo>
                <a:cubicBezTo>
                  <a:pt x="3142520" y="3434326"/>
                  <a:pt x="3143300" y="3443700"/>
                  <a:pt x="3137669" y="3463264"/>
                </a:cubicBezTo>
                <a:cubicBezTo>
                  <a:pt x="3147380" y="3480689"/>
                  <a:pt x="3167781" y="3490510"/>
                  <a:pt x="3168140" y="3518969"/>
                </a:cubicBezTo>
                <a:cubicBezTo>
                  <a:pt x="3159473" y="3545761"/>
                  <a:pt x="3191152" y="3574399"/>
                  <a:pt x="3179206" y="3607864"/>
                </a:cubicBezTo>
                <a:cubicBezTo>
                  <a:pt x="3176757" y="3619813"/>
                  <a:pt x="3181069" y="3654600"/>
                  <a:pt x="3189125" y="3659839"/>
                </a:cubicBezTo>
                <a:cubicBezTo>
                  <a:pt x="3191518" y="3666815"/>
                  <a:pt x="3189857" y="3675779"/>
                  <a:pt x="3198077" y="3677681"/>
                </a:cubicBezTo>
                <a:cubicBezTo>
                  <a:pt x="3208136" y="3681475"/>
                  <a:pt x="3196345" y="3709561"/>
                  <a:pt x="3207094" y="3703876"/>
                </a:cubicBezTo>
                <a:cubicBezTo>
                  <a:pt x="3199084" y="3723751"/>
                  <a:pt x="3220453" y="3734396"/>
                  <a:pt x="3227016" y="3748633"/>
                </a:cubicBezTo>
                <a:cubicBezTo>
                  <a:pt x="3218663" y="3764666"/>
                  <a:pt x="3240667" y="3778725"/>
                  <a:pt x="3246806" y="3811324"/>
                </a:cubicBezTo>
                <a:cubicBezTo>
                  <a:pt x="3237058" y="3829063"/>
                  <a:pt x="3251097" y="3833247"/>
                  <a:pt x="3239091" y="3865102"/>
                </a:cubicBezTo>
                <a:cubicBezTo>
                  <a:pt x="3240755" y="3865725"/>
                  <a:pt x="3242340" y="3866659"/>
                  <a:pt x="3243800" y="3867874"/>
                </a:cubicBezTo>
                <a:cubicBezTo>
                  <a:pt x="3252276" y="3874935"/>
                  <a:pt x="3254724" y="3889782"/>
                  <a:pt x="3249268" y="3901031"/>
                </a:cubicBezTo>
                <a:cubicBezTo>
                  <a:pt x="3234180" y="3950514"/>
                  <a:pt x="3270886" y="3938724"/>
                  <a:pt x="3271850" y="3976535"/>
                </a:cubicBezTo>
                <a:cubicBezTo>
                  <a:pt x="3275333" y="4018513"/>
                  <a:pt x="3265836" y="4033210"/>
                  <a:pt x="3253128" y="4091308"/>
                </a:cubicBezTo>
                <a:cubicBezTo>
                  <a:pt x="3262530" y="4093945"/>
                  <a:pt x="3263925" y="4100312"/>
                  <a:pt x="3261491" y="4112665"/>
                </a:cubicBezTo>
                <a:cubicBezTo>
                  <a:pt x="3263824" y="4132845"/>
                  <a:pt x="3285122" y="4124005"/>
                  <a:pt x="3275235" y="4148543"/>
                </a:cubicBezTo>
                <a:cubicBezTo>
                  <a:pt x="3282222" y="4163609"/>
                  <a:pt x="3300717" y="4191930"/>
                  <a:pt x="3303406" y="4203059"/>
                </a:cubicBezTo>
                <a:cubicBezTo>
                  <a:pt x="3307769" y="4216879"/>
                  <a:pt x="3289765" y="4198911"/>
                  <a:pt x="3291377" y="4215304"/>
                </a:cubicBezTo>
                <a:cubicBezTo>
                  <a:pt x="3295421" y="4234470"/>
                  <a:pt x="3290844" y="4240556"/>
                  <a:pt x="3303627" y="4247412"/>
                </a:cubicBezTo>
                <a:cubicBezTo>
                  <a:pt x="3300302" y="4270043"/>
                  <a:pt x="3313094" y="4269840"/>
                  <a:pt x="3323715" y="4295574"/>
                </a:cubicBezTo>
                <a:cubicBezTo>
                  <a:pt x="3318854" y="4309546"/>
                  <a:pt x="3323708" y="4317748"/>
                  <a:pt x="3331757" y="4324626"/>
                </a:cubicBezTo>
                <a:cubicBezTo>
                  <a:pt x="3334500" y="4352298"/>
                  <a:pt x="3348521" y="4373553"/>
                  <a:pt x="3357571" y="4402594"/>
                </a:cubicBezTo>
                <a:cubicBezTo>
                  <a:pt x="3395421" y="4440113"/>
                  <a:pt x="3406716" y="4492429"/>
                  <a:pt x="3416883" y="4511276"/>
                </a:cubicBezTo>
                <a:lnTo>
                  <a:pt x="3418568" y="4515669"/>
                </a:lnTo>
                <a:cubicBezTo>
                  <a:pt x="3418685" y="4519956"/>
                  <a:pt x="3418801" y="4524244"/>
                  <a:pt x="3418918" y="4528531"/>
                </a:cubicBezTo>
                <a:cubicBezTo>
                  <a:pt x="3418727" y="4530191"/>
                  <a:pt x="3418537" y="4531850"/>
                  <a:pt x="3418346" y="4533510"/>
                </a:cubicBezTo>
                <a:cubicBezTo>
                  <a:pt x="3418215" y="4536889"/>
                  <a:pt x="3418462" y="4539065"/>
                  <a:pt x="3419005" y="4540494"/>
                </a:cubicBezTo>
                <a:lnTo>
                  <a:pt x="3424268" y="4595886"/>
                </a:lnTo>
                <a:cubicBezTo>
                  <a:pt x="3429156" y="4624362"/>
                  <a:pt x="3443934" y="4682306"/>
                  <a:pt x="3448330" y="4711348"/>
                </a:cubicBezTo>
                <a:lnTo>
                  <a:pt x="3445621" y="4714874"/>
                </a:lnTo>
                <a:cubicBezTo>
                  <a:pt x="3444103" y="4718397"/>
                  <a:pt x="3443735" y="4723077"/>
                  <a:pt x="3445980" y="4730345"/>
                </a:cubicBezTo>
                <a:lnTo>
                  <a:pt x="3446976" y="4731926"/>
                </a:lnTo>
                <a:lnTo>
                  <a:pt x="3443720" y="4745408"/>
                </a:lnTo>
                <a:cubicBezTo>
                  <a:pt x="3444756" y="4771155"/>
                  <a:pt x="3455466" y="4843107"/>
                  <a:pt x="3453194" y="4886406"/>
                </a:cubicBezTo>
                <a:cubicBezTo>
                  <a:pt x="3454856" y="4906631"/>
                  <a:pt x="3481235" y="5008239"/>
                  <a:pt x="3455210" y="5025296"/>
                </a:cubicBezTo>
                <a:cubicBezTo>
                  <a:pt x="3442202" y="5116320"/>
                  <a:pt x="3464654" y="5119078"/>
                  <a:pt x="3462841" y="5211091"/>
                </a:cubicBezTo>
                <a:cubicBezTo>
                  <a:pt x="3469390" y="5269669"/>
                  <a:pt x="3462794" y="5327391"/>
                  <a:pt x="3469385" y="5356669"/>
                </a:cubicBezTo>
                <a:cubicBezTo>
                  <a:pt x="3471479" y="5361935"/>
                  <a:pt x="3474277" y="5366825"/>
                  <a:pt x="3477268" y="5371683"/>
                </a:cubicBezTo>
                <a:lnTo>
                  <a:pt x="3478824" y="5374232"/>
                </a:lnTo>
                <a:lnTo>
                  <a:pt x="3486664" y="5427532"/>
                </a:lnTo>
                <a:lnTo>
                  <a:pt x="3499845" y="5523238"/>
                </a:lnTo>
                <a:cubicBezTo>
                  <a:pt x="3496480" y="5535759"/>
                  <a:pt x="3498126" y="5574631"/>
                  <a:pt x="3505782" y="5582050"/>
                </a:cubicBezTo>
                <a:cubicBezTo>
                  <a:pt x="3507640" y="5590169"/>
                  <a:pt x="3505294" y="5599602"/>
                  <a:pt x="3513368" y="5603412"/>
                </a:cubicBezTo>
                <a:cubicBezTo>
                  <a:pt x="3518549" y="5620896"/>
                  <a:pt x="3530454" y="5660930"/>
                  <a:pt x="3536869" y="5686953"/>
                </a:cubicBezTo>
                <a:cubicBezTo>
                  <a:pt x="3527290" y="5702684"/>
                  <a:pt x="3548216" y="5722678"/>
                  <a:pt x="3551859" y="5759548"/>
                </a:cubicBezTo>
                <a:cubicBezTo>
                  <a:pt x="3540751" y="5776843"/>
                  <a:pt x="3554471" y="5784377"/>
                  <a:pt x="3540024" y="5816599"/>
                </a:cubicBezTo>
                <a:cubicBezTo>
                  <a:pt x="3541640" y="5817630"/>
                  <a:pt x="3543154" y="5818984"/>
                  <a:pt x="3544521" y="5820619"/>
                </a:cubicBezTo>
                <a:cubicBezTo>
                  <a:pt x="3552455" y="5830118"/>
                  <a:pt x="3553767" y="5846834"/>
                  <a:pt x="3547449" y="5857956"/>
                </a:cubicBezTo>
                <a:cubicBezTo>
                  <a:pt x="3528571" y="5908761"/>
                  <a:pt x="3532186" y="5952107"/>
                  <a:pt x="3530253" y="5993572"/>
                </a:cubicBezTo>
                <a:cubicBezTo>
                  <a:pt x="3530522" y="6040113"/>
                  <a:pt x="3553891" y="6005695"/>
                  <a:pt x="3536734" y="6066404"/>
                </a:cubicBezTo>
                <a:cubicBezTo>
                  <a:pt x="3545935" y="6071268"/>
                  <a:pt x="3546842" y="6078512"/>
                  <a:pt x="3543461" y="6091477"/>
                </a:cubicBezTo>
                <a:cubicBezTo>
                  <a:pt x="3549602" y="6107585"/>
                  <a:pt x="3568275" y="6137061"/>
                  <a:pt x="3573577" y="6163051"/>
                </a:cubicBezTo>
                <a:cubicBezTo>
                  <a:pt x="3577046" y="6182032"/>
                  <a:pt x="3572259" y="6223892"/>
                  <a:pt x="3575275" y="6247420"/>
                </a:cubicBezTo>
                <a:cubicBezTo>
                  <a:pt x="3570217" y="6271412"/>
                  <a:pt x="3583023" y="6273898"/>
                  <a:pt x="3591673" y="6304222"/>
                </a:cubicBezTo>
                <a:cubicBezTo>
                  <a:pt x="3585743" y="6318440"/>
                  <a:pt x="3589967" y="6328418"/>
                  <a:pt x="3597489" y="6337624"/>
                </a:cubicBezTo>
                <a:cubicBezTo>
                  <a:pt x="3598113" y="6368401"/>
                  <a:pt x="3610504" y="6394558"/>
                  <a:pt x="3617330" y="6428161"/>
                </a:cubicBezTo>
                <a:cubicBezTo>
                  <a:pt x="3612404" y="6466489"/>
                  <a:pt x="3633001" y="6482393"/>
                  <a:pt x="3640218" y="6518318"/>
                </a:cubicBezTo>
                <a:cubicBezTo>
                  <a:pt x="3625420" y="6557419"/>
                  <a:pt x="3668862" y="6537820"/>
                  <a:pt x="3670788" y="6568733"/>
                </a:cubicBezTo>
                <a:cubicBezTo>
                  <a:pt x="3659124" y="6621466"/>
                  <a:pt x="3685482" y="6565072"/>
                  <a:pt x="3687763" y="6643164"/>
                </a:cubicBezTo>
                <a:cubicBezTo>
                  <a:pt x="3685396" y="6647995"/>
                  <a:pt x="3689317" y="6656838"/>
                  <a:pt x="3693097" y="6655183"/>
                </a:cubicBezTo>
                <a:cubicBezTo>
                  <a:pt x="3693444" y="6672318"/>
                  <a:pt x="3690193" y="6715787"/>
                  <a:pt x="3689847" y="6745974"/>
                </a:cubicBezTo>
                <a:cubicBezTo>
                  <a:pt x="3689583" y="6773144"/>
                  <a:pt x="3690048" y="6817635"/>
                  <a:pt x="3691023" y="6836306"/>
                </a:cubicBezTo>
                <a:lnTo>
                  <a:pt x="3695699" y="6858001"/>
                </a:lnTo>
                <a:lnTo>
                  <a:pt x="0" y="6858000"/>
                </a:lnTo>
                <a:close/>
              </a:path>
            </a:pathLst>
          </a:custGeom>
          <a:noFill/>
        </p:spPr>
      </p:pic>
      <p:sp>
        <p:nvSpPr>
          <p:cNvPr id="82" name="Google Shape;82;p17"/>
          <p:cNvSpPr txBox="1">
            <a:spLocks noGrp="1"/>
          </p:cNvSpPr>
          <p:nvPr>
            <p:ph type="body" idx="1"/>
          </p:nvPr>
        </p:nvSpPr>
        <p:spPr>
          <a:xfrm>
            <a:off x="3149224" y="1610517"/>
            <a:ext cx="2857500" cy="3075782"/>
          </a:xfrm>
          <a:prstGeom prst="rect">
            <a:avLst/>
          </a:prstGeom>
        </p:spPr>
        <p:txBody>
          <a:bodyPr spcFirstLastPara="1" vert="horz" lIns="91440" tIns="45720" rIns="91440" bIns="45720" rtlCol="0" anchorCtr="0">
            <a:normAutofit/>
          </a:bodyPr>
          <a:lstStyle/>
          <a:p>
            <a:pPr marL="457200" lvl="0" indent="-228600">
              <a:lnSpc>
                <a:spcPct val="90000"/>
              </a:lnSpc>
              <a:spcBef>
                <a:spcPts val="0"/>
              </a:spcBef>
              <a:spcAft>
                <a:spcPts val="0"/>
              </a:spcAft>
              <a:buSzPts val="2500"/>
              <a:buFont typeface="Arial" panose="020B0604020202020204" pitchFamily="34" charset="0"/>
              <a:buChar char="•"/>
            </a:pPr>
            <a:r>
              <a:rPr lang="en-US" sz="1500" kern="1200">
                <a:solidFill>
                  <a:schemeClr val="tx1">
                    <a:lumMod val="85000"/>
                    <a:lumOff val="15000"/>
                  </a:schemeClr>
                </a:solidFill>
                <a:latin typeface="+mn-lt"/>
                <a:ea typeface="+mn-ea"/>
                <a:cs typeface="+mn-cs"/>
              </a:rPr>
              <a:t>Taobao User ID</a:t>
            </a:r>
          </a:p>
          <a:p>
            <a:pPr marL="0" lvl="0" indent="-228600">
              <a:lnSpc>
                <a:spcPct val="90000"/>
              </a:lnSpc>
              <a:spcBef>
                <a:spcPts val="1600"/>
              </a:spcBef>
              <a:spcAft>
                <a:spcPts val="0"/>
              </a:spcAft>
              <a:buFont typeface="Arial" panose="020B0604020202020204" pitchFamily="34" charset="0"/>
              <a:buChar char="•"/>
            </a:pPr>
            <a:endParaRPr lang="en-US" sz="1500" kern="1200">
              <a:solidFill>
                <a:schemeClr val="tx1">
                  <a:lumMod val="85000"/>
                  <a:lumOff val="15000"/>
                </a:schemeClr>
              </a:solidFill>
              <a:latin typeface="+mn-lt"/>
              <a:ea typeface="+mn-ea"/>
              <a:cs typeface="+mn-cs"/>
            </a:endParaRPr>
          </a:p>
          <a:p>
            <a:pPr marL="457200" lvl="0" indent="-228600">
              <a:lnSpc>
                <a:spcPct val="90000"/>
              </a:lnSpc>
              <a:spcBef>
                <a:spcPts val="1600"/>
              </a:spcBef>
              <a:spcAft>
                <a:spcPts val="0"/>
              </a:spcAft>
              <a:buSzPts val="2500"/>
              <a:buFont typeface="Arial" panose="020B0604020202020204" pitchFamily="34" charset="0"/>
              <a:buChar char="•"/>
            </a:pPr>
            <a:r>
              <a:rPr lang="en-US" sz="1500" kern="1200">
                <a:solidFill>
                  <a:schemeClr val="tx1">
                    <a:lumMod val="85000"/>
                    <a:lumOff val="15000"/>
                  </a:schemeClr>
                </a:solidFill>
                <a:latin typeface="+mn-lt"/>
                <a:ea typeface="+mn-ea"/>
                <a:cs typeface="+mn-cs"/>
              </a:rPr>
              <a:t>Mobile phone number</a:t>
            </a:r>
          </a:p>
          <a:p>
            <a:pPr marL="457200" lvl="0" indent="-228600">
              <a:lnSpc>
                <a:spcPct val="90000"/>
              </a:lnSpc>
              <a:spcBef>
                <a:spcPts val="1600"/>
              </a:spcBef>
              <a:spcAft>
                <a:spcPts val="0"/>
              </a:spcAft>
              <a:buFont typeface="Arial" panose="020B0604020202020204" pitchFamily="34" charset="0"/>
              <a:buChar char="•"/>
            </a:pPr>
            <a:endParaRPr lang="en-US" sz="1500" kern="1200">
              <a:solidFill>
                <a:schemeClr val="tx1">
                  <a:lumMod val="85000"/>
                  <a:lumOff val="15000"/>
                </a:schemeClr>
              </a:solidFill>
              <a:latin typeface="+mn-lt"/>
              <a:ea typeface="+mn-ea"/>
              <a:cs typeface="+mn-cs"/>
            </a:endParaRPr>
          </a:p>
          <a:p>
            <a:pPr marL="457200" lvl="0" indent="-228600">
              <a:lnSpc>
                <a:spcPct val="90000"/>
              </a:lnSpc>
              <a:spcBef>
                <a:spcPts val="1600"/>
              </a:spcBef>
              <a:spcAft>
                <a:spcPts val="0"/>
              </a:spcAft>
              <a:buSzPts val="2500"/>
              <a:buFont typeface="Arial" panose="020B0604020202020204" pitchFamily="34" charset="0"/>
              <a:buChar char="•"/>
            </a:pPr>
            <a:r>
              <a:rPr lang="en-US" sz="1500" kern="1200">
                <a:solidFill>
                  <a:schemeClr val="tx1">
                    <a:lumMod val="85000"/>
                    <a:lumOff val="15000"/>
                  </a:schemeClr>
                </a:solidFill>
                <a:latin typeface="+mn-lt"/>
                <a:ea typeface="+mn-ea"/>
                <a:cs typeface="+mn-cs"/>
              </a:rPr>
              <a:t>Customer’s reviews and comments</a:t>
            </a:r>
          </a:p>
          <a:p>
            <a:pPr marL="457200" lvl="0" indent="-228600">
              <a:lnSpc>
                <a:spcPct val="90000"/>
              </a:lnSpc>
              <a:spcBef>
                <a:spcPts val="1600"/>
              </a:spcBef>
              <a:spcAft>
                <a:spcPts val="0"/>
              </a:spcAft>
              <a:buFont typeface="Arial" panose="020B0604020202020204" pitchFamily="34" charset="0"/>
              <a:buChar char="•"/>
            </a:pPr>
            <a:endParaRPr lang="en-US" sz="1500" kern="1200">
              <a:solidFill>
                <a:schemeClr val="tx1">
                  <a:lumMod val="85000"/>
                  <a:lumOff val="15000"/>
                </a:schemeClr>
              </a:solidFill>
              <a:latin typeface="+mn-lt"/>
              <a:ea typeface="+mn-ea"/>
              <a:cs typeface="+mn-cs"/>
            </a:endParaRPr>
          </a:p>
          <a:p>
            <a:pPr marL="0" lvl="0" indent="-228600">
              <a:lnSpc>
                <a:spcPct val="90000"/>
              </a:lnSpc>
              <a:spcBef>
                <a:spcPts val="1600"/>
              </a:spcBef>
              <a:spcAft>
                <a:spcPts val="1600"/>
              </a:spcAft>
              <a:buFont typeface="Arial" panose="020B0604020202020204" pitchFamily="34" charset="0"/>
              <a:buChar char="•"/>
            </a:pPr>
            <a:endParaRPr lang="en-US" sz="1500" kern="1200">
              <a:solidFill>
                <a:schemeClr val="tx1">
                  <a:lumMod val="85000"/>
                  <a:lumOff val="15000"/>
                </a:schemeClr>
              </a:solidFill>
              <a:latin typeface="+mn-lt"/>
              <a:ea typeface="+mn-ea"/>
              <a:cs typeface="+mn-cs"/>
            </a:endParaRPr>
          </a:p>
        </p:txBody>
      </p:sp>
      <p:pic>
        <p:nvPicPr>
          <p:cNvPr id="83" name="Google Shape;83;p17"/>
          <p:cNvPicPr preferRelativeResize="0"/>
          <p:nvPr/>
        </p:nvPicPr>
        <p:blipFill rotWithShape="1">
          <a:blip r:embed="rId4"/>
          <a:srcRect r="10365" b="2"/>
          <a:stretch/>
        </p:blipFill>
        <p:spPr>
          <a:xfrm>
            <a:off x="6435350" y="10"/>
            <a:ext cx="2708650" cy="5143490"/>
          </a:xfrm>
          <a:custGeom>
            <a:avLst/>
            <a:gdLst/>
            <a:ahLst/>
            <a:cxnLst/>
            <a:rect l="l" t="t" r="r" b="b"/>
            <a:pathLst>
              <a:path w="3810000" h="6858000">
                <a:moveTo>
                  <a:pt x="95627" y="0"/>
                </a:moveTo>
                <a:lnTo>
                  <a:pt x="3810000" y="0"/>
                </a:lnTo>
                <a:lnTo>
                  <a:pt x="3810000" y="6858000"/>
                </a:lnTo>
                <a:lnTo>
                  <a:pt x="13132" y="6858000"/>
                </a:lnTo>
                <a:cubicBezTo>
                  <a:pt x="13183" y="6857363"/>
                  <a:pt x="13234" y="6856727"/>
                  <a:pt x="13284" y="6856090"/>
                </a:cubicBezTo>
                <a:lnTo>
                  <a:pt x="31566" y="6805847"/>
                </a:lnTo>
                <a:lnTo>
                  <a:pt x="30463" y="6715381"/>
                </a:lnTo>
                <a:cubicBezTo>
                  <a:pt x="29585" y="6714082"/>
                  <a:pt x="28597" y="6713038"/>
                  <a:pt x="27533" y="6712286"/>
                </a:cubicBezTo>
                <a:lnTo>
                  <a:pt x="31288" y="6698474"/>
                </a:lnTo>
                <a:lnTo>
                  <a:pt x="29901" y="6686264"/>
                </a:lnTo>
                <a:cubicBezTo>
                  <a:pt x="29591" y="6639749"/>
                  <a:pt x="29281" y="6593234"/>
                  <a:pt x="28971" y="6546719"/>
                </a:cubicBezTo>
                <a:cubicBezTo>
                  <a:pt x="23415" y="6502008"/>
                  <a:pt x="3087" y="6462057"/>
                  <a:pt x="310" y="6408337"/>
                </a:cubicBezTo>
                <a:cubicBezTo>
                  <a:pt x="-2468" y="6354617"/>
                  <a:pt x="14431" y="6312397"/>
                  <a:pt x="12307" y="6224401"/>
                </a:cubicBezTo>
                <a:lnTo>
                  <a:pt x="27152" y="6147415"/>
                </a:lnTo>
                <a:lnTo>
                  <a:pt x="39044" y="6093837"/>
                </a:lnTo>
                <a:cubicBezTo>
                  <a:pt x="47718" y="6039281"/>
                  <a:pt x="47985" y="5964495"/>
                  <a:pt x="46816" y="5915901"/>
                </a:cubicBezTo>
                <a:cubicBezTo>
                  <a:pt x="43189" y="5876557"/>
                  <a:pt x="47196" y="5863739"/>
                  <a:pt x="33533" y="5831562"/>
                </a:cubicBezTo>
                <a:cubicBezTo>
                  <a:pt x="27901" y="5792459"/>
                  <a:pt x="47408" y="5747455"/>
                  <a:pt x="46555" y="5710909"/>
                </a:cubicBezTo>
                <a:cubicBezTo>
                  <a:pt x="53188" y="5686865"/>
                  <a:pt x="49116" y="5615845"/>
                  <a:pt x="62461" y="5602222"/>
                </a:cubicBezTo>
                <a:cubicBezTo>
                  <a:pt x="64066" y="5572067"/>
                  <a:pt x="49594" y="5555548"/>
                  <a:pt x="56185" y="5529979"/>
                </a:cubicBezTo>
                <a:lnTo>
                  <a:pt x="67961" y="5458854"/>
                </a:lnTo>
                <a:lnTo>
                  <a:pt x="110939" y="5353584"/>
                </a:lnTo>
                <a:cubicBezTo>
                  <a:pt x="123070" y="5308303"/>
                  <a:pt x="110671" y="5307524"/>
                  <a:pt x="128276" y="5249764"/>
                </a:cubicBezTo>
                <a:cubicBezTo>
                  <a:pt x="137692" y="5218499"/>
                  <a:pt x="146153" y="5160067"/>
                  <a:pt x="156749" y="5116288"/>
                </a:cubicBezTo>
                <a:cubicBezTo>
                  <a:pt x="167347" y="5072508"/>
                  <a:pt x="184838" y="5010298"/>
                  <a:pt x="191855" y="4987089"/>
                </a:cubicBezTo>
                <a:lnTo>
                  <a:pt x="219824" y="4934095"/>
                </a:lnTo>
                <a:cubicBezTo>
                  <a:pt x="223315" y="4926170"/>
                  <a:pt x="231151" y="4920904"/>
                  <a:pt x="231137" y="4903120"/>
                </a:cubicBezTo>
                <a:lnTo>
                  <a:pt x="219738" y="4827391"/>
                </a:lnTo>
                <a:cubicBezTo>
                  <a:pt x="223928" y="4818620"/>
                  <a:pt x="227939" y="4809255"/>
                  <a:pt x="231597" y="4799440"/>
                </a:cubicBezTo>
                <a:lnTo>
                  <a:pt x="233480" y="4793512"/>
                </a:lnTo>
                <a:cubicBezTo>
                  <a:pt x="233423" y="4793432"/>
                  <a:pt x="233367" y="4793351"/>
                  <a:pt x="233310" y="4793271"/>
                </a:cubicBezTo>
                <a:cubicBezTo>
                  <a:pt x="233275" y="4791711"/>
                  <a:pt x="233728" y="4789662"/>
                  <a:pt x="234882" y="4786765"/>
                </a:cubicBezTo>
                <a:lnTo>
                  <a:pt x="236914" y="4782703"/>
                </a:lnTo>
                <a:lnTo>
                  <a:pt x="246329" y="4683644"/>
                </a:lnTo>
                <a:cubicBezTo>
                  <a:pt x="256294" y="4677568"/>
                  <a:pt x="256527" y="4667288"/>
                  <a:pt x="253823" y="4655204"/>
                </a:cubicBezTo>
                <a:cubicBezTo>
                  <a:pt x="259521" y="4631796"/>
                  <a:pt x="280440" y="4574275"/>
                  <a:pt x="280514" y="4543195"/>
                </a:cubicBezTo>
                <a:cubicBezTo>
                  <a:pt x="272112" y="4519880"/>
                  <a:pt x="251340" y="4505102"/>
                  <a:pt x="254268" y="4468722"/>
                </a:cubicBezTo>
                <a:cubicBezTo>
                  <a:pt x="266696" y="4435462"/>
                  <a:pt x="236001" y="4395418"/>
                  <a:pt x="252728" y="4353998"/>
                </a:cubicBezTo>
                <a:cubicBezTo>
                  <a:pt x="256750" y="4339008"/>
                  <a:pt x="256168" y="4294115"/>
                  <a:pt x="248123" y="4286542"/>
                </a:cubicBezTo>
                <a:cubicBezTo>
                  <a:pt x="246365" y="4277371"/>
                  <a:pt x="249194" y="4266107"/>
                  <a:pt x="240584" y="4262777"/>
                </a:cubicBezTo>
                <a:cubicBezTo>
                  <a:pt x="230221" y="4256829"/>
                  <a:pt x="246153" y="4222259"/>
                  <a:pt x="233949" y="4228340"/>
                </a:cubicBezTo>
                <a:cubicBezTo>
                  <a:pt x="244865" y="4203839"/>
                  <a:pt x="223150" y="4187902"/>
                  <a:pt x="217758" y="4169004"/>
                </a:cubicBezTo>
                <a:cubicBezTo>
                  <a:pt x="228596" y="4149446"/>
                  <a:pt x="206597" y="4129080"/>
                  <a:pt x="203797" y="4086781"/>
                </a:cubicBezTo>
                <a:cubicBezTo>
                  <a:pt x="216334" y="4065199"/>
                  <a:pt x="201740" y="4058317"/>
                  <a:pt x="218344" y="4018957"/>
                </a:cubicBezTo>
                <a:cubicBezTo>
                  <a:pt x="216630" y="4017979"/>
                  <a:pt x="215034" y="4016614"/>
                  <a:pt x="213609" y="4014902"/>
                </a:cubicBezTo>
                <a:cubicBezTo>
                  <a:pt x="205325" y="4004955"/>
                  <a:pt x="204424" y="3985729"/>
                  <a:pt x="211594" y="3971964"/>
                </a:cubicBezTo>
                <a:cubicBezTo>
                  <a:pt x="233561" y="3910433"/>
                  <a:pt x="230991" y="3860613"/>
                  <a:pt x="234357" y="3812226"/>
                </a:cubicBezTo>
                <a:cubicBezTo>
                  <a:pt x="235501" y="3758242"/>
                  <a:pt x="209185" y="3801364"/>
                  <a:pt x="229596" y="3728573"/>
                </a:cubicBezTo>
                <a:cubicBezTo>
                  <a:pt x="219804" y="3724174"/>
                  <a:pt x="219047" y="3715890"/>
                  <a:pt x="223099" y="3700384"/>
                </a:cubicBezTo>
                <a:cubicBezTo>
                  <a:pt x="222942" y="3674360"/>
                  <a:pt x="199034" y="3683312"/>
                  <a:pt x="212511" y="3653063"/>
                </a:cubicBezTo>
                <a:cubicBezTo>
                  <a:pt x="207582" y="3623616"/>
                  <a:pt x="199349" y="3555881"/>
                  <a:pt x="193522" y="3523704"/>
                </a:cubicBezTo>
                <a:cubicBezTo>
                  <a:pt x="199728" y="3495169"/>
                  <a:pt x="185963" y="3494025"/>
                  <a:pt x="177551" y="3460001"/>
                </a:cubicBezTo>
                <a:cubicBezTo>
                  <a:pt x="184399" y="3442692"/>
                  <a:pt x="180138" y="3431687"/>
                  <a:pt x="172293" y="3422022"/>
                </a:cubicBezTo>
                <a:cubicBezTo>
                  <a:pt x="172567" y="3386386"/>
                  <a:pt x="159982" y="3357707"/>
                  <a:pt x="153640" y="3319632"/>
                </a:cubicBezTo>
                <a:cubicBezTo>
                  <a:pt x="117352" y="3267571"/>
                  <a:pt x="111308" y="3199530"/>
                  <a:pt x="102580" y="3174350"/>
                </a:cubicBezTo>
                <a:lnTo>
                  <a:pt x="101281" y="3168555"/>
                </a:lnTo>
                <a:cubicBezTo>
                  <a:pt x="101655" y="3163067"/>
                  <a:pt x="102030" y="3157580"/>
                  <a:pt x="102403" y="3152092"/>
                </a:cubicBezTo>
                <a:lnTo>
                  <a:pt x="103597" y="3145797"/>
                </a:lnTo>
                <a:cubicBezTo>
                  <a:pt x="104132" y="3141497"/>
                  <a:pt x="104119" y="3138691"/>
                  <a:pt x="103701" y="3136806"/>
                </a:cubicBezTo>
                <a:lnTo>
                  <a:pt x="108221" y="3088993"/>
                </a:lnTo>
                <a:cubicBezTo>
                  <a:pt x="109464" y="3064872"/>
                  <a:pt x="113188" y="3030250"/>
                  <a:pt x="111158" y="2992081"/>
                </a:cubicBezTo>
                <a:cubicBezTo>
                  <a:pt x="109031" y="2944441"/>
                  <a:pt x="104226" y="2942439"/>
                  <a:pt x="105565" y="2902844"/>
                </a:cubicBezTo>
                <a:cubicBezTo>
                  <a:pt x="107874" y="2897323"/>
                  <a:pt x="101362" y="2801618"/>
                  <a:pt x="105102" y="2797375"/>
                </a:cubicBezTo>
                <a:cubicBezTo>
                  <a:pt x="86174" y="2744941"/>
                  <a:pt x="109804" y="2750735"/>
                  <a:pt x="107241" y="2691357"/>
                </a:cubicBezTo>
                <a:cubicBezTo>
                  <a:pt x="107811" y="2665349"/>
                  <a:pt x="115946" y="2561129"/>
                  <a:pt x="145888" y="2542201"/>
                </a:cubicBezTo>
                <a:cubicBezTo>
                  <a:pt x="170455" y="2427400"/>
                  <a:pt x="123634" y="2367849"/>
                  <a:pt x="136292" y="2250554"/>
                </a:cubicBezTo>
                <a:cubicBezTo>
                  <a:pt x="110877" y="2215639"/>
                  <a:pt x="134601" y="2180816"/>
                  <a:pt x="130310" y="2141581"/>
                </a:cubicBezTo>
                <a:cubicBezTo>
                  <a:pt x="154051" y="2149219"/>
                  <a:pt x="117587" y="2094975"/>
                  <a:pt x="144587" y="2089095"/>
                </a:cubicBezTo>
                <a:cubicBezTo>
                  <a:pt x="142952" y="2082142"/>
                  <a:pt x="140513" y="2075590"/>
                  <a:pt x="137867" y="2069059"/>
                </a:cubicBezTo>
                <a:lnTo>
                  <a:pt x="136492" y="2065634"/>
                </a:lnTo>
                <a:cubicBezTo>
                  <a:pt x="136216" y="2060851"/>
                  <a:pt x="135939" y="2056067"/>
                  <a:pt x="135663" y="2051284"/>
                </a:cubicBezTo>
                <a:lnTo>
                  <a:pt x="124268" y="1960184"/>
                </a:lnTo>
                <a:cubicBezTo>
                  <a:pt x="138968" y="1926370"/>
                  <a:pt x="111716" y="1914873"/>
                  <a:pt x="131257" y="1873060"/>
                </a:cubicBezTo>
                <a:cubicBezTo>
                  <a:pt x="136329" y="1857442"/>
                  <a:pt x="139083" y="1807624"/>
                  <a:pt x="131724" y="1797311"/>
                </a:cubicBezTo>
                <a:cubicBezTo>
                  <a:pt x="130673" y="1786740"/>
                  <a:pt x="134293" y="1774954"/>
                  <a:pt x="126063" y="1769201"/>
                </a:cubicBezTo>
                <a:cubicBezTo>
                  <a:pt x="116300" y="1760126"/>
                  <a:pt x="134551" y="1725705"/>
                  <a:pt x="122085" y="1729500"/>
                </a:cubicBezTo>
                <a:cubicBezTo>
                  <a:pt x="134648" y="1705012"/>
                  <a:pt x="114449" y="1682158"/>
                  <a:pt x="110543" y="1659949"/>
                </a:cubicBezTo>
                <a:cubicBezTo>
                  <a:pt x="122664" y="1640913"/>
                  <a:pt x="102513" y="1613087"/>
                  <a:pt x="102892" y="1565607"/>
                </a:cubicBezTo>
                <a:cubicBezTo>
                  <a:pt x="116835" y="1544742"/>
                  <a:pt x="102976" y="1533616"/>
                  <a:pt x="122245" y="1494057"/>
                </a:cubicBezTo>
                <a:cubicBezTo>
                  <a:pt x="120629" y="1492563"/>
                  <a:pt x="119160" y="1490668"/>
                  <a:pt x="117883" y="1488429"/>
                </a:cubicBezTo>
                <a:cubicBezTo>
                  <a:pt x="110465" y="1475431"/>
                  <a:pt x="111002" y="1453942"/>
                  <a:pt x="119083" y="1440433"/>
                </a:cubicBezTo>
                <a:cubicBezTo>
                  <a:pt x="145274" y="1377630"/>
                  <a:pt x="146438" y="1321884"/>
                  <a:pt x="153340" y="1269148"/>
                </a:cubicBezTo>
                <a:cubicBezTo>
                  <a:pt x="158467" y="1209690"/>
                  <a:pt x="129360" y="1251077"/>
                  <a:pt x="154855" y="1175439"/>
                </a:cubicBezTo>
                <a:cubicBezTo>
                  <a:pt x="145538" y="1168218"/>
                  <a:pt x="145408" y="1158868"/>
                  <a:pt x="150548" y="1142685"/>
                </a:cubicBezTo>
                <a:cubicBezTo>
                  <a:pt x="152321" y="1113850"/>
                  <a:pt x="128121" y="1118007"/>
                  <a:pt x="143630" y="1087778"/>
                </a:cubicBezTo>
                <a:cubicBezTo>
                  <a:pt x="139451" y="1064261"/>
                  <a:pt x="125971" y="1018012"/>
                  <a:pt x="125476" y="1001580"/>
                </a:cubicBezTo>
                <a:cubicBezTo>
                  <a:pt x="123958" y="976962"/>
                  <a:pt x="134851" y="962709"/>
                  <a:pt x="134526" y="940069"/>
                </a:cubicBezTo>
                <a:cubicBezTo>
                  <a:pt x="142751" y="909988"/>
                  <a:pt x="129284" y="905409"/>
                  <a:pt x="123523" y="865739"/>
                </a:cubicBezTo>
                <a:cubicBezTo>
                  <a:pt x="131549" y="848234"/>
                  <a:pt x="128173" y="835030"/>
                  <a:pt x="121164" y="822450"/>
                </a:cubicBezTo>
                <a:cubicBezTo>
                  <a:pt x="124077" y="783082"/>
                  <a:pt x="113811" y="748321"/>
                  <a:pt x="110389" y="704665"/>
                </a:cubicBezTo>
                <a:cubicBezTo>
                  <a:pt x="120144" y="656264"/>
                  <a:pt x="99869" y="633697"/>
                  <a:pt x="96299" y="587032"/>
                </a:cubicBezTo>
                <a:cubicBezTo>
                  <a:pt x="87861" y="539988"/>
                  <a:pt x="66571" y="452493"/>
                  <a:pt x="59759" y="422399"/>
                </a:cubicBezTo>
                <a:cubicBezTo>
                  <a:pt x="62865" y="416491"/>
                  <a:pt x="59682" y="404768"/>
                  <a:pt x="55429" y="406467"/>
                </a:cubicBezTo>
                <a:cubicBezTo>
                  <a:pt x="56742" y="400038"/>
                  <a:pt x="64884" y="384166"/>
                  <a:pt x="58062" y="383409"/>
                </a:cubicBezTo>
                <a:cubicBezTo>
                  <a:pt x="57210" y="351894"/>
                  <a:pt x="61145" y="320031"/>
                  <a:pt x="69487" y="290892"/>
                </a:cubicBezTo>
                <a:cubicBezTo>
                  <a:pt x="57686" y="231306"/>
                  <a:pt x="89539" y="260845"/>
                  <a:pt x="86198" y="217175"/>
                </a:cubicBezTo>
                <a:cubicBezTo>
                  <a:pt x="72715" y="183379"/>
                  <a:pt x="83646" y="168958"/>
                  <a:pt x="74643" y="129155"/>
                </a:cubicBezTo>
                <a:cubicBezTo>
                  <a:pt x="96697" y="112411"/>
                  <a:pt x="72236" y="90977"/>
                  <a:pt x="78417" y="74202"/>
                </a:cubicBezTo>
                <a:cubicBezTo>
                  <a:pt x="59029" y="57686"/>
                  <a:pt x="81827" y="29115"/>
                  <a:pt x="94183" y="4683"/>
                </a:cubicBezTo>
                <a:close/>
              </a:path>
            </a:pathLst>
          </a:custGeom>
          <a:noFill/>
        </p:spPr>
      </p:pic>
    </p:spTree>
    <p:extLst>
      <p:ext uri="{BB962C8B-B14F-4D97-AF65-F5344CB8AC3E}">
        <p14:creationId xmlns:p14="http://schemas.microsoft.com/office/powerpoint/2010/main" val="3047519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8"/>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Google Shape;89;p18"/>
          <p:cNvSpPr txBox="1">
            <a:spLocks noGrp="1"/>
          </p:cNvSpPr>
          <p:nvPr>
            <p:ph type="title"/>
          </p:nvPr>
        </p:nvSpPr>
        <p:spPr>
          <a:xfrm>
            <a:off x="483798" y="1097280"/>
            <a:ext cx="2847230" cy="2018211"/>
          </a:xfrm>
          <a:prstGeom prst="rect">
            <a:avLst/>
          </a:prstGeom>
        </p:spPr>
        <p:txBody>
          <a:bodyPr spcFirstLastPara="1" vert="horz" lIns="91440" tIns="45720" rIns="91440" bIns="45720" rtlCol="0" anchor="t" anchorCtr="0">
            <a:normAutofit/>
          </a:bodyPr>
          <a:lstStyle/>
          <a:p>
            <a:pPr marL="0" lvl="0" indent="0">
              <a:lnSpc>
                <a:spcPct val="90000"/>
              </a:lnSpc>
              <a:spcBef>
                <a:spcPct val="0"/>
              </a:spcBef>
              <a:spcAft>
                <a:spcPts val="0"/>
              </a:spcAft>
            </a:pPr>
            <a:r>
              <a:rPr lang="en-US" sz="2800" kern="1200">
                <a:solidFill>
                  <a:schemeClr val="tx1"/>
                </a:solidFill>
                <a:latin typeface="+mj-lt"/>
                <a:ea typeface="+mj-ea"/>
                <a:cs typeface="+mj-cs"/>
              </a:rPr>
              <a:t>The Criminal Code of the People's Republic of China</a:t>
            </a:r>
          </a:p>
        </p:txBody>
      </p:sp>
      <p:grpSp>
        <p:nvGrpSpPr>
          <p:cNvPr id="97" name="Group 96">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3311434"/>
            <a:ext cx="8986749" cy="1565846"/>
            <a:chOff x="143163" y="5763486"/>
            <a:chExt cx="11982332" cy="739555"/>
          </a:xfrm>
        </p:grpSpPr>
        <p:sp>
          <p:nvSpPr>
            <p:cNvPr id="98" name="Rectangle 9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01" name="Rectangle 10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440871"/>
            <a:ext cx="4878975" cy="426175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Google Shape;90;p18"/>
          <p:cNvSpPr txBox="1">
            <a:spLocks noGrp="1"/>
          </p:cNvSpPr>
          <p:nvPr>
            <p:ph type="body" idx="1"/>
          </p:nvPr>
        </p:nvSpPr>
        <p:spPr>
          <a:xfrm>
            <a:off x="4242163" y="1097279"/>
            <a:ext cx="4156790" cy="3225335"/>
          </a:xfrm>
          <a:prstGeom prst="rect">
            <a:avLst/>
          </a:prstGeom>
        </p:spPr>
        <p:txBody>
          <a:bodyPr spcFirstLastPara="1" vert="horz" lIns="91440" tIns="45720" rIns="91440" bIns="45720" rtlCol="0" anchor="t" anchorCtr="0">
            <a:normAutofit/>
          </a:bodyPr>
          <a:lstStyle/>
          <a:p>
            <a:pPr marL="457200" lvl="0" indent="-228600">
              <a:lnSpc>
                <a:spcPct val="90000"/>
              </a:lnSpc>
              <a:spcBef>
                <a:spcPts val="0"/>
              </a:spcBef>
              <a:spcAft>
                <a:spcPts val="0"/>
              </a:spcAft>
              <a:buFont typeface="Arial" panose="020B0604020202020204" pitchFamily="34" charset="0"/>
              <a:buChar char="•"/>
            </a:pPr>
            <a:r>
              <a:rPr lang="en-US" kern="1200">
                <a:solidFill>
                  <a:schemeClr val="tx1"/>
                </a:solidFill>
                <a:latin typeface="+mn-lt"/>
                <a:ea typeface="+mn-ea"/>
                <a:cs typeface="+mn-cs"/>
              </a:rPr>
              <a:t>According to Article 253a which read - </a:t>
            </a:r>
          </a:p>
          <a:p>
            <a:pPr marL="457200" lvl="0" indent="-228600">
              <a:lnSpc>
                <a:spcPct val="90000"/>
              </a:lnSpc>
              <a:spcBef>
                <a:spcPts val="1600"/>
              </a:spcBef>
              <a:spcAft>
                <a:spcPts val="0"/>
              </a:spcAft>
              <a:buSzPts val="1600"/>
              <a:buFont typeface="Arial" panose="020B0604020202020204" pitchFamily="34" charset="0"/>
              <a:buChar char="•"/>
            </a:pPr>
            <a:r>
              <a:rPr lang="en-US" kern="1200">
                <a:solidFill>
                  <a:schemeClr val="tx1"/>
                </a:solidFill>
                <a:latin typeface="+mn-lt"/>
                <a:ea typeface="+mn-ea"/>
                <a:cs typeface="+mn-cs"/>
              </a:rPr>
              <a:t>Any staff member of a State body, or an organization of finance, telecommunication, transportation, education, or health care, etc.</a:t>
            </a:r>
          </a:p>
          <a:p>
            <a:pPr marL="457200" lvl="0" indent="-228600">
              <a:lnSpc>
                <a:spcPct val="90000"/>
              </a:lnSpc>
              <a:spcBef>
                <a:spcPts val="0"/>
              </a:spcBef>
              <a:spcAft>
                <a:spcPts val="0"/>
              </a:spcAft>
              <a:buSzPts val="1600"/>
              <a:buFont typeface="Arial" panose="020B0604020202020204" pitchFamily="34" charset="0"/>
              <a:buChar char="•"/>
            </a:pPr>
            <a:r>
              <a:rPr lang="en-US" kern="1200">
                <a:solidFill>
                  <a:schemeClr val="tx1"/>
                </a:solidFill>
                <a:latin typeface="+mn-lt"/>
                <a:ea typeface="+mn-ea"/>
                <a:cs typeface="+mn-cs"/>
              </a:rPr>
              <a:t>violates the State regulations, by selling or illegally providing the citizens' personal information obtained during the course of performing duties or providing services,  </a:t>
            </a:r>
          </a:p>
          <a:p>
            <a:pPr marL="457200" lvl="0" indent="-228600">
              <a:lnSpc>
                <a:spcPct val="90000"/>
              </a:lnSpc>
              <a:spcBef>
                <a:spcPts val="0"/>
              </a:spcBef>
              <a:spcAft>
                <a:spcPts val="0"/>
              </a:spcAft>
              <a:buSzPts val="1600"/>
              <a:buFont typeface="Arial" panose="020B0604020202020204" pitchFamily="34" charset="0"/>
              <a:buChar char="•"/>
            </a:pPr>
            <a:r>
              <a:rPr lang="en-US" kern="1200">
                <a:solidFill>
                  <a:schemeClr val="tx1"/>
                </a:solidFill>
                <a:latin typeface="+mn-lt"/>
                <a:ea typeface="+mn-ea"/>
                <a:cs typeface="+mn-cs"/>
              </a:rPr>
              <a:t>and in such cases if the circumstances are serious, then such staff member shall be sentenced to a fixed-term imprisonment of not more than three years or criminal detention</a:t>
            </a:r>
          </a:p>
          <a:p>
            <a:pPr marL="457200" lvl="0" indent="-228600">
              <a:lnSpc>
                <a:spcPct val="90000"/>
              </a:lnSpc>
              <a:spcBef>
                <a:spcPts val="1600"/>
              </a:spcBef>
              <a:spcAft>
                <a:spcPts val="0"/>
              </a:spcAft>
              <a:buFont typeface="Arial" panose="020B0604020202020204" pitchFamily="34" charset="0"/>
              <a:buChar char="•"/>
            </a:pPr>
            <a:endParaRPr lang="en-US" kern="1200">
              <a:solidFill>
                <a:schemeClr val="tx1"/>
              </a:solidFill>
              <a:latin typeface="+mn-lt"/>
              <a:ea typeface="+mn-ea"/>
              <a:cs typeface="+mn-cs"/>
            </a:endParaRPr>
          </a:p>
          <a:p>
            <a:pPr marL="0" lvl="0" indent="-228600">
              <a:lnSpc>
                <a:spcPct val="90000"/>
              </a:lnSpc>
              <a:spcBef>
                <a:spcPts val="1600"/>
              </a:spcBef>
              <a:spcAft>
                <a:spcPts val="1600"/>
              </a:spcAft>
              <a:buFont typeface="Arial" panose="020B0604020202020204" pitchFamily="34" charset="0"/>
              <a:buChar char="•"/>
            </a:pPr>
            <a:endParaRPr lang="en-US" kern="1200">
              <a:solidFill>
                <a:schemeClr val="tx1"/>
              </a:solidFill>
              <a:latin typeface="+mn-lt"/>
              <a:ea typeface="+mn-ea"/>
              <a:cs typeface="+mn-cs"/>
            </a:endParaRPr>
          </a:p>
        </p:txBody>
      </p:sp>
    </p:spTree>
    <p:extLst>
      <p:ext uri="{BB962C8B-B14F-4D97-AF65-F5344CB8AC3E}">
        <p14:creationId xmlns:p14="http://schemas.microsoft.com/office/powerpoint/2010/main" val="3850301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4"/>
        <p:cNvGrpSpPr/>
        <p:nvPr/>
      </p:nvGrpSpPr>
      <p:grpSpPr>
        <a:xfrm>
          <a:off x="0" y="0"/>
          <a:ext cx="0" cy="0"/>
          <a:chOff x="0" y="0"/>
          <a:chExt cx="0" cy="0"/>
        </a:xfrm>
      </p:grpSpPr>
      <p:sp useBgFill="1">
        <p:nvSpPr>
          <p:cNvPr id="116" name="Rectangle 100">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02">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95" name="Google Shape;95;p19"/>
          <p:cNvSpPr txBox="1">
            <a:spLocks noGrp="1"/>
          </p:cNvSpPr>
          <p:nvPr>
            <p:ph type="title"/>
          </p:nvPr>
        </p:nvSpPr>
        <p:spPr>
          <a:xfrm>
            <a:off x="884419" y="1196030"/>
            <a:ext cx="7375161" cy="994172"/>
          </a:xfrm>
          <a:prstGeom prst="rect">
            <a:avLst/>
          </a:prstGeom>
        </p:spPr>
        <p:txBody>
          <a:bodyPr spcFirstLastPara="1" vert="horz" lIns="91440" tIns="45720" rIns="91440" bIns="45720" rtlCol="0" anchor="b" anchorCtr="0">
            <a:normAutofit/>
          </a:bodyPr>
          <a:lstStyle/>
          <a:p>
            <a:pPr marL="0" lvl="0" indent="0" algn="ctr">
              <a:lnSpc>
                <a:spcPct val="90000"/>
              </a:lnSpc>
              <a:spcBef>
                <a:spcPct val="0"/>
              </a:spcBef>
              <a:spcAft>
                <a:spcPts val="0"/>
              </a:spcAft>
            </a:pPr>
            <a:r>
              <a:rPr lang="en-US" sz="2700" kern="1200">
                <a:solidFill>
                  <a:schemeClr val="tx2"/>
                </a:solidFill>
                <a:latin typeface="+mj-lt"/>
                <a:ea typeface="+mj-ea"/>
                <a:cs typeface="+mj-cs"/>
              </a:rPr>
              <a:t>Case Result</a:t>
            </a:r>
          </a:p>
        </p:txBody>
      </p:sp>
      <p:grpSp>
        <p:nvGrpSpPr>
          <p:cNvPr id="118" name="Group 104">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509575" cy="1883147"/>
            <a:chOff x="-305" y="-1"/>
            <a:chExt cx="3832880" cy="2876136"/>
          </a:xfrm>
        </p:grpSpPr>
        <p:sp>
          <p:nvSpPr>
            <p:cNvPr id="119" name="Freeform: Shape 105">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106">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Shape 107">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6" name="Google Shape;96;p19"/>
          <p:cNvSpPr txBox="1">
            <a:spLocks noGrp="1"/>
          </p:cNvSpPr>
          <p:nvPr>
            <p:ph type="body" idx="1"/>
          </p:nvPr>
        </p:nvSpPr>
        <p:spPr>
          <a:xfrm>
            <a:off x="884419" y="2497257"/>
            <a:ext cx="7375161" cy="1842952"/>
          </a:xfrm>
          <a:prstGeom prst="rect">
            <a:avLst/>
          </a:prstGeom>
        </p:spPr>
        <p:txBody>
          <a:bodyPr spcFirstLastPara="1" vert="horz" lIns="91440" tIns="45720" rIns="91440" bIns="45720" rtlCol="0" anchorCtr="0">
            <a:normAutofit fontScale="92500" lnSpcReduction="20000"/>
          </a:bodyPr>
          <a:lstStyle/>
          <a:p>
            <a:pPr marL="457200" lvl="0" indent="-228600">
              <a:lnSpc>
                <a:spcPct val="90000"/>
              </a:lnSpc>
              <a:spcBef>
                <a:spcPts val="0"/>
              </a:spcBef>
              <a:spcAft>
                <a:spcPts val="0"/>
              </a:spcAft>
              <a:buSzPts val="1600"/>
              <a:buFont typeface="Arial" panose="020B0604020202020204" pitchFamily="34" charset="0"/>
              <a:buChar char="•"/>
            </a:pPr>
            <a:r>
              <a:rPr lang="en-US" kern="1200" dirty="0">
                <a:solidFill>
                  <a:schemeClr val="tx2"/>
                </a:solidFill>
                <a:latin typeface="+mn-lt"/>
                <a:ea typeface="+mn-ea"/>
                <a:cs typeface="+mn-cs"/>
              </a:rPr>
              <a:t>Li xxx-Three years and six months in prison and fined 350,000 yuan</a:t>
            </a:r>
          </a:p>
          <a:p>
            <a:pPr marL="228600" lvl="0" indent="-228600">
              <a:lnSpc>
                <a:spcPct val="90000"/>
              </a:lnSpc>
              <a:spcBef>
                <a:spcPts val="0"/>
              </a:spcBef>
              <a:spcAft>
                <a:spcPts val="0"/>
              </a:spcAft>
              <a:buSzPts val="1600"/>
              <a:buFont typeface="Arial" panose="020B0604020202020204" pitchFamily="34" charset="0"/>
              <a:buChar char="•"/>
            </a:pPr>
            <a:endParaRPr lang="en-US" kern="1200" dirty="0">
              <a:solidFill>
                <a:schemeClr val="tx2"/>
              </a:solidFill>
              <a:latin typeface="+mn-lt"/>
              <a:ea typeface="+mn-ea"/>
              <a:cs typeface="+mn-cs"/>
            </a:endParaRPr>
          </a:p>
          <a:p>
            <a:pPr marL="457200" lvl="0" indent="-228600">
              <a:lnSpc>
                <a:spcPct val="90000"/>
              </a:lnSpc>
              <a:spcBef>
                <a:spcPts val="0"/>
              </a:spcBef>
              <a:spcAft>
                <a:spcPts val="0"/>
              </a:spcAft>
              <a:buSzPts val="1600"/>
              <a:buFont typeface="Arial" panose="020B0604020202020204" pitchFamily="34" charset="0"/>
              <a:buChar char="•"/>
            </a:pPr>
            <a:r>
              <a:rPr lang="en-US" kern="1200" dirty="0">
                <a:solidFill>
                  <a:schemeClr val="tx2"/>
                </a:solidFill>
                <a:latin typeface="+mn-lt"/>
                <a:ea typeface="+mn-ea"/>
                <a:cs typeface="+mn-cs"/>
              </a:rPr>
              <a:t>Lu xxx-Three years and three months in prison and fined 100,000 yuan</a:t>
            </a:r>
          </a:p>
          <a:p>
            <a:pPr marL="914400" lvl="0" indent="-228600">
              <a:lnSpc>
                <a:spcPct val="90000"/>
              </a:lnSpc>
              <a:spcBef>
                <a:spcPts val="1600"/>
              </a:spcBef>
              <a:spcAft>
                <a:spcPts val="0"/>
              </a:spcAft>
              <a:buFont typeface="Arial" panose="020B0604020202020204" pitchFamily="34" charset="0"/>
              <a:buChar char="•"/>
            </a:pPr>
            <a:endParaRPr lang="en-US" kern="1200" dirty="0">
              <a:solidFill>
                <a:schemeClr val="tx2"/>
              </a:solidFill>
              <a:latin typeface="+mn-lt"/>
              <a:ea typeface="+mn-ea"/>
              <a:cs typeface="+mn-cs"/>
            </a:endParaRPr>
          </a:p>
          <a:p>
            <a:pPr lvl="0" indent="0" algn="ctr">
              <a:lnSpc>
                <a:spcPct val="90000"/>
              </a:lnSpc>
              <a:spcBef>
                <a:spcPts val="1600"/>
              </a:spcBef>
              <a:spcAft>
                <a:spcPts val="0"/>
              </a:spcAft>
              <a:buNone/>
            </a:pPr>
            <a:r>
              <a:rPr lang="en-US" sz="3200" kern="1200" dirty="0">
                <a:solidFill>
                  <a:schemeClr val="tx2"/>
                </a:solidFill>
                <a:latin typeface="+mn-lt"/>
                <a:ea typeface="+mn-ea"/>
                <a:cs typeface="+mn-cs"/>
              </a:rPr>
              <a:t>But</a:t>
            </a:r>
            <a:r>
              <a:rPr lang="zh-CN" altLang="en-US" sz="3200" kern="1200" dirty="0">
                <a:solidFill>
                  <a:schemeClr val="tx2"/>
                </a:solidFill>
                <a:latin typeface="+mn-lt"/>
                <a:ea typeface="+mn-ea"/>
                <a:cs typeface="+mn-cs"/>
              </a:rPr>
              <a:t>！</a:t>
            </a:r>
            <a:r>
              <a:rPr lang="en-US" sz="3200" kern="1200" dirty="0">
                <a:solidFill>
                  <a:schemeClr val="tx2"/>
                </a:solidFill>
                <a:latin typeface="+mn-lt"/>
                <a:ea typeface="+mn-ea"/>
                <a:cs typeface="+mn-cs"/>
              </a:rPr>
              <a:t>1.18 billion information data was leaked!</a:t>
            </a:r>
          </a:p>
          <a:p>
            <a:pPr marL="0" lvl="0" indent="-228600">
              <a:lnSpc>
                <a:spcPct val="90000"/>
              </a:lnSpc>
              <a:spcBef>
                <a:spcPts val="1600"/>
              </a:spcBef>
              <a:spcAft>
                <a:spcPts val="0"/>
              </a:spcAft>
              <a:buFont typeface="Arial" panose="020B0604020202020204" pitchFamily="34" charset="0"/>
              <a:buChar char="•"/>
            </a:pPr>
            <a:endParaRPr lang="en-US" kern="1200" dirty="0">
              <a:solidFill>
                <a:schemeClr val="tx2"/>
              </a:solidFill>
              <a:latin typeface="+mn-lt"/>
              <a:ea typeface="+mn-ea"/>
              <a:cs typeface="+mn-cs"/>
            </a:endParaRPr>
          </a:p>
          <a:p>
            <a:pPr marL="457200" lvl="0" indent="-228600">
              <a:lnSpc>
                <a:spcPct val="90000"/>
              </a:lnSpc>
              <a:spcBef>
                <a:spcPts val="1600"/>
              </a:spcBef>
              <a:spcAft>
                <a:spcPts val="0"/>
              </a:spcAft>
              <a:buFont typeface="Arial" panose="020B0604020202020204" pitchFamily="34" charset="0"/>
              <a:buChar char="•"/>
            </a:pPr>
            <a:endParaRPr lang="en-US" kern="1200" dirty="0">
              <a:solidFill>
                <a:schemeClr val="tx2"/>
              </a:solidFill>
              <a:latin typeface="+mn-lt"/>
              <a:ea typeface="+mn-ea"/>
              <a:cs typeface="+mn-cs"/>
            </a:endParaRPr>
          </a:p>
          <a:p>
            <a:pPr marL="0" lvl="0" indent="-228600">
              <a:lnSpc>
                <a:spcPct val="90000"/>
              </a:lnSpc>
              <a:spcBef>
                <a:spcPts val="1600"/>
              </a:spcBef>
              <a:spcAft>
                <a:spcPts val="1600"/>
              </a:spcAft>
              <a:buFont typeface="Arial" panose="020B0604020202020204" pitchFamily="34" charset="0"/>
              <a:buChar char="•"/>
            </a:pPr>
            <a:endParaRPr lang="en-US" kern="1200" dirty="0">
              <a:solidFill>
                <a:schemeClr val="tx2"/>
              </a:solidFill>
              <a:latin typeface="+mn-lt"/>
              <a:ea typeface="+mn-ea"/>
              <a:cs typeface="+mn-cs"/>
            </a:endParaRPr>
          </a:p>
        </p:txBody>
      </p:sp>
      <p:grpSp>
        <p:nvGrpSpPr>
          <p:cNvPr id="111" name="Group 110">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804585" y="2800754"/>
            <a:ext cx="2908998" cy="1776494"/>
            <a:chOff x="6867015" y="-1"/>
            <a:chExt cx="5324985" cy="3251912"/>
          </a:xfrm>
          <a:solidFill>
            <a:schemeClr val="accent5">
              <a:alpha val="10000"/>
            </a:schemeClr>
          </a:solidFill>
        </p:grpSpPr>
        <p:sp>
          <p:nvSpPr>
            <p:cNvPr id="112" name="Freeform: Shape 111">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Shape 112">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114">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15985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Ethics</a:t>
            </a:r>
            <a:r>
              <a:rPr lang="en-GB"/>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133778" cy="51435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标题 1">
            <a:extLst>
              <a:ext uri="{FF2B5EF4-FFF2-40B4-BE49-F238E27FC236}">
                <a16:creationId xmlns:a16="http://schemas.microsoft.com/office/drawing/2014/main" id="{5F0555E7-AFD0-4089-86EA-FB53627BBACA}"/>
              </a:ext>
            </a:extLst>
          </p:cNvPr>
          <p:cNvSpPr>
            <a:spLocks noGrp="1"/>
          </p:cNvSpPr>
          <p:nvPr>
            <p:ph type="title"/>
          </p:nvPr>
        </p:nvSpPr>
        <p:spPr>
          <a:xfrm>
            <a:off x="628650" y="534984"/>
            <a:ext cx="3028950" cy="4073532"/>
          </a:xfrm>
        </p:spPr>
        <p:txBody>
          <a:bodyPr vert="horz" lIns="91440" tIns="45720" rIns="91440" bIns="45720" rtlCol="0" anchor="ctr">
            <a:normAutofit/>
          </a:bodyPr>
          <a:lstStyle/>
          <a:p>
            <a:pPr>
              <a:lnSpc>
                <a:spcPct val="90000"/>
              </a:lnSpc>
              <a:spcBef>
                <a:spcPct val="0"/>
              </a:spcBef>
            </a:pPr>
            <a:r>
              <a:rPr lang="en-US" altLang="zh-CN" sz="4400" kern="1200">
                <a:solidFill>
                  <a:schemeClr val="tx1"/>
                </a:solidFill>
                <a:latin typeface="+mj-lt"/>
                <a:ea typeface="+mj-ea"/>
                <a:cs typeface="+mj-cs"/>
              </a:rPr>
              <a:t>Ethical Aspects of Web Scraping</a:t>
            </a:r>
          </a:p>
        </p:txBody>
      </p:sp>
      <p:sp>
        <p:nvSpPr>
          <p:cNvPr id="3" name="文本占位符 2">
            <a:extLst>
              <a:ext uri="{FF2B5EF4-FFF2-40B4-BE49-F238E27FC236}">
                <a16:creationId xmlns:a16="http://schemas.microsoft.com/office/drawing/2014/main" id="{F6FAED8A-509C-49DD-AFE3-82A30A889B77}"/>
              </a:ext>
            </a:extLst>
          </p:cNvPr>
          <p:cNvSpPr>
            <a:spLocks noGrp="1"/>
          </p:cNvSpPr>
          <p:nvPr>
            <p:ph type="body" idx="1"/>
          </p:nvPr>
        </p:nvSpPr>
        <p:spPr>
          <a:xfrm>
            <a:off x="4571999" y="534984"/>
            <a:ext cx="3943351" cy="4073532"/>
          </a:xfr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ltLang="zh-CN" sz="1500" kern="1200" dirty="0">
                <a:solidFill>
                  <a:schemeClr val="tx1"/>
                </a:solidFill>
                <a:latin typeface="+mn-lt"/>
                <a:ea typeface="+mn-ea"/>
                <a:cs typeface="+mn-cs"/>
              </a:rPr>
              <a:t>Digitization has led to large volumes of data to be available on web.</a:t>
            </a:r>
          </a:p>
          <a:p>
            <a:pPr indent="-228600">
              <a:lnSpc>
                <a:spcPct val="90000"/>
              </a:lnSpc>
              <a:spcAft>
                <a:spcPts val="600"/>
              </a:spcAft>
              <a:buFont typeface="Arial" panose="020B0604020202020204" pitchFamily="34" charset="0"/>
              <a:buChar char="•"/>
            </a:pPr>
            <a:r>
              <a:rPr lang="en-US" altLang="zh-CN" sz="1500" kern="1200" dirty="0">
                <a:solidFill>
                  <a:schemeClr val="tx1"/>
                </a:solidFill>
                <a:latin typeface="+mn-lt"/>
                <a:ea typeface="+mn-ea"/>
                <a:cs typeface="+mn-cs"/>
              </a:rPr>
              <a:t>Allow researchers to find answers with more rigor and precision.</a:t>
            </a:r>
          </a:p>
          <a:p>
            <a:pPr indent="-228600">
              <a:lnSpc>
                <a:spcPct val="90000"/>
              </a:lnSpc>
              <a:spcAft>
                <a:spcPts val="600"/>
              </a:spcAft>
              <a:buFont typeface="Arial" panose="020B0604020202020204" pitchFamily="34" charset="0"/>
              <a:buChar char="•"/>
            </a:pPr>
            <a:r>
              <a:rPr lang="en-US" altLang="zh-CN" sz="1500" kern="1200" dirty="0">
                <a:solidFill>
                  <a:schemeClr val="tx1"/>
                </a:solidFill>
                <a:latin typeface="+mn-lt"/>
                <a:ea typeface="+mn-ea"/>
                <a:cs typeface="+mn-cs"/>
              </a:rPr>
              <a:t>Findings may compromise privacy, violate rights or may contribute to bias and discrimination.</a:t>
            </a:r>
          </a:p>
          <a:p>
            <a:pPr indent="-228600">
              <a:lnSpc>
                <a:spcPct val="90000"/>
              </a:lnSpc>
              <a:spcAft>
                <a:spcPts val="600"/>
              </a:spcAft>
              <a:buFont typeface="Arial" panose="020B0604020202020204" pitchFamily="34" charset="0"/>
              <a:buChar char="•"/>
            </a:pPr>
            <a:endParaRPr lang="en-US" altLang="zh-CN" sz="1500" kern="1200" dirty="0">
              <a:solidFill>
                <a:schemeClr val="tx1"/>
              </a:solidFill>
              <a:latin typeface="+mn-lt"/>
              <a:ea typeface="+mn-ea"/>
              <a:cs typeface="+mn-cs"/>
            </a:endParaRPr>
          </a:p>
        </p:txBody>
      </p:sp>
    </p:spTree>
    <p:extLst>
      <p:ext uri="{BB962C8B-B14F-4D97-AF65-F5344CB8AC3E}">
        <p14:creationId xmlns:p14="http://schemas.microsoft.com/office/powerpoint/2010/main" val="4095679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81C4A15-331C-40AB-AE89-CD1BC5A8C1ED}"/>
              </a:ext>
            </a:extLst>
          </p:cNvPr>
          <p:cNvSpPr>
            <a:spLocks noGrp="1"/>
          </p:cNvSpPr>
          <p:nvPr>
            <p:ph type="title"/>
          </p:nvPr>
        </p:nvSpPr>
        <p:spPr>
          <a:xfrm>
            <a:off x="783771" y="1002246"/>
            <a:ext cx="2919549" cy="3286941"/>
          </a:xfrm>
        </p:spPr>
        <p:txBody>
          <a:bodyPr vert="horz" lIns="91440" tIns="45720" rIns="91440" bIns="45720" rtlCol="0" anchor="ctr">
            <a:normAutofit/>
          </a:bodyPr>
          <a:lstStyle/>
          <a:p>
            <a:pPr>
              <a:lnSpc>
                <a:spcPct val="90000"/>
              </a:lnSpc>
              <a:spcBef>
                <a:spcPct val="0"/>
              </a:spcBef>
            </a:pPr>
            <a:r>
              <a:rPr lang="en-US" altLang="zh-CN" sz="4100" kern="1200" dirty="0">
                <a:solidFill>
                  <a:schemeClr val="tx1"/>
                </a:solidFill>
                <a:latin typeface="+mj-lt"/>
                <a:ea typeface="+mj-ea"/>
                <a:cs typeface="+mj-cs"/>
              </a:rPr>
              <a:t>Unethical Use cases</a:t>
            </a:r>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2372595"/>
            <a:ext cx="548639" cy="505095"/>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737232"/>
            <a:ext cx="4507025" cy="38404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本占位符 2">
            <a:extLst>
              <a:ext uri="{FF2B5EF4-FFF2-40B4-BE49-F238E27FC236}">
                <a16:creationId xmlns:a16="http://schemas.microsoft.com/office/drawing/2014/main" id="{D4652ECE-E949-40F1-AA95-ADF22B1650CB}"/>
              </a:ext>
            </a:extLst>
          </p:cNvPr>
          <p:cNvSpPr>
            <a:spLocks noGrp="1"/>
          </p:cNvSpPr>
          <p:nvPr>
            <p:ph type="body" idx="1"/>
          </p:nvPr>
        </p:nvSpPr>
        <p:spPr>
          <a:xfrm>
            <a:off x="4572000" y="1002246"/>
            <a:ext cx="3945636" cy="3286941"/>
          </a:xfr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ltLang="zh-CN" sz="2000" kern="1200" dirty="0">
                <a:solidFill>
                  <a:schemeClr val="tx1"/>
                </a:solidFill>
                <a:latin typeface="+mn-lt"/>
                <a:ea typeface="+mn-ea"/>
                <a:cs typeface="+mn-cs"/>
              </a:rPr>
              <a:t>Use solely for commercial gains</a:t>
            </a:r>
          </a:p>
          <a:p>
            <a:pPr indent="-228600">
              <a:lnSpc>
                <a:spcPct val="90000"/>
              </a:lnSpc>
              <a:spcAft>
                <a:spcPts val="600"/>
              </a:spcAft>
              <a:buFont typeface="Arial" panose="020B0604020202020204" pitchFamily="34" charset="0"/>
              <a:buChar char="•"/>
            </a:pPr>
            <a:r>
              <a:rPr lang="en-US" altLang="zh-CN" sz="2000" kern="1200" dirty="0">
                <a:solidFill>
                  <a:schemeClr val="tx1"/>
                </a:solidFill>
                <a:latin typeface="+mn-lt"/>
                <a:ea typeface="+mn-ea"/>
                <a:cs typeface="+mn-cs"/>
              </a:rPr>
              <a:t>Plagiarism</a:t>
            </a:r>
          </a:p>
          <a:p>
            <a:pPr indent="-228600">
              <a:lnSpc>
                <a:spcPct val="90000"/>
              </a:lnSpc>
              <a:spcAft>
                <a:spcPts val="600"/>
              </a:spcAft>
              <a:buFont typeface="Arial" panose="020B0604020202020204" pitchFamily="34" charset="0"/>
              <a:buChar char="•"/>
            </a:pPr>
            <a:r>
              <a:rPr lang="en-US" altLang="zh-CN" sz="2000" kern="1200" dirty="0">
                <a:solidFill>
                  <a:schemeClr val="tx1"/>
                </a:solidFill>
                <a:latin typeface="+mn-lt"/>
                <a:ea typeface="+mn-ea"/>
                <a:cs typeface="+mn-cs"/>
              </a:rPr>
              <a:t>Privacy concerns</a:t>
            </a:r>
          </a:p>
          <a:p>
            <a:pPr indent="-228600">
              <a:lnSpc>
                <a:spcPct val="90000"/>
              </a:lnSpc>
              <a:spcAft>
                <a:spcPts val="600"/>
              </a:spcAft>
              <a:buFont typeface="Arial" panose="020B0604020202020204" pitchFamily="34" charset="0"/>
              <a:buChar char="•"/>
            </a:pPr>
            <a:r>
              <a:rPr lang="en-US" altLang="zh-CN" sz="2000" kern="1200" dirty="0">
                <a:solidFill>
                  <a:schemeClr val="tx1"/>
                </a:solidFill>
                <a:latin typeface="+mn-lt"/>
                <a:ea typeface="+mn-ea"/>
                <a:cs typeface="+mn-cs"/>
              </a:rPr>
              <a:t>Spamming</a:t>
            </a:r>
          </a:p>
          <a:p>
            <a:pPr indent="-228600">
              <a:lnSpc>
                <a:spcPct val="90000"/>
              </a:lnSpc>
              <a:spcAft>
                <a:spcPts val="600"/>
              </a:spcAft>
              <a:buFont typeface="Arial" panose="020B0604020202020204" pitchFamily="34" charset="0"/>
              <a:buChar char="•"/>
            </a:pPr>
            <a:r>
              <a:rPr lang="en-US" altLang="zh-CN" sz="2000" kern="1200" dirty="0">
                <a:solidFill>
                  <a:schemeClr val="tx1"/>
                </a:solidFill>
                <a:latin typeface="+mn-lt"/>
                <a:ea typeface="+mn-ea"/>
                <a:cs typeface="+mn-cs"/>
              </a:rPr>
              <a:t>Identity theft</a:t>
            </a:r>
          </a:p>
        </p:txBody>
      </p:sp>
    </p:spTree>
    <p:extLst>
      <p:ext uri="{BB962C8B-B14F-4D97-AF65-F5344CB8AC3E}">
        <p14:creationId xmlns:p14="http://schemas.microsoft.com/office/powerpoint/2010/main" val="2577701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39E3EF0-8B30-4D95-AA98-0266372E0BE5}"/>
              </a:ext>
            </a:extLst>
          </p:cNvPr>
          <p:cNvSpPr>
            <a:spLocks noGrp="1"/>
          </p:cNvSpPr>
          <p:nvPr>
            <p:ph type="title"/>
          </p:nvPr>
        </p:nvSpPr>
        <p:spPr>
          <a:xfrm>
            <a:off x="483798" y="1097280"/>
            <a:ext cx="2847230" cy="2018211"/>
          </a:xfrm>
        </p:spPr>
        <p:txBody>
          <a:bodyPr vert="horz" lIns="91440" tIns="45720" rIns="91440" bIns="45720" rtlCol="0" anchor="t">
            <a:normAutofit/>
          </a:bodyPr>
          <a:lstStyle/>
          <a:p>
            <a:pPr>
              <a:lnSpc>
                <a:spcPct val="90000"/>
              </a:lnSpc>
              <a:spcBef>
                <a:spcPct val="0"/>
              </a:spcBef>
            </a:pPr>
            <a:r>
              <a:rPr lang="en-US" altLang="zh-CN" sz="3600" kern="1200" dirty="0">
                <a:solidFill>
                  <a:schemeClr val="tx1"/>
                </a:solidFill>
                <a:latin typeface="+mj-lt"/>
                <a:ea typeface="+mj-ea"/>
                <a:cs typeface="+mj-cs"/>
              </a:rPr>
              <a:t>Ethical Use cases</a:t>
            </a:r>
          </a:p>
        </p:txBody>
      </p:sp>
      <p:grpSp>
        <p:nvGrpSpPr>
          <p:cNvPr id="51" name="Group 50">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3311434"/>
            <a:ext cx="8986749" cy="1565846"/>
            <a:chOff x="143163" y="5763486"/>
            <a:chExt cx="11982332" cy="739555"/>
          </a:xfrm>
        </p:grpSpPr>
        <p:sp>
          <p:nvSpPr>
            <p:cNvPr id="52" name="Rectangle 5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55" name="Rectangle 5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440871"/>
            <a:ext cx="4878975" cy="426175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本占位符 2">
            <a:extLst>
              <a:ext uri="{FF2B5EF4-FFF2-40B4-BE49-F238E27FC236}">
                <a16:creationId xmlns:a16="http://schemas.microsoft.com/office/drawing/2014/main" id="{BF7A7841-06B5-4851-B6F8-69C6F04C9D8F}"/>
              </a:ext>
            </a:extLst>
          </p:cNvPr>
          <p:cNvSpPr>
            <a:spLocks noGrp="1"/>
          </p:cNvSpPr>
          <p:nvPr>
            <p:ph type="body" idx="1"/>
          </p:nvPr>
        </p:nvSpPr>
        <p:spPr>
          <a:xfrm>
            <a:off x="4242163" y="1097279"/>
            <a:ext cx="4156790" cy="3225335"/>
          </a:xfr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altLang="zh-CN" sz="1700" kern="1200" dirty="0">
              <a:solidFill>
                <a:schemeClr val="tx1"/>
              </a:solidFill>
              <a:latin typeface="+mn-lt"/>
              <a:ea typeface="+mn-ea"/>
              <a:cs typeface="+mn-cs"/>
            </a:endParaRPr>
          </a:p>
          <a:p>
            <a:pPr indent="-228600">
              <a:lnSpc>
                <a:spcPct val="90000"/>
              </a:lnSpc>
              <a:spcAft>
                <a:spcPts val="600"/>
              </a:spcAft>
              <a:buFont typeface="Arial" panose="020B0604020202020204" pitchFamily="34" charset="0"/>
              <a:buChar char="•"/>
            </a:pPr>
            <a:endParaRPr lang="en-US" altLang="zh-CN" sz="1700" kern="1200" dirty="0">
              <a:solidFill>
                <a:schemeClr val="tx1"/>
              </a:solidFill>
              <a:latin typeface="+mn-lt"/>
              <a:ea typeface="+mn-ea"/>
              <a:cs typeface="+mn-cs"/>
            </a:endParaRPr>
          </a:p>
          <a:p>
            <a:pPr indent="-228600">
              <a:lnSpc>
                <a:spcPct val="90000"/>
              </a:lnSpc>
              <a:spcAft>
                <a:spcPts val="600"/>
              </a:spcAft>
              <a:buFont typeface="Arial" panose="020B0604020202020204" pitchFamily="34" charset="0"/>
              <a:buChar char="•"/>
            </a:pPr>
            <a:endParaRPr lang="en-US" altLang="zh-CN" sz="1700" kern="1200" dirty="0">
              <a:solidFill>
                <a:schemeClr val="tx1"/>
              </a:solidFill>
              <a:latin typeface="+mn-lt"/>
              <a:ea typeface="+mn-ea"/>
              <a:cs typeface="+mn-cs"/>
            </a:endParaRPr>
          </a:p>
          <a:p>
            <a:pPr indent="-228600">
              <a:lnSpc>
                <a:spcPct val="90000"/>
              </a:lnSpc>
              <a:spcAft>
                <a:spcPts val="600"/>
              </a:spcAft>
              <a:buFont typeface="Arial" panose="020B0604020202020204" pitchFamily="34" charset="0"/>
              <a:buChar char="•"/>
            </a:pPr>
            <a:r>
              <a:rPr lang="en-US" altLang="zh-CN" sz="1700" kern="1200" dirty="0">
                <a:solidFill>
                  <a:schemeClr val="tx1"/>
                </a:solidFill>
                <a:latin typeface="+mn-lt"/>
                <a:ea typeface="+mn-ea"/>
                <a:cs typeface="+mn-cs"/>
              </a:rPr>
              <a:t>Research and development.</a:t>
            </a:r>
          </a:p>
          <a:p>
            <a:pPr marL="228600" indent="0">
              <a:lnSpc>
                <a:spcPct val="90000"/>
              </a:lnSpc>
              <a:spcAft>
                <a:spcPts val="600"/>
              </a:spcAft>
              <a:buNone/>
            </a:pPr>
            <a:endParaRPr lang="en-US" altLang="zh-CN" sz="1700" kern="1200" dirty="0">
              <a:solidFill>
                <a:schemeClr val="tx1"/>
              </a:solidFill>
              <a:latin typeface="+mn-lt"/>
              <a:ea typeface="+mn-ea"/>
              <a:cs typeface="+mn-cs"/>
            </a:endParaRPr>
          </a:p>
          <a:p>
            <a:pPr indent="-228600">
              <a:lnSpc>
                <a:spcPct val="90000"/>
              </a:lnSpc>
              <a:spcAft>
                <a:spcPts val="600"/>
              </a:spcAft>
              <a:buFont typeface="Arial" panose="020B0604020202020204" pitchFamily="34" charset="0"/>
              <a:buChar char="•"/>
            </a:pPr>
            <a:r>
              <a:rPr lang="en-US" altLang="zh-CN" sz="1700" kern="1200" dirty="0">
                <a:solidFill>
                  <a:schemeClr val="tx1"/>
                </a:solidFill>
                <a:latin typeface="+mn-lt"/>
                <a:ea typeface="+mn-ea"/>
                <a:cs typeface="+mn-cs"/>
              </a:rPr>
              <a:t>Market analysis and price comparison.</a:t>
            </a:r>
          </a:p>
          <a:p>
            <a:pPr indent="-228600">
              <a:lnSpc>
                <a:spcPct val="90000"/>
              </a:lnSpc>
              <a:spcAft>
                <a:spcPts val="600"/>
              </a:spcAft>
              <a:buFont typeface="Arial" panose="020B0604020202020204" pitchFamily="34" charset="0"/>
              <a:buChar char="•"/>
            </a:pPr>
            <a:endParaRPr lang="en-US" altLang="zh-CN" sz="1700" kern="1200" dirty="0">
              <a:solidFill>
                <a:schemeClr val="tx1"/>
              </a:solidFill>
              <a:latin typeface="+mn-lt"/>
              <a:ea typeface="+mn-ea"/>
              <a:cs typeface="+mn-cs"/>
            </a:endParaRPr>
          </a:p>
          <a:p>
            <a:pPr indent="-228600">
              <a:lnSpc>
                <a:spcPct val="90000"/>
              </a:lnSpc>
              <a:spcAft>
                <a:spcPts val="600"/>
              </a:spcAft>
              <a:buFont typeface="Arial" panose="020B0604020202020204" pitchFamily="34" charset="0"/>
              <a:buChar char="•"/>
            </a:pPr>
            <a:endParaRPr lang="en-US" altLang="zh-CN" sz="1700" kern="1200" dirty="0">
              <a:solidFill>
                <a:schemeClr val="tx1"/>
              </a:solidFill>
              <a:latin typeface="+mn-lt"/>
              <a:ea typeface="+mn-ea"/>
              <a:cs typeface="+mn-cs"/>
            </a:endParaRPr>
          </a:p>
        </p:txBody>
      </p:sp>
    </p:spTree>
    <p:extLst>
      <p:ext uri="{BB962C8B-B14F-4D97-AF65-F5344CB8AC3E}">
        <p14:creationId xmlns:p14="http://schemas.microsoft.com/office/powerpoint/2010/main" val="3328363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2501900"/>
            <a:ext cx="2468880" cy="24003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467456"/>
            <a:ext cx="8178790" cy="420591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584F301-3869-40E3-B018-0453081D85CC}"/>
              </a:ext>
            </a:extLst>
          </p:cNvPr>
          <p:cNvSpPr>
            <a:spLocks noGrp="1"/>
          </p:cNvSpPr>
          <p:nvPr>
            <p:ph type="title"/>
          </p:nvPr>
        </p:nvSpPr>
        <p:spPr>
          <a:xfrm>
            <a:off x="963930" y="787946"/>
            <a:ext cx="6056111" cy="1213867"/>
          </a:xfrm>
        </p:spPr>
        <p:txBody>
          <a:bodyPr vert="horz" lIns="91440" tIns="45720" rIns="91440" bIns="45720" rtlCol="0" anchor="ctr">
            <a:normAutofit/>
          </a:bodyPr>
          <a:lstStyle/>
          <a:p>
            <a:pPr>
              <a:lnSpc>
                <a:spcPct val="90000"/>
              </a:lnSpc>
              <a:spcBef>
                <a:spcPct val="0"/>
              </a:spcBef>
            </a:pPr>
            <a:r>
              <a:rPr lang="en-US" altLang="zh-CN" sz="4600" kern="1200">
                <a:solidFill>
                  <a:schemeClr val="tx1"/>
                </a:solidFill>
                <a:latin typeface="+mj-lt"/>
                <a:ea typeface="+mj-ea"/>
                <a:cs typeface="+mj-cs"/>
              </a:rPr>
              <a:t>Alibaba’s Case Study</a:t>
            </a:r>
          </a:p>
        </p:txBody>
      </p:sp>
      <p:sp>
        <p:nvSpPr>
          <p:cNvPr id="3" name="文本占位符 2">
            <a:extLst>
              <a:ext uri="{FF2B5EF4-FFF2-40B4-BE49-F238E27FC236}">
                <a16:creationId xmlns:a16="http://schemas.microsoft.com/office/drawing/2014/main" id="{B49C3120-ACBC-450B-AA0E-89ACE55ED9F3}"/>
              </a:ext>
            </a:extLst>
          </p:cNvPr>
          <p:cNvSpPr>
            <a:spLocks noGrp="1"/>
          </p:cNvSpPr>
          <p:nvPr>
            <p:ph type="body" idx="1"/>
          </p:nvPr>
        </p:nvSpPr>
        <p:spPr>
          <a:xfrm>
            <a:off x="963930" y="2227101"/>
            <a:ext cx="6056111" cy="2100297"/>
          </a:xfr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altLang="zh-CN" sz="1800" kern="1200">
                <a:solidFill>
                  <a:schemeClr val="tx1"/>
                </a:solidFill>
                <a:latin typeface="+mn-lt"/>
                <a:ea typeface="+mn-ea"/>
                <a:cs typeface="+mn-cs"/>
              </a:rPr>
              <a:t>Marketing consultant used web-scraping for personal gain, violated privacy and confidentiality.</a:t>
            </a:r>
          </a:p>
          <a:p>
            <a:pPr indent="-228600">
              <a:lnSpc>
                <a:spcPct val="90000"/>
              </a:lnSpc>
              <a:spcAft>
                <a:spcPts val="600"/>
              </a:spcAft>
              <a:buFont typeface="Arial" panose="020B0604020202020204" pitchFamily="34" charset="0"/>
              <a:buChar char="•"/>
            </a:pPr>
            <a:r>
              <a:rPr lang="en-US" altLang="zh-CN" sz="1800" kern="1200">
                <a:solidFill>
                  <a:schemeClr val="tx1"/>
                </a:solidFill>
                <a:latin typeface="+mn-lt"/>
                <a:ea typeface="+mn-ea"/>
                <a:cs typeface="+mn-cs"/>
              </a:rPr>
              <a:t>Alibaba’s platform lacked security mechanisms to prevent such incidents.</a:t>
            </a:r>
          </a:p>
          <a:p>
            <a:pPr indent="-228600">
              <a:lnSpc>
                <a:spcPct val="90000"/>
              </a:lnSpc>
              <a:spcAft>
                <a:spcPts val="600"/>
              </a:spcAft>
              <a:buFont typeface="Arial" panose="020B0604020202020204" pitchFamily="34" charset="0"/>
              <a:buChar char="•"/>
            </a:pPr>
            <a:endParaRPr lang="en-US" altLang="zh-CN" sz="1800" kern="1200">
              <a:solidFill>
                <a:schemeClr val="tx1"/>
              </a:solidFill>
              <a:latin typeface="+mn-lt"/>
              <a:ea typeface="+mn-ea"/>
              <a:cs typeface="+mn-cs"/>
            </a:endParaRPr>
          </a:p>
          <a:p>
            <a:pPr indent="-228600">
              <a:lnSpc>
                <a:spcPct val="90000"/>
              </a:lnSpc>
              <a:spcAft>
                <a:spcPts val="600"/>
              </a:spcAft>
              <a:buFont typeface="Arial" panose="020B0604020202020204" pitchFamily="34" charset="0"/>
              <a:buChar char="•"/>
            </a:pPr>
            <a:endParaRPr lang="en-US" altLang="zh-CN" sz="1800" kern="1200">
              <a:solidFill>
                <a:schemeClr val="tx1"/>
              </a:solidFill>
              <a:latin typeface="+mn-lt"/>
              <a:ea typeface="+mn-ea"/>
              <a:cs typeface="+mn-cs"/>
            </a:endParaRPr>
          </a:p>
        </p:txBody>
      </p:sp>
    </p:spTree>
    <p:extLst>
      <p:ext uri="{BB962C8B-B14F-4D97-AF65-F5344CB8AC3E}">
        <p14:creationId xmlns:p14="http://schemas.microsoft.com/office/powerpoint/2010/main" val="3711467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INTRODUCTION</a:t>
            </a:r>
            <a:endParaRPr lang="en-GB" dirty="0"/>
          </a:p>
        </p:txBody>
      </p:sp>
    </p:spTree>
    <p:extLst>
      <p:ext uri="{BB962C8B-B14F-4D97-AF65-F5344CB8AC3E}">
        <p14:creationId xmlns:p14="http://schemas.microsoft.com/office/powerpoint/2010/main" val="1321538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4382AD8-D72E-47C4-85DD-2F3C5FAF83A6}"/>
              </a:ext>
            </a:extLst>
          </p:cNvPr>
          <p:cNvSpPr>
            <a:spLocks noGrp="1"/>
          </p:cNvSpPr>
          <p:nvPr>
            <p:ph type="title"/>
          </p:nvPr>
        </p:nvSpPr>
        <p:spPr>
          <a:xfrm>
            <a:off x="755175" y="891477"/>
            <a:ext cx="2364072" cy="3360545"/>
          </a:xfrm>
        </p:spPr>
        <p:txBody>
          <a:bodyPr vert="horz" lIns="91440" tIns="45720" rIns="91440" bIns="45720" rtlCol="0" anchor="ctr">
            <a:normAutofit/>
          </a:bodyPr>
          <a:lstStyle/>
          <a:p>
            <a:pPr algn="r">
              <a:lnSpc>
                <a:spcPct val="90000"/>
              </a:lnSpc>
              <a:spcBef>
                <a:spcPct val="0"/>
              </a:spcBef>
            </a:pPr>
            <a:r>
              <a:rPr lang="en-US" altLang="zh-CN" sz="2400" kern="1200">
                <a:solidFill>
                  <a:schemeClr val="tx1"/>
                </a:solidFill>
                <a:latin typeface="+mj-lt"/>
                <a:ea typeface="+mj-ea"/>
                <a:cs typeface="+mj-cs"/>
              </a:rPr>
              <a:t>Web scraper’s responsibilities.</a:t>
            </a:r>
          </a:p>
        </p:txBody>
      </p:sp>
      <p:sp>
        <p:nvSpPr>
          <p:cNvPr id="11" name="Right Triangle 1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2501900"/>
            <a:ext cx="2468880" cy="24003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7674" y="467456"/>
            <a:ext cx="5172446" cy="420591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占位符 3">
            <a:extLst>
              <a:ext uri="{FF2B5EF4-FFF2-40B4-BE49-F238E27FC236}">
                <a16:creationId xmlns:a16="http://schemas.microsoft.com/office/drawing/2014/main" id="{3362E278-670A-4C9F-9E52-A286C58F35C9}"/>
              </a:ext>
            </a:extLst>
          </p:cNvPr>
          <p:cNvSpPr>
            <a:spLocks noGrp="1"/>
          </p:cNvSpPr>
          <p:nvPr>
            <p:ph type="body" idx="2"/>
          </p:nvPr>
        </p:nvSpPr>
        <p:spPr>
          <a:xfrm>
            <a:off x="3859148" y="1286234"/>
            <a:ext cx="3644831" cy="2571031"/>
          </a:xfr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ltLang="zh-CN" sz="1300" kern="1200">
                <a:solidFill>
                  <a:schemeClr val="tx1"/>
                </a:solidFill>
                <a:latin typeface="+mn-lt"/>
                <a:ea typeface="+mn-ea"/>
                <a:cs typeface="+mn-cs"/>
              </a:rPr>
              <a:t>Use other ways such as Public APIs if possible.</a:t>
            </a:r>
          </a:p>
          <a:p>
            <a:pPr indent="-228600">
              <a:lnSpc>
                <a:spcPct val="90000"/>
              </a:lnSpc>
              <a:spcAft>
                <a:spcPts val="600"/>
              </a:spcAft>
              <a:buFont typeface="Arial" panose="020B0604020202020204" pitchFamily="34" charset="0"/>
              <a:buChar char="•"/>
            </a:pPr>
            <a:r>
              <a:rPr lang="en-US" altLang="zh-CN" sz="1300" kern="1200">
                <a:solidFill>
                  <a:schemeClr val="tx1"/>
                </a:solidFill>
                <a:latin typeface="+mn-lt"/>
                <a:ea typeface="+mn-ea"/>
                <a:cs typeface="+mn-cs"/>
              </a:rPr>
              <a:t>Provide details in the request to allow web site owners to reach out.</a:t>
            </a:r>
          </a:p>
          <a:p>
            <a:pPr indent="-228600">
              <a:lnSpc>
                <a:spcPct val="90000"/>
              </a:lnSpc>
              <a:spcAft>
                <a:spcPts val="600"/>
              </a:spcAft>
              <a:buFont typeface="Arial" panose="020B0604020202020204" pitchFamily="34" charset="0"/>
              <a:buChar char="•"/>
            </a:pPr>
            <a:r>
              <a:rPr lang="en-US" altLang="zh-CN" sz="1300" kern="1200">
                <a:solidFill>
                  <a:schemeClr val="tx1"/>
                </a:solidFill>
                <a:latin typeface="+mn-lt"/>
                <a:ea typeface="+mn-ea"/>
                <a:cs typeface="+mn-cs"/>
              </a:rPr>
              <a:t>Acknowledge , not plagiarize.</a:t>
            </a:r>
          </a:p>
          <a:p>
            <a:pPr indent="-228600">
              <a:lnSpc>
                <a:spcPct val="90000"/>
              </a:lnSpc>
              <a:spcAft>
                <a:spcPts val="600"/>
              </a:spcAft>
              <a:buFont typeface="Arial" panose="020B0604020202020204" pitchFamily="34" charset="0"/>
              <a:buChar char="•"/>
            </a:pPr>
            <a:r>
              <a:rPr lang="en-US" altLang="zh-CN" sz="1300" kern="1200">
                <a:solidFill>
                  <a:schemeClr val="tx1"/>
                </a:solidFill>
                <a:latin typeface="+mn-lt"/>
                <a:ea typeface="+mn-ea"/>
                <a:cs typeface="+mn-cs"/>
              </a:rPr>
              <a:t>Limit the scraping to absolute minimum.</a:t>
            </a:r>
          </a:p>
          <a:p>
            <a:pPr indent="-228600">
              <a:lnSpc>
                <a:spcPct val="90000"/>
              </a:lnSpc>
              <a:spcAft>
                <a:spcPts val="600"/>
              </a:spcAft>
              <a:buFont typeface="Arial" panose="020B0604020202020204" pitchFamily="34" charset="0"/>
              <a:buChar char="•"/>
            </a:pPr>
            <a:r>
              <a:rPr lang="en-US" altLang="zh-CN" sz="1300" kern="1200">
                <a:solidFill>
                  <a:schemeClr val="tx1"/>
                </a:solidFill>
                <a:latin typeface="+mn-lt"/>
                <a:ea typeface="+mn-ea"/>
                <a:cs typeface="+mn-cs"/>
              </a:rPr>
              <a:t>Be mindful of privacy and other concerns.</a:t>
            </a:r>
          </a:p>
          <a:p>
            <a:pPr indent="-228600">
              <a:lnSpc>
                <a:spcPct val="90000"/>
              </a:lnSpc>
              <a:spcAft>
                <a:spcPts val="600"/>
              </a:spcAft>
              <a:buFont typeface="Arial" panose="020B0604020202020204" pitchFamily="34" charset="0"/>
              <a:buChar char="•"/>
            </a:pPr>
            <a:r>
              <a:rPr lang="en-US" altLang="zh-CN" sz="1300" kern="1200">
                <a:solidFill>
                  <a:schemeClr val="tx1"/>
                </a:solidFill>
                <a:latin typeface="+mn-lt"/>
                <a:ea typeface="+mn-ea"/>
                <a:cs typeface="+mn-cs"/>
              </a:rPr>
              <a:t>Be respectful of the website owner’s guidelines on what’s allowed.</a:t>
            </a:r>
          </a:p>
          <a:p>
            <a:pPr indent="-228600">
              <a:lnSpc>
                <a:spcPct val="90000"/>
              </a:lnSpc>
              <a:spcAft>
                <a:spcPts val="600"/>
              </a:spcAft>
              <a:buFont typeface="Arial" panose="020B0604020202020204" pitchFamily="34" charset="0"/>
              <a:buChar char="•"/>
            </a:pPr>
            <a:endParaRPr lang="en-US" altLang="zh-CN" sz="1300" kern="1200">
              <a:solidFill>
                <a:schemeClr val="tx1"/>
              </a:solidFill>
              <a:latin typeface="+mn-lt"/>
              <a:ea typeface="+mn-ea"/>
              <a:cs typeface="+mn-cs"/>
            </a:endParaRPr>
          </a:p>
        </p:txBody>
      </p:sp>
    </p:spTree>
    <p:extLst>
      <p:ext uri="{BB962C8B-B14F-4D97-AF65-F5344CB8AC3E}">
        <p14:creationId xmlns:p14="http://schemas.microsoft.com/office/powerpoint/2010/main" val="1800506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2501900"/>
            <a:ext cx="2468880" cy="24003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467456"/>
            <a:ext cx="8178790" cy="420591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9F02C9C-A31E-4D04-8643-51461D3E4685}"/>
              </a:ext>
            </a:extLst>
          </p:cNvPr>
          <p:cNvSpPr>
            <a:spLocks noGrp="1"/>
          </p:cNvSpPr>
          <p:nvPr>
            <p:ph type="title"/>
          </p:nvPr>
        </p:nvSpPr>
        <p:spPr>
          <a:xfrm>
            <a:off x="963930" y="787946"/>
            <a:ext cx="6056111" cy="1213867"/>
          </a:xfrm>
        </p:spPr>
        <p:txBody>
          <a:bodyPr vert="horz" lIns="91440" tIns="45720" rIns="91440" bIns="45720" rtlCol="0" anchor="ctr">
            <a:normAutofit/>
          </a:bodyPr>
          <a:lstStyle/>
          <a:p>
            <a:pPr>
              <a:lnSpc>
                <a:spcPct val="90000"/>
              </a:lnSpc>
              <a:spcBef>
                <a:spcPct val="0"/>
              </a:spcBef>
            </a:pPr>
            <a:r>
              <a:rPr lang="en-US" altLang="zh-CN" sz="3800" kern="1200">
                <a:solidFill>
                  <a:schemeClr val="tx1"/>
                </a:solidFill>
                <a:latin typeface="+mj-lt"/>
                <a:ea typeface="+mj-ea"/>
                <a:cs typeface="+mj-cs"/>
              </a:rPr>
              <a:t>Website owner’s responsibilities.</a:t>
            </a:r>
          </a:p>
        </p:txBody>
      </p:sp>
      <p:sp>
        <p:nvSpPr>
          <p:cNvPr id="3" name="文本占位符 2">
            <a:extLst>
              <a:ext uri="{FF2B5EF4-FFF2-40B4-BE49-F238E27FC236}">
                <a16:creationId xmlns:a16="http://schemas.microsoft.com/office/drawing/2014/main" id="{79297B1F-51B5-4626-8600-AF9847D8D699}"/>
              </a:ext>
            </a:extLst>
          </p:cNvPr>
          <p:cNvSpPr>
            <a:spLocks noGrp="1"/>
          </p:cNvSpPr>
          <p:nvPr>
            <p:ph type="body" idx="1"/>
          </p:nvPr>
        </p:nvSpPr>
        <p:spPr>
          <a:xfrm>
            <a:off x="963930" y="2227101"/>
            <a:ext cx="6056111" cy="2100297"/>
          </a:xfr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altLang="zh-CN" sz="1700" kern="1200" dirty="0">
                <a:solidFill>
                  <a:schemeClr val="tx1"/>
                </a:solidFill>
                <a:latin typeface="+mn-lt"/>
                <a:ea typeface="+mn-ea"/>
                <a:cs typeface="+mn-cs"/>
              </a:rPr>
              <a:t>Invest in resources to prevent malicious web scraping</a:t>
            </a:r>
          </a:p>
          <a:p>
            <a:pPr indent="-228600">
              <a:lnSpc>
                <a:spcPct val="90000"/>
              </a:lnSpc>
              <a:spcAft>
                <a:spcPts val="600"/>
              </a:spcAft>
              <a:buFont typeface="Arial" panose="020B0604020202020204" pitchFamily="34" charset="0"/>
              <a:buChar char="•"/>
            </a:pPr>
            <a:r>
              <a:rPr lang="en-US" altLang="zh-CN" sz="1700" kern="1200" dirty="0">
                <a:solidFill>
                  <a:schemeClr val="tx1"/>
                </a:solidFill>
                <a:latin typeface="+mn-lt"/>
                <a:ea typeface="+mn-ea"/>
                <a:cs typeface="+mn-cs"/>
              </a:rPr>
              <a:t>Reasonable effort to allow scraping without compromising on privacy and site’s performance.</a:t>
            </a:r>
          </a:p>
          <a:p>
            <a:pPr indent="-228600">
              <a:lnSpc>
                <a:spcPct val="90000"/>
              </a:lnSpc>
              <a:spcAft>
                <a:spcPts val="600"/>
              </a:spcAft>
              <a:buFont typeface="Arial" panose="020B0604020202020204" pitchFamily="34" charset="0"/>
              <a:buChar char="•"/>
            </a:pPr>
            <a:r>
              <a:rPr lang="en-US" altLang="zh-CN" sz="1700" kern="1200" dirty="0">
                <a:solidFill>
                  <a:schemeClr val="tx1"/>
                </a:solidFill>
                <a:latin typeface="+mn-lt"/>
                <a:ea typeface="+mn-ea"/>
                <a:cs typeface="+mn-cs"/>
              </a:rPr>
              <a:t>Reach out to the scrapers to understand their intentions.</a:t>
            </a:r>
          </a:p>
          <a:p>
            <a:pPr indent="-228600">
              <a:lnSpc>
                <a:spcPct val="90000"/>
              </a:lnSpc>
              <a:spcAft>
                <a:spcPts val="600"/>
              </a:spcAft>
              <a:buFont typeface="Arial" panose="020B0604020202020204" pitchFamily="34" charset="0"/>
              <a:buChar char="•"/>
            </a:pPr>
            <a:r>
              <a:rPr lang="en-US" altLang="zh-CN" sz="1700" kern="1200" dirty="0">
                <a:solidFill>
                  <a:schemeClr val="tx1"/>
                </a:solidFill>
                <a:latin typeface="+mn-lt"/>
                <a:ea typeface="+mn-ea"/>
                <a:cs typeface="+mn-cs"/>
              </a:rPr>
              <a:t>Provide alternate means such as a public API.</a:t>
            </a:r>
          </a:p>
          <a:p>
            <a:pPr indent="-228600">
              <a:lnSpc>
                <a:spcPct val="90000"/>
              </a:lnSpc>
              <a:spcAft>
                <a:spcPts val="600"/>
              </a:spcAft>
              <a:buFont typeface="Arial" panose="020B0604020202020204" pitchFamily="34" charset="0"/>
              <a:buChar char="•"/>
            </a:pPr>
            <a:endParaRPr lang="en-US" altLang="zh-CN" sz="1700" kern="1200" dirty="0">
              <a:solidFill>
                <a:schemeClr val="tx1"/>
              </a:solidFill>
              <a:latin typeface="+mn-lt"/>
              <a:ea typeface="+mn-ea"/>
              <a:cs typeface="+mn-cs"/>
            </a:endParaRPr>
          </a:p>
          <a:p>
            <a:pPr indent="-228600">
              <a:lnSpc>
                <a:spcPct val="90000"/>
              </a:lnSpc>
              <a:spcAft>
                <a:spcPts val="600"/>
              </a:spcAft>
              <a:buFont typeface="Arial" panose="020B0604020202020204" pitchFamily="34" charset="0"/>
              <a:buChar char="•"/>
            </a:pPr>
            <a:endParaRPr lang="en-US" altLang="zh-CN" sz="1700" kern="1200" dirty="0">
              <a:solidFill>
                <a:schemeClr val="tx1"/>
              </a:solidFill>
              <a:latin typeface="+mn-lt"/>
              <a:ea typeface="+mn-ea"/>
              <a:cs typeface="+mn-cs"/>
            </a:endParaRPr>
          </a:p>
        </p:txBody>
      </p:sp>
    </p:spTree>
    <p:extLst>
      <p:ext uri="{BB962C8B-B14F-4D97-AF65-F5344CB8AC3E}">
        <p14:creationId xmlns:p14="http://schemas.microsoft.com/office/powerpoint/2010/main" val="2355949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C</a:t>
            </a:r>
            <a:r>
              <a:rPr lang="en-GB"/>
              <a:t>onclusion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dirty="0"/>
              <a:t>Q&amp;A</a:t>
            </a:r>
            <a:endParaRPr lang="en-GB" dirty="0"/>
          </a:p>
        </p:txBody>
      </p:sp>
    </p:spTree>
    <p:extLst>
      <p:ext uri="{BB962C8B-B14F-4D97-AF65-F5344CB8AC3E}">
        <p14:creationId xmlns:p14="http://schemas.microsoft.com/office/powerpoint/2010/main" val="3371681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72088" cy="51435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C2B9C8CA-6D83-4AFD-97B3-0C175F7E8CFE}"/>
              </a:ext>
            </a:extLst>
          </p:cNvPr>
          <p:cNvSpPr>
            <a:spLocks noGrp="1"/>
          </p:cNvSpPr>
          <p:nvPr>
            <p:ph type="title"/>
          </p:nvPr>
        </p:nvSpPr>
        <p:spPr>
          <a:xfrm>
            <a:off x="628650" y="482600"/>
            <a:ext cx="2916395" cy="1350394"/>
          </a:xfrm>
        </p:spPr>
        <p:txBody>
          <a:bodyPr vert="horz" lIns="91440" tIns="45720" rIns="91440" bIns="45720" rtlCol="0" anchor="ctr">
            <a:normAutofit/>
          </a:bodyPr>
          <a:lstStyle/>
          <a:p>
            <a:pPr>
              <a:lnSpc>
                <a:spcPct val="90000"/>
              </a:lnSpc>
              <a:spcBef>
                <a:spcPct val="0"/>
              </a:spcBef>
            </a:pPr>
            <a:r>
              <a:rPr lang="en-US" altLang="zh-CN" sz="3400" kern="1200">
                <a:solidFill>
                  <a:schemeClr val="tx1"/>
                </a:solidFill>
                <a:latin typeface="+mj-lt"/>
                <a:ea typeface="+mj-ea"/>
                <a:cs typeface="+mj-cs"/>
              </a:rPr>
              <a:t>Web crawling with Alibaba</a:t>
            </a:r>
          </a:p>
        </p:txBody>
      </p:sp>
      <p:sp>
        <p:nvSpPr>
          <p:cNvPr id="3" name="文本占位符 2">
            <a:extLst>
              <a:ext uri="{FF2B5EF4-FFF2-40B4-BE49-F238E27FC236}">
                <a16:creationId xmlns:a16="http://schemas.microsoft.com/office/drawing/2014/main" id="{76497C6E-2FB7-4707-9B98-63C359C9E203}"/>
              </a:ext>
            </a:extLst>
          </p:cNvPr>
          <p:cNvSpPr>
            <a:spLocks noGrp="1"/>
          </p:cNvSpPr>
          <p:nvPr>
            <p:ph type="body" idx="1"/>
          </p:nvPr>
        </p:nvSpPr>
        <p:spPr>
          <a:xfrm>
            <a:off x="628650" y="1967535"/>
            <a:ext cx="2916396" cy="2665186"/>
          </a:xfr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ltLang="zh-CN" sz="1500" kern="1200">
                <a:solidFill>
                  <a:schemeClr val="tx1"/>
                </a:solidFill>
                <a:latin typeface="+mn-lt"/>
                <a:ea typeface="+mn-ea"/>
                <a:cs typeface="+mn-cs"/>
              </a:rPr>
              <a:t>1.1 Billion record been leaked in this scenario.</a:t>
            </a:r>
          </a:p>
          <a:p>
            <a:pPr indent="-228600">
              <a:lnSpc>
                <a:spcPct val="90000"/>
              </a:lnSpc>
              <a:spcAft>
                <a:spcPts val="600"/>
              </a:spcAft>
              <a:buFont typeface="Arial" panose="020B0604020202020204" pitchFamily="34" charset="0"/>
              <a:buChar char="•"/>
            </a:pPr>
            <a:r>
              <a:rPr lang="en-US" altLang="zh-CN" sz="1500" kern="1200">
                <a:solidFill>
                  <a:schemeClr val="tx1"/>
                </a:solidFill>
                <a:latin typeface="+mn-lt"/>
                <a:ea typeface="+mn-ea"/>
                <a:cs typeface="+mn-cs"/>
              </a:rPr>
              <a:t>Crawler develops and employer imprisoned for three years</a:t>
            </a:r>
          </a:p>
          <a:p>
            <a:pPr indent="-228600">
              <a:lnSpc>
                <a:spcPct val="90000"/>
              </a:lnSpc>
              <a:spcAft>
                <a:spcPts val="600"/>
              </a:spcAft>
              <a:buFont typeface="Arial" panose="020B0604020202020204" pitchFamily="34" charset="0"/>
              <a:buChar char="•"/>
            </a:pPr>
            <a:r>
              <a:rPr lang="en-US" altLang="zh-CN" sz="1500" kern="1200">
                <a:solidFill>
                  <a:schemeClr val="tx1"/>
                </a:solidFill>
                <a:latin typeface="+mn-lt"/>
                <a:ea typeface="+mn-ea"/>
                <a:cs typeface="+mn-cs"/>
              </a:rPr>
              <a:t>Fine worth 450,000 Yuan (about $90,000)</a:t>
            </a:r>
          </a:p>
          <a:p>
            <a:pPr marL="139700" indent="-228600">
              <a:lnSpc>
                <a:spcPct val="90000"/>
              </a:lnSpc>
              <a:spcAft>
                <a:spcPts val="600"/>
              </a:spcAft>
              <a:buFont typeface="Arial" panose="020B0604020202020204" pitchFamily="34" charset="0"/>
              <a:buChar char="•"/>
            </a:pPr>
            <a:endParaRPr lang="en-US" altLang="zh-CN" sz="1500" kern="1200">
              <a:solidFill>
                <a:schemeClr val="tx1"/>
              </a:solidFill>
              <a:latin typeface="+mn-lt"/>
              <a:ea typeface="+mn-ea"/>
              <a:cs typeface="+mn-cs"/>
            </a:endParaRPr>
          </a:p>
        </p:txBody>
      </p:sp>
      <p:pic>
        <p:nvPicPr>
          <p:cNvPr id="5" name="Picture 2" descr="China&amp;#39;s record fine on Alibaba sets an example for technology giants to toe  the regulatory line | South China Morning Post">
            <a:extLst>
              <a:ext uri="{FF2B5EF4-FFF2-40B4-BE49-F238E27FC236}">
                <a16:creationId xmlns:a16="http://schemas.microsoft.com/office/drawing/2014/main" id="{81D30F71-2E30-4DDD-9723-9933A4149E7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00739" y="1394008"/>
            <a:ext cx="3560660" cy="2376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247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TECHNICS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4"/>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1" y="0"/>
            <a:ext cx="5653279" cy="51435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chemeClr val="bg2">
              <a:alpha val="50000"/>
            </a:schemeClr>
          </a:solidFill>
          <a:ln w="32707" cap="flat">
            <a:noFill/>
            <a:prstDash val="solid"/>
            <a:miter/>
          </a:ln>
        </p:spPr>
        <p:txBody>
          <a:bodyPr rtlCol="0" anchor="ctr"/>
          <a:lstStyle/>
          <a:p>
            <a:endParaRPr lang="en-US"/>
          </a:p>
        </p:txBody>
      </p:sp>
      <p:sp>
        <p:nvSpPr>
          <p:cNvPr id="75" name="Google Shape;75;p16"/>
          <p:cNvSpPr txBox="1">
            <a:spLocks noGrp="1"/>
          </p:cNvSpPr>
          <p:nvPr>
            <p:ph type="title"/>
          </p:nvPr>
        </p:nvSpPr>
        <p:spPr>
          <a:xfrm>
            <a:off x="679113" y="799311"/>
            <a:ext cx="2811607" cy="3544877"/>
          </a:xfrm>
          <a:prstGeom prst="rect">
            <a:avLst/>
          </a:prstGeom>
        </p:spPr>
        <p:txBody>
          <a:bodyPr spcFirstLastPara="1" vert="horz" lIns="91440" tIns="45720" rIns="91440" bIns="45720" rtlCol="0" anchor="ctr" anchorCtr="0">
            <a:normAutofit/>
          </a:bodyPr>
          <a:lstStyle/>
          <a:p>
            <a:pPr marL="0" lvl="0" indent="0" algn="l">
              <a:lnSpc>
                <a:spcPct val="90000"/>
              </a:lnSpc>
              <a:spcBef>
                <a:spcPct val="0"/>
              </a:spcBef>
              <a:spcAft>
                <a:spcPts val="0"/>
              </a:spcAft>
            </a:pPr>
            <a:r>
              <a:rPr lang="en-US" sz="4400" kern="1200">
                <a:solidFill>
                  <a:schemeClr val="tx1"/>
                </a:solidFill>
                <a:latin typeface="+mj-lt"/>
                <a:ea typeface="+mj-ea"/>
                <a:cs typeface="+mj-cs"/>
              </a:rPr>
              <a:t>What is web scraping?</a:t>
            </a:r>
          </a:p>
        </p:txBody>
      </p:sp>
      <p:sp>
        <p:nvSpPr>
          <p:cNvPr id="76" name="Google Shape;76;p16"/>
          <p:cNvSpPr txBox="1">
            <a:spLocks noGrp="1"/>
          </p:cNvSpPr>
          <p:nvPr>
            <p:ph type="body" idx="2"/>
          </p:nvPr>
        </p:nvSpPr>
        <p:spPr>
          <a:xfrm>
            <a:off x="4800600" y="534984"/>
            <a:ext cx="3714750" cy="4073532"/>
          </a:xfrm>
          <a:prstGeom prst="rect">
            <a:avLst/>
          </a:prstGeom>
        </p:spPr>
        <p:txBody>
          <a:bodyPr spcFirstLastPara="1" vert="horz" lIns="91440" tIns="45720" rIns="91440" bIns="45720" rtlCol="0" anchor="ctr" anchorCtr="0">
            <a:normAutofit/>
          </a:bodyPr>
          <a:lstStyle/>
          <a:p>
            <a:pPr marL="457200" lvl="0" indent="-228600">
              <a:lnSpc>
                <a:spcPct val="90000"/>
              </a:lnSpc>
              <a:spcBef>
                <a:spcPts val="0"/>
              </a:spcBef>
              <a:spcAft>
                <a:spcPts val="0"/>
              </a:spcAft>
              <a:buFont typeface="Arial" panose="020B0604020202020204" pitchFamily="34" charset="0"/>
              <a:buChar char="•"/>
            </a:pPr>
            <a:r>
              <a:rPr lang="en-US" sz="1500" kern="1200">
                <a:solidFill>
                  <a:schemeClr val="tx1"/>
                </a:solidFill>
                <a:latin typeface="+mn-lt"/>
                <a:ea typeface="+mn-ea"/>
                <a:cs typeface="+mn-cs"/>
              </a:rPr>
              <a:t>Web scraping is a term for various methods used to collect information from across the Internet.</a:t>
            </a:r>
          </a:p>
          <a:p>
            <a:pPr marL="457200" lvl="0" indent="-228600">
              <a:lnSpc>
                <a:spcPct val="90000"/>
              </a:lnSpc>
              <a:spcBef>
                <a:spcPts val="1600"/>
              </a:spcBef>
              <a:spcAft>
                <a:spcPts val="0"/>
              </a:spcAft>
              <a:buSzPts val="1200"/>
              <a:buFont typeface="Arial" panose="020B0604020202020204" pitchFamily="34" charset="0"/>
              <a:buChar char="•"/>
            </a:pPr>
            <a:r>
              <a:rPr lang="en-US" sz="1500" kern="1200">
                <a:solidFill>
                  <a:schemeClr val="tx1"/>
                </a:solidFill>
                <a:latin typeface="+mn-lt"/>
                <a:ea typeface="+mn-ea"/>
                <a:cs typeface="+mn-cs"/>
              </a:rPr>
              <a:t>Simulates human Web surfing</a:t>
            </a:r>
          </a:p>
          <a:p>
            <a:pPr marL="457200" lvl="0" indent="-228600">
              <a:lnSpc>
                <a:spcPct val="90000"/>
              </a:lnSpc>
              <a:spcBef>
                <a:spcPts val="1600"/>
              </a:spcBef>
              <a:spcAft>
                <a:spcPts val="0"/>
              </a:spcAft>
              <a:buSzPts val="1200"/>
              <a:buFont typeface="Arial" panose="020B0604020202020204" pitchFamily="34" charset="0"/>
              <a:buChar char="•"/>
            </a:pPr>
            <a:r>
              <a:rPr lang="en-US" sz="1500" kern="1200">
                <a:solidFill>
                  <a:schemeClr val="tx1"/>
                </a:solidFill>
                <a:latin typeface="+mn-lt"/>
                <a:ea typeface="+mn-ea"/>
                <a:cs typeface="+mn-cs"/>
              </a:rPr>
              <a:t>Collect specified bits of information from different websites</a:t>
            </a:r>
          </a:p>
          <a:p>
            <a:pPr marL="152400" lvl="0" indent="-228600">
              <a:lnSpc>
                <a:spcPct val="90000"/>
              </a:lnSpc>
              <a:spcBef>
                <a:spcPts val="1600"/>
              </a:spcBef>
              <a:spcAft>
                <a:spcPts val="0"/>
              </a:spcAft>
              <a:buSzPts val="1200"/>
              <a:buFont typeface="Arial" panose="020B0604020202020204" pitchFamily="34" charset="0"/>
              <a:buChar char="•"/>
            </a:pPr>
            <a:r>
              <a:rPr lang="en-US" sz="1500" kern="1200">
                <a:solidFill>
                  <a:schemeClr val="tx1"/>
                </a:solidFill>
                <a:latin typeface="+mn-lt"/>
                <a:ea typeface="+mn-ea"/>
                <a:cs typeface="+mn-cs"/>
              </a:rPr>
              <a:t>Purpose:</a:t>
            </a:r>
          </a:p>
          <a:p>
            <a:pPr marL="457200" lvl="0" indent="-228600">
              <a:lnSpc>
                <a:spcPct val="90000"/>
              </a:lnSpc>
              <a:spcBef>
                <a:spcPts val="1600"/>
              </a:spcBef>
              <a:spcAft>
                <a:spcPts val="0"/>
              </a:spcAft>
              <a:buSzPts val="1200"/>
              <a:buFont typeface="Arial" panose="020B0604020202020204" pitchFamily="34" charset="0"/>
              <a:buChar char="•"/>
            </a:pPr>
            <a:r>
              <a:rPr lang="en-US" sz="1500" kern="1200">
                <a:solidFill>
                  <a:schemeClr val="tx1"/>
                </a:solidFill>
                <a:latin typeface="+mn-lt"/>
                <a:ea typeface="+mn-ea"/>
                <a:cs typeface="+mn-cs"/>
              </a:rPr>
              <a:t>Collect certain data to sell to others</a:t>
            </a:r>
          </a:p>
          <a:p>
            <a:pPr marL="457200" lvl="0" indent="-228600">
              <a:lnSpc>
                <a:spcPct val="90000"/>
              </a:lnSpc>
              <a:spcBef>
                <a:spcPts val="1600"/>
              </a:spcBef>
              <a:spcAft>
                <a:spcPts val="0"/>
              </a:spcAft>
              <a:buSzPts val="1200"/>
              <a:buFont typeface="Arial" panose="020B0604020202020204" pitchFamily="34" charset="0"/>
              <a:buChar char="•"/>
            </a:pPr>
            <a:r>
              <a:rPr lang="en-US" sz="1500" kern="1200">
                <a:solidFill>
                  <a:schemeClr val="tx1"/>
                </a:solidFill>
                <a:latin typeface="+mn-lt"/>
                <a:ea typeface="+mn-ea"/>
                <a:cs typeface="+mn-cs"/>
              </a:rPr>
              <a:t>Or to use for promotional purposes on a website</a:t>
            </a:r>
          </a:p>
          <a:p>
            <a:pPr marL="457200" lvl="0" indent="-228600">
              <a:lnSpc>
                <a:spcPct val="90000"/>
              </a:lnSpc>
              <a:spcBef>
                <a:spcPts val="1600"/>
              </a:spcBef>
              <a:spcAft>
                <a:spcPts val="0"/>
              </a:spcAft>
              <a:buSzPts val="1200"/>
              <a:buFont typeface="Arial" panose="020B0604020202020204" pitchFamily="34" charset="0"/>
              <a:buChar char="•"/>
            </a:pPr>
            <a:r>
              <a:rPr lang="en-US" sz="1500" kern="1200">
                <a:solidFill>
                  <a:schemeClr val="tx1"/>
                </a:solidFill>
                <a:latin typeface="+mn-lt"/>
                <a:ea typeface="+mn-ea"/>
                <a:cs typeface="+mn-cs"/>
              </a:rPr>
              <a:t>Also called Web data extraction, screen scraping or Web harvesting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8"/>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6A8AAC95-3719-4BCD-B710-4160043D9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73A6D7BA-50E4-42FE-A0E3-FC42B7EC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075791"/>
            <a:ext cx="2266158" cy="1149041"/>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89" name="Google Shape;89;p18"/>
          <p:cNvSpPr txBox="1">
            <a:spLocks noGrp="1"/>
          </p:cNvSpPr>
          <p:nvPr>
            <p:ph type="title"/>
          </p:nvPr>
        </p:nvSpPr>
        <p:spPr>
          <a:xfrm>
            <a:off x="628650" y="628649"/>
            <a:ext cx="3143250" cy="4004072"/>
          </a:xfrm>
          <a:prstGeom prst="rect">
            <a:avLst/>
          </a:prstGeom>
        </p:spPr>
        <p:txBody>
          <a:bodyPr spcFirstLastPara="1" vert="horz" lIns="91440" tIns="45720" rIns="91440" bIns="45720" rtlCol="0" anchor="ctr" anchorCtr="0">
            <a:normAutofit/>
          </a:bodyPr>
          <a:lstStyle/>
          <a:p>
            <a:pPr marL="0" lvl="0" indent="0">
              <a:lnSpc>
                <a:spcPct val="90000"/>
              </a:lnSpc>
              <a:spcBef>
                <a:spcPct val="0"/>
              </a:spcBef>
              <a:spcAft>
                <a:spcPts val="0"/>
              </a:spcAft>
            </a:pPr>
            <a:r>
              <a:rPr lang="en-US" sz="4400" kern="1200">
                <a:solidFill>
                  <a:schemeClr val="tx1"/>
                </a:solidFill>
                <a:latin typeface="+mj-lt"/>
                <a:ea typeface="+mj-ea"/>
                <a:cs typeface="+mj-cs"/>
              </a:rPr>
              <a:t>Examples of web scraping are used:</a:t>
            </a:r>
          </a:p>
        </p:txBody>
      </p:sp>
      <p:sp>
        <p:nvSpPr>
          <p:cNvPr id="90" name="Google Shape;90;p18"/>
          <p:cNvSpPr txBox="1">
            <a:spLocks noGrp="1"/>
          </p:cNvSpPr>
          <p:nvPr>
            <p:ph type="body" idx="1"/>
          </p:nvPr>
        </p:nvSpPr>
        <p:spPr>
          <a:xfrm>
            <a:off x="3976749" y="628649"/>
            <a:ext cx="4538601" cy="4004072"/>
          </a:xfrm>
          <a:prstGeom prst="rect">
            <a:avLst/>
          </a:prstGeom>
        </p:spPr>
        <p:txBody>
          <a:bodyPr spcFirstLastPara="1" vert="horz" lIns="91440" tIns="45720" rIns="91440" bIns="45720" rtlCol="0" anchor="ctr" anchorCtr="0">
            <a:normAutofit/>
          </a:bodyPr>
          <a:lstStyle/>
          <a:p>
            <a:pPr marL="457200" lvl="0" indent="-228600">
              <a:lnSpc>
                <a:spcPct val="90000"/>
              </a:lnSpc>
              <a:spcBef>
                <a:spcPts val="1600"/>
              </a:spcBef>
              <a:spcAft>
                <a:spcPts val="0"/>
              </a:spcAft>
              <a:buSzPts val="1600"/>
              <a:buFont typeface="Arial" panose="020B0604020202020204" pitchFamily="34" charset="0"/>
              <a:buChar char="•"/>
            </a:pPr>
            <a:r>
              <a:rPr lang="en-US" sz="1500" kern="1200">
                <a:solidFill>
                  <a:schemeClr val="tx1"/>
                </a:solidFill>
                <a:latin typeface="+mn-lt"/>
                <a:ea typeface="+mn-ea"/>
                <a:cs typeface="+mn-cs"/>
              </a:rPr>
              <a:t>If you want the current prices of 50 different stocks on the stock exchange.</a:t>
            </a:r>
          </a:p>
          <a:p>
            <a:pPr marL="457200" lvl="0" indent="-228600">
              <a:lnSpc>
                <a:spcPct val="90000"/>
              </a:lnSpc>
              <a:spcBef>
                <a:spcPts val="1600"/>
              </a:spcBef>
              <a:spcAft>
                <a:spcPts val="0"/>
              </a:spcAft>
              <a:buSzPts val="1600"/>
              <a:buFont typeface="Arial" panose="020B0604020202020204" pitchFamily="34" charset="0"/>
              <a:buChar char="•"/>
            </a:pPr>
            <a:r>
              <a:rPr lang="en-US" sz="1500" kern="1200">
                <a:solidFill>
                  <a:schemeClr val="tx1"/>
                </a:solidFill>
                <a:latin typeface="+mn-lt"/>
                <a:ea typeface="+mn-ea"/>
                <a:cs typeface="+mn-cs"/>
              </a:rPr>
              <a:t>Or, if </a:t>
            </a:r>
            <a:r>
              <a:rPr lang="en-US" altLang="zh-CN" sz="1500" kern="1200">
                <a:solidFill>
                  <a:schemeClr val="tx1"/>
                </a:solidFill>
                <a:latin typeface="+mn-lt"/>
                <a:ea typeface="+mn-ea"/>
                <a:cs typeface="+mn-cs"/>
              </a:rPr>
              <a:t>you</a:t>
            </a:r>
            <a:r>
              <a:rPr lang="en-US" sz="1500" kern="1200">
                <a:solidFill>
                  <a:schemeClr val="tx1"/>
                </a:solidFill>
                <a:latin typeface="+mn-lt"/>
                <a:ea typeface="+mn-ea"/>
                <a:cs typeface="+mn-cs"/>
              </a:rPr>
              <a:t> want to print the headlines of all the latest stories on a news site.</a:t>
            </a:r>
          </a:p>
          <a:p>
            <a:pPr marL="457200" lvl="0" indent="-228600">
              <a:lnSpc>
                <a:spcPct val="90000"/>
              </a:lnSpc>
              <a:spcBef>
                <a:spcPts val="1600"/>
              </a:spcBef>
              <a:spcAft>
                <a:spcPts val="0"/>
              </a:spcAft>
              <a:buSzPts val="1600"/>
              <a:buFont typeface="Arial" panose="020B0604020202020204" pitchFamily="34" charset="0"/>
              <a:buChar char="•"/>
            </a:pPr>
            <a:r>
              <a:rPr lang="en-US" sz="1500" kern="1200">
                <a:solidFill>
                  <a:schemeClr val="tx1"/>
                </a:solidFill>
                <a:latin typeface="+mn-lt"/>
                <a:ea typeface="+mn-ea"/>
                <a:cs typeface="+mn-cs"/>
              </a:rPr>
              <a:t>Or you just want to list the prices of all the items on your website and compare them in Excel.</a:t>
            </a:r>
          </a:p>
          <a:p>
            <a:pPr marL="457200" lvl="0" indent="-228600">
              <a:lnSpc>
                <a:spcPct val="90000"/>
              </a:lnSpc>
              <a:spcBef>
                <a:spcPts val="1600"/>
              </a:spcBef>
              <a:spcAft>
                <a:spcPts val="0"/>
              </a:spcAft>
              <a:buSzPts val="1600"/>
              <a:buFont typeface="Arial" panose="020B0604020202020204" pitchFamily="34" charset="0"/>
              <a:buChar char="•"/>
            </a:pPr>
            <a:r>
              <a:rPr lang="en-US" sz="1500" kern="1200">
                <a:solidFill>
                  <a:schemeClr val="tx1"/>
                </a:solidFill>
                <a:latin typeface="+mn-lt"/>
                <a:ea typeface="+mn-ea"/>
                <a:cs typeface="+mn-cs"/>
              </a:rPr>
              <a:t>Also, some of illegal use, which will be discussed later</a:t>
            </a:r>
          </a:p>
          <a:p>
            <a:pPr marL="457200" lvl="0" indent="-228600">
              <a:lnSpc>
                <a:spcPct val="90000"/>
              </a:lnSpc>
              <a:spcBef>
                <a:spcPts val="1600"/>
              </a:spcBef>
              <a:spcAft>
                <a:spcPts val="0"/>
              </a:spcAft>
              <a:buSzPts val="1600"/>
              <a:buFont typeface="Arial" panose="020B0604020202020204" pitchFamily="34" charset="0"/>
              <a:buChar char="•"/>
            </a:pPr>
            <a:endParaRPr lang="en-US" sz="1500" kern="1200">
              <a:solidFill>
                <a:schemeClr val="tx1"/>
              </a:solidFill>
              <a:latin typeface="+mn-lt"/>
              <a:ea typeface="+mn-ea"/>
              <a:cs typeface="+mn-cs"/>
            </a:endParaRPr>
          </a:p>
          <a:p>
            <a:pPr marL="0" lvl="0" indent="-228600">
              <a:lnSpc>
                <a:spcPct val="90000"/>
              </a:lnSpc>
              <a:spcBef>
                <a:spcPts val="1600"/>
              </a:spcBef>
              <a:spcAft>
                <a:spcPts val="1600"/>
              </a:spcAft>
              <a:buFont typeface="Arial" panose="020B0604020202020204" pitchFamily="34" charset="0"/>
              <a:buChar char="•"/>
            </a:pPr>
            <a:endParaRPr lang="en-US" sz="1500" kern="1200">
              <a:solidFill>
                <a:schemeClr val="tx1"/>
              </a:solidFill>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8"/>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1F6BF70-C7D1-4AF9-8DB4-BEEB8A9C3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Google Shape;89;p18"/>
          <p:cNvSpPr txBox="1">
            <a:spLocks noGrp="1"/>
          </p:cNvSpPr>
          <p:nvPr>
            <p:ph type="title"/>
          </p:nvPr>
        </p:nvSpPr>
        <p:spPr>
          <a:xfrm>
            <a:off x="483798" y="822960"/>
            <a:ext cx="2847230" cy="3499655"/>
          </a:xfrm>
          <a:prstGeom prst="rect">
            <a:avLst/>
          </a:prstGeom>
        </p:spPr>
        <p:txBody>
          <a:bodyPr spcFirstLastPara="1" vert="horz" lIns="91440" tIns="45720" rIns="91440" bIns="45720" rtlCol="0" anchor="ctr" anchorCtr="0">
            <a:normAutofit/>
          </a:bodyPr>
          <a:lstStyle/>
          <a:p>
            <a:pPr marL="0" lvl="0" indent="0">
              <a:lnSpc>
                <a:spcPct val="90000"/>
              </a:lnSpc>
              <a:spcBef>
                <a:spcPct val="0"/>
              </a:spcBef>
              <a:spcAft>
                <a:spcPts val="0"/>
              </a:spcAft>
            </a:pPr>
            <a:r>
              <a:rPr lang="en-US" sz="3300" kern="1200">
                <a:solidFill>
                  <a:schemeClr val="tx1"/>
                </a:solidFill>
                <a:latin typeface="+mj-lt"/>
                <a:ea typeface="+mj-ea"/>
                <a:cs typeface="+mj-cs"/>
              </a:rPr>
              <a:t>The basic principles and process of Web Scraping</a:t>
            </a:r>
            <a:br>
              <a:rPr lang="en-US" sz="3300" kern="1200">
                <a:solidFill>
                  <a:schemeClr val="tx1"/>
                </a:solidFill>
                <a:latin typeface="+mj-lt"/>
                <a:ea typeface="+mj-ea"/>
                <a:cs typeface="+mj-cs"/>
              </a:rPr>
            </a:br>
            <a:r>
              <a:rPr lang="en-US" sz="3300" kern="1200">
                <a:solidFill>
                  <a:schemeClr val="tx1"/>
                </a:solidFill>
                <a:latin typeface="+mj-lt"/>
                <a:ea typeface="+mj-ea"/>
                <a:cs typeface="+mj-cs"/>
              </a:rPr>
              <a:t>(using Python as an example) :</a:t>
            </a:r>
          </a:p>
        </p:txBody>
      </p:sp>
      <p:grpSp>
        <p:nvGrpSpPr>
          <p:cNvPr id="98" name="Group 97">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932" y="4459466"/>
            <a:ext cx="9082028" cy="394335"/>
            <a:chOff x="82576" y="5945955"/>
            <a:chExt cx="12109423" cy="525780"/>
          </a:xfrm>
        </p:grpSpPr>
        <p:sp>
          <p:nvSpPr>
            <p:cNvPr id="93" name="Rectangle 98">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9">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 name="Rectangle 10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440871"/>
            <a:ext cx="4878975" cy="426175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5" name="Google Shape;90;p18">
            <a:extLst>
              <a:ext uri="{FF2B5EF4-FFF2-40B4-BE49-F238E27FC236}">
                <a16:creationId xmlns:a16="http://schemas.microsoft.com/office/drawing/2014/main" id="{34392908-2640-41D7-924A-309DAD3B24D8}"/>
              </a:ext>
            </a:extLst>
          </p:cNvPr>
          <p:cNvGraphicFramePr/>
          <p:nvPr>
            <p:extLst>
              <p:ext uri="{D42A27DB-BD31-4B8C-83A1-F6EECF244321}">
                <p14:modId xmlns:p14="http://schemas.microsoft.com/office/powerpoint/2010/main" val="302492058"/>
              </p:ext>
            </p:extLst>
          </p:nvPr>
        </p:nvGraphicFramePr>
        <p:xfrm>
          <a:off x="4073652" y="760614"/>
          <a:ext cx="4438638" cy="37344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4"/>
        <p:cNvGrpSpPr/>
        <p:nvPr/>
      </p:nvGrpSpPr>
      <p:grpSpPr>
        <a:xfrm>
          <a:off x="0" y="0"/>
          <a:ext cx="0" cy="0"/>
          <a:chOff x="0" y="0"/>
          <a:chExt cx="0" cy="0"/>
        </a:xfrm>
      </p:grpSpPr>
      <p:sp useBgFill="1">
        <p:nvSpPr>
          <p:cNvPr id="89" name="Rectangle 80">
            <a:extLst>
              <a:ext uri="{FF2B5EF4-FFF2-40B4-BE49-F238E27FC236}">
                <a16:creationId xmlns:a16="http://schemas.microsoft.com/office/drawing/2014/main" id="{95408913-B323-422F-B521-2957A5B7F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82">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4" y="0"/>
            <a:ext cx="5474982" cy="51435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chemeClr val="bg2">
              <a:alpha val="50000"/>
            </a:schemeClr>
          </a:solidFill>
          <a:ln w="32707" cap="flat">
            <a:noFill/>
            <a:prstDash val="solid"/>
            <a:miter/>
          </a:ln>
        </p:spPr>
        <p:txBody>
          <a:bodyPr rtlCol="0" anchor="ctr"/>
          <a:lstStyle/>
          <a:p>
            <a:endParaRPr lang="en-US">
              <a:solidFill>
                <a:schemeClr val="tx1"/>
              </a:solidFill>
            </a:endParaRPr>
          </a:p>
        </p:txBody>
      </p:sp>
      <p:sp>
        <p:nvSpPr>
          <p:cNvPr id="75" name="Google Shape;75;p16"/>
          <p:cNvSpPr txBox="1">
            <a:spLocks noGrp="1"/>
          </p:cNvSpPr>
          <p:nvPr>
            <p:ph type="title"/>
          </p:nvPr>
        </p:nvSpPr>
        <p:spPr>
          <a:xfrm>
            <a:off x="628649" y="799311"/>
            <a:ext cx="3714751" cy="3544877"/>
          </a:xfrm>
          <a:prstGeom prst="rect">
            <a:avLst/>
          </a:prstGeom>
        </p:spPr>
        <p:txBody>
          <a:bodyPr spcFirstLastPara="1" vert="horz" lIns="91440" tIns="45720" rIns="91440" bIns="45720" rtlCol="0" anchor="ctr" anchorCtr="0">
            <a:normAutofit/>
          </a:bodyPr>
          <a:lstStyle/>
          <a:p>
            <a:pPr marL="0" lvl="0" indent="0" algn="l">
              <a:lnSpc>
                <a:spcPct val="90000"/>
              </a:lnSpc>
              <a:spcBef>
                <a:spcPct val="0"/>
              </a:spcBef>
              <a:spcAft>
                <a:spcPts val="0"/>
              </a:spcAft>
            </a:pPr>
            <a:r>
              <a:rPr lang="en-US" sz="3400" kern="1200">
                <a:solidFill>
                  <a:schemeClr val="tx1"/>
                </a:solidFill>
                <a:latin typeface="+mj-lt"/>
                <a:ea typeface="+mj-ea"/>
                <a:cs typeface="+mj-cs"/>
              </a:rPr>
              <a:t>What problems are easily caused by Web Scraping techniques? </a:t>
            </a:r>
            <a:br>
              <a:rPr lang="en-US" sz="3400" kern="1200">
                <a:solidFill>
                  <a:schemeClr val="tx1"/>
                </a:solidFill>
                <a:latin typeface="+mj-lt"/>
                <a:ea typeface="+mj-ea"/>
                <a:cs typeface="+mj-cs"/>
              </a:rPr>
            </a:br>
            <a:br>
              <a:rPr lang="en-US" sz="3400" kern="1200">
                <a:solidFill>
                  <a:schemeClr val="tx1"/>
                </a:solidFill>
                <a:latin typeface="+mj-lt"/>
                <a:ea typeface="+mj-ea"/>
                <a:cs typeface="+mj-cs"/>
              </a:rPr>
            </a:br>
            <a:r>
              <a:rPr lang="en-US" sz="3400" kern="1200">
                <a:solidFill>
                  <a:schemeClr val="tx1"/>
                </a:solidFill>
                <a:latin typeface="+mj-lt"/>
                <a:ea typeface="+mj-ea"/>
                <a:cs typeface="+mj-cs"/>
              </a:rPr>
              <a:t>Why?</a:t>
            </a:r>
          </a:p>
        </p:txBody>
      </p:sp>
      <p:sp>
        <p:nvSpPr>
          <p:cNvPr id="76" name="Google Shape;76;p16"/>
          <p:cNvSpPr txBox="1">
            <a:spLocks noGrp="1"/>
          </p:cNvSpPr>
          <p:nvPr>
            <p:ph type="body" idx="2"/>
          </p:nvPr>
        </p:nvSpPr>
        <p:spPr>
          <a:xfrm>
            <a:off x="5653516" y="534984"/>
            <a:ext cx="2861834" cy="4073532"/>
          </a:xfrm>
          <a:prstGeom prst="rect">
            <a:avLst/>
          </a:prstGeom>
        </p:spPr>
        <p:txBody>
          <a:bodyPr spcFirstLastPara="1" vert="horz" lIns="91440" tIns="45720" rIns="91440" bIns="45720" rtlCol="0" anchor="ctr" anchorCtr="0">
            <a:normAutofit/>
          </a:bodyPr>
          <a:lstStyle/>
          <a:p>
            <a:pPr marL="457200" lvl="0" indent="-228600">
              <a:lnSpc>
                <a:spcPct val="90000"/>
              </a:lnSpc>
              <a:spcBef>
                <a:spcPts val="0"/>
              </a:spcBef>
              <a:spcAft>
                <a:spcPts val="0"/>
              </a:spcAft>
              <a:buFont typeface="Arial" panose="020B0604020202020204" pitchFamily="34" charset="0"/>
              <a:buChar char="•"/>
            </a:pPr>
            <a:r>
              <a:rPr lang="en-US" sz="1300" kern="1200" dirty="0">
                <a:solidFill>
                  <a:schemeClr val="tx1"/>
                </a:solidFill>
                <a:latin typeface="+mn-lt"/>
                <a:ea typeface="+mn-ea"/>
                <a:cs typeface="+mn-cs"/>
              </a:rPr>
              <a:t>Web scraping is essentially a form of data mining.</a:t>
            </a:r>
          </a:p>
          <a:p>
            <a:pPr marL="457200" lvl="0" indent="-228600">
              <a:lnSpc>
                <a:spcPct val="90000"/>
              </a:lnSpc>
              <a:spcBef>
                <a:spcPts val="1600"/>
              </a:spcBef>
              <a:spcAft>
                <a:spcPts val="0"/>
              </a:spcAft>
              <a:buSzPts val="1200"/>
              <a:buFont typeface="Arial" panose="020B0604020202020204" pitchFamily="34" charset="0"/>
              <a:buChar char="•"/>
            </a:pPr>
            <a:r>
              <a:rPr lang="en-US" sz="1300" kern="1200" dirty="0">
                <a:solidFill>
                  <a:schemeClr val="tx1"/>
                </a:solidFill>
                <a:latin typeface="+mn-lt"/>
                <a:ea typeface="+mn-ea"/>
                <a:cs typeface="+mn-cs"/>
              </a:rPr>
              <a:t>Many expert developers can easily access most of the data on the web using web crawlers</a:t>
            </a:r>
          </a:p>
          <a:p>
            <a:pPr marL="457200" lvl="0" indent="-228600">
              <a:lnSpc>
                <a:spcPct val="90000"/>
              </a:lnSpc>
              <a:spcBef>
                <a:spcPts val="1600"/>
              </a:spcBef>
              <a:spcAft>
                <a:spcPts val="0"/>
              </a:spcAft>
              <a:buSzPts val="1200"/>
              <a:buFont typeface="Arial" panose="020B0604020202020204" pitchFamily="34" charset="0"/>
              <a:buChar char="•"/>
            </a:pPr>
            <a:r>
              <a:rPr lang="en-US" sz="1300" kern="1200" dirty="0">
                <a:solidFill>
                  <a:schemeClr val="tx1"/>
                </a:solidFill>
                <a:latin typeface="+mn-lt"/>
                <a:ea typeface="+mn-ea"/>
                <a:cs typeface="+mn-cs"/>
              </a:rPr>
              <a:t>even use some vulnerabilities to obtain a lot of encrypted, unpublished information.</a:t>
            </a:r>
          </a:p>
          <a:p>
            <a:pPr marL="457200" lvl="0" indent="-228600">
              <a:lnSpc>
                <a:spcPct val="90000"/>
              </a:lnSpc>
              <a:spcBef>
                <a:spcPts val="1600"/>
              </a:spcBef>
              <a:spcAft>
                <a:spcPts val="0"/>
              </a:spcAft>
              <a:buSzPts val="1200"/>
              <a:buFont typeface="Arial" panose="020B0604020202020204" pitchFamily="34" charset="0"/>
              <a:buChar char="•"/>
            </a:pPr>
            <a:r>
              <a:rPr lang="en-US" sz="1300" kern="1200" dirty="0">
                <a:solidFill>
                  <a:schemeClr val="tx1"/>
                </a:solidFill>
                <a:latin typeface="+mn-lt"/>
                <a:ea typeface="+mn-ea"/>
                <a:cs typeface="+mn-cs"/>
              </a:rPr>
              <a:t>A lot of information on the website is not public.</a:t>
            </a:r>
          </a:p>
          <a:p>
            <a:pPr marL="457200" lvl="0" indent="-228600">
              <a:lnSpc>
                <a:spcPct val="90000"/>
              </a:lnSpc>
              <a:spcBef>
                <a:spcPts val="1600"/>
              </a:spcBef>
              <a:spcAft>
                <a:spcPts val="0"/>
              </a:spcAft>
              <a:buSzPts val="1200"/>
              <a:buFont typeface="Arial" panose="020B0604020202020204" pitchFamily="34" charset="0"/>
              <a:buChar char="•"/>
            </a:pPr>
            <a:r>
              <a:rPr lang="en-US" sz="1300" kern="1200" dirty="0">
                <a:solidFill>
                  <a:schemeClr val="tx1"/>
                </a:solidFill>
                <a:latin typeface="+mn-lt"/>
                <a:ea typeface="+mn-ea"/>
                <a:cs typeface="+mn-cs"/>
              </a:rPr>
              <a:t>These unpublic data may contain a lot of private information.</a:t>
            </a:r>
          </a:p>
          <a:p>
            <a:pPr marL="457200" lvl="0" indent="-228600">
              <a:lnSpc>
                <a:spcPct val="90000"/>
              </a:lnSpc>
              <a:spcBef>
                <a:spcPts val="1600"/>
              </a:spcBef>
              <a:spcAft>
                <a:spcPts val="0"/>
              </a:spcAft>
              <a:buSzPts val="1200"/>
              <a:buFont typeface="Arial" panose="020B0604020202020204" pitchFamily="34" charset="0"/>
              <a:buChar char="•"/>
            </a:pPr>
            <a:r>
              <a:rPr lang="en-US" sz="1300" kern="1200" dirty="0">
                <a:solidFill>
                  <a:schemeClr val="tx1"/>
                </a:solidFill>
                <a:latin typeface="+mn-lt"/>
                <a:ea typeface="+mn-ea"/>
                <a:cs typeface="+mn-cs"/>
              </a:rPr>
              <a:t>So,</a:t>
            </a:r>
            <a:r>
              <a:rPr lang="zh-CN" altLang="en-US" sz="1300" kern="1200" dirty="0">
                <a:solidFill>
                  <a:schemeClr val="tx1"/>
                </a:solidFill>
                <a:latin typeface="+mn-lt"/>
                <a:ea typeface="+mn-ea"/>
                <a:cs typeface="+mn-cs"/>
              </a:rPr>
              <a:t> </a:t>
            </a:r>
            <a:r>
              <a:rPr lang="en-US" sz="1300" kern="1200" dirty="0">
                <a:solidFill>
                  <a:schemeClr val="tx1"/>
                </a:solidFill>
                <a:latin typeface="+mn-lt"/>
                <a:ea typeface="+mn-ea"/>
                <a:cs typeface="+mn-cs"/>
              </a:rPr>
              <a:t>scraping of website data is easy to trigger laws.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8"/>
        <p:cNvGrpSpPr/>
        <p:nvPr/>
      </p:nvGrpSpPr>
      <p:grpSpPr>
        <a:xfrm>
          <a:off x="0" y="0"/>
          <a:ext cx="0" cy="0"/>
          <a:chOff x="0" y="0"/>
          <a:chExt cx="0" cy="0"/>
        </a:xfrm>
      </p:grpSpPr>
      <p:sp useBgFill="1">
        <p:nvSpPr>
          <p:cNvPr id="99" name="Rectangle 94">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6">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1" y="0"/>
            <a:ext cx="5653279" cy="51435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chemeClr val="bg2">
              <a:alpha val="50000"/>
            </a:schemeClr>
          </a:solidFill>
          <a:ln w="32707" cap="flat">
            <a:noFill/>
            <a:prstDash val="solid"/>
            <a:miter/>
          </a:ln>
        </p:spPr>
        <p:txBody>
          <a:bodyPr rtlCol="0" anchor="ctr"/>
          <a:lstStyle/>
          <a:p>
            <a:endParaRPr lang="en-US"/>
          </a:p>
        </p:txBody>
      </p:sp>
      <p:sp>
        <p:nvSpPr>
          <p:cNvPr id="89" name="Google Shape;89;p18"/>
          <p:cNvSpPr txBox="1">
            <a:spLocks noGrp="1"/>
          </p:cNvSpPr>
          <p:nvPr>
            <p:ph type="title"/>
          </p:nvPr>
        </p:nvSpPr>
        <p:spPr>
          <a:xfrm>
            <a:off x="679113" y="799311"/>
            <a:ext cx="2811607" cy="3544877"/>
          </a:xfrm>
          <a:prstGeom prst="rect">
            <a:avLst/>
          </a:prstGeom>
        </p:spPr>
        <p:txBody>
          <a:bodyPr spcFirstLastPara="1" vert="horz" lIns="91440" tIns="45720" rIns="91440" bIns="45720" rtlCol="0" anchor="ctr" anchorCtr="0">
            <a:normAutofit/>
          </a:bodyPr>
          <a:lstStyle/>
          <a:p>
            <a:pPr marL="0" lvl="0" indent="0">
              <a:lnSpc>
                <a:spcPct val="90000"/>
              </a:lnSpc>
              <a:spcBef>
                <a:spcPct val="0"/>
              </a:spcBef>
              <a:spcAft>
                <a:spcPts val="0"/>
              </a:spcAft>
            </a:pPr>
            <a:r>
              <a:rPr lang="en-US" sz="4100" kern="1200" dirty="0">
                <a:solidFill>
                  <a:schemeClr val="tx1"/>
                </a:solidFill>
                <a:latin typeface="+mj-lt"/>
                <a:ea typeface="+mj-ea"/>
                <a:cs typeface="+mj-cs"/>
              </a:rPr>
              <a:t>Back to Alibaba’s Taobao Data Leaking Issue</a:t>
            </a:r>
          </a:p>
        </p:txBody>
      </p:sp>
      <p:sp>
        <p:nvSpPr>
          <p:cNvPr id="90" name="Google Shape;90;p18"/>
          <p:cNvSpPr txBox="1">
            <a:spLocks noGrp="1"/>
          </p:cNvSpPr>
          <p:nvPr>
            <p:ph type="body" idx="1"/>
          </p:nvPr>
        </p:nvSpPr>
        <p:spPr>
          <a:xfrm>
            <a:off x="4800600" y="534984"/>
            <a:ext cx="3714750" cy="4073532"/>
          </a:xfrm>
          <a:prstGeom prst="rect">
            <a:avLst/>
          </a:prstGeom>
        </p:spPr>
        <p:txBody>
          <a:bodyPr spcFirstLastPara="1" vert="horz" lIns="91440" tIns="45720" rIns="91440" bIns="45720" rtlCol="0" anchor="ctr" anchorCtr="0">
            <a:normAutofit/>
          </a:bodyPr>
          <a:lstStyle/>
          <a:p>
            <a:pPr indent="-228600">
              <a:lnSpc>
                <a:spcPct val="90000"/>
              </a:lnSpc>
              <a:spcBef>
                <a:spcPts val="1600"/>
              </a:spcBef>
              <a:buSzPts val="1600"/>
              <a:buFont typeface="Arial" panose="020B0604020202020204" pitchFamily="34" charset="0"/>
              <a:buChar char="•"/>
            </a:pPr>
            <a:r>
              <a:rPr lang="en-US" sz="1100" kern="1200" dirty="0">
                <a:solidFill>
                  <a:schemeClr val="tx1"/>
                </a:solidFill>
                <a:latin typeface="+mn-lt"/>
                <a:ea typeface="+mn-ea"/>
                <a:cs typeface="+mn-cs"/>
              </a:rPr>
              <a:t>A marketing consultant illegally obtained user data such as user ids, mobile phone numbers and customer reviews through web scraping software. </a:t>
            </a:r>
          </a:p>
          <a:p>
            <a:pPr indent="-228600">
              <a:lnSpc>
                <a:spcPct val="90000"/>
              </a:lnSpc>
              <a:spcBef>
                <a:spcPts val="1600"/>
              </a:spcBef>
              <a:buSzPts val="1600"/>
              <a:buFont typeface="Arial" panose="020B0604020202020204" pitchFamily="34" charset="0"/>
              <a:buChar char="•"/>
            </a:pPr>
            <a:r>
              <a:rPr lang="en-US" sz="1100" kern="1200" dirty="0">
                <a:solidFill>
                  <a:schemeClr val="tx1"/>
                </a:solidFill>
                <a:latin typeface="+mn-lt"/>
                <a:ea typeface="+mn-ea"/>
                <a:cs typeface="+mn-cs"/>
              </a:rPr>
              <a:t>Mobile phone numbers are sensitive </a:t>
            </a:r>
            <a:r>
              <a:rPr lang="en-US" altLang="zh-CN" sz="1100" kern="1200" dirty="0">
                <a:solidFill>
                  <a:schemeClr val="tx1"/>
                </a:solidFill>
                <a:latin typeface="+mn-lt"/>
                <a:ea typeface="+mn-ea"/>
                <a:cs typeface="+mn-cs"/>
              </a:rPr>
              <a:t>— </a:t>
            </a:r>
            <a:r>
              <a:rPr lang="en-US" sz="1100" kern="1200" dirty="0">
                <a:solidFill>
                  <a:schemeClr val="tx1"/>
                </a:solidFill>
                <a:latin typeface="+mn-lt"/>
                <a:ea typeface="+mn-ea"/>
                <a:cs typeface="+mn-cs"/>
              </a:rPr>
              <a:t>register official information on SIM cards</a:t>
            </a:r>
          </a:p>
          <a:p>
            <a:pPr indent="-228600">
              <a:lnSpc>
                <a:spcPct val="90000"/>
              </a:lnSpc>
              <a:spcBef>
                <a:spcPts val="1600"/>
              </a:spcBef>
              <a:buSzPts val="1600"/>
              <a:buFont typeface="Arial" panose="020B0604020202020204" pitchFamily="34" charset="0"/>
              <a:buChar char="•"/>
            </a:pPr>
            <a:r>
              <a:rPr lang="en-US" sz="1100" b="1" kern="1200" dirty="0">
                <a:solidFill>
                  <a:schemeClr val="tx1"/>
                </a:solidFill>
                <a:latin typeface="+mn-lt"/>
                <a:ea typeface="+mn-ea"/>
                <a:cs typeface="+mn-cs"/>
              </a:rPr>
              <a:t>Universality</a:t>
            </a:r>
            <a:r>
              <a:rPr lang="en-US" sz="1100" kern="1200" dirty="0">
                <a:solidFill>
                  <a:schemeClr val="tx1"/>
                </a:solidFill>
                <a:latin typeface="+mn-lt"/>
                <a:ea typeface="+mn-ea"/>
                <a:cs typeface="+mn-cs"/>
              </a:rPr>
              <a:t> of </a:t>
            </a:r>
            <a:r>
              <a:rPr lang="en-US" altLang="zh-CN" sz="1100" kern="1200" dirty="0">
                <a:solidFill>
                  <a:schemeClr val="tx1"/>
                </a:solidFill>
                <a:latin typeface="+mn-lt"/>
                <a:ea typeface="+mn-ea"/>
                <a:cs typeface="+mn-cs"/>
              </a:rPr>
              <a:t>web scraping </a:t>
            </a:r>
            <a:r>
              <a:rPr lang="en-US" sz="1100" kern="1200" dirty="0">
                <a:solidFill>
                  <a:schemeClr val="tx1"/>
                </a:solidFill>
                <a:latin typeface="+mn-lt"/>
                <a:ea typeface="+mn-ea"/>
                <a:cs typeface="+mn-cs"/>
              </a:rPr>
              <a:t>technology, many non-professionals can also use some encapsulated </a:t>
            </a:r>
            <a:r>
              <a:rPr lang="en-US" altLang="zh-CN" sz="1100" kern="1200" dirty="0">
                <a:solidFill>
                  <a:schemeClr val="tx1"/>
                </a:solidFill>
                <a:latin typeface="+mn-lt"/>
                <a:ea typeface="+mn-ea"/>
                <a:cs typeface="+mn-cs"/>
              </a:rPr>
              <a:t>web scraping </a:t>
            </a:r>
            <a:r>
              <a:rPr lang="en-US" sz="1100" kern="1200" dirty="0">
                <a:solidFill>
                  <a:schemeClr val="tx1"/>
                </a:solidFill>
                <a:latin typeface="+mn-lt"/>
                <a:ea typeface="+mn-ea"/>
                <a:cs typeface="+mn-cs"/>
              </a:rPr>
              <a:t>software to easily obtain the information in the web page. </a:t>
            </a:r>
          </a:p>
          <a:p>
            <a:pPr indent="-228600">
              <a:lnSpc>
                <a:spcPct val="90000"/>
              </a:lnSpc>
              <a:spcBef>
                <a:spcPts val="1600"/>
              </a:spcBef>
              <a:buSzPts val="1600"/>
              <a:buFont typeface="Arial" panose="020B0604020202020204" pitchFamily="34" charset="0"/>
              <a:buChar char="•"/>
            </a:pPr>
            <a:r>
              <a:rPr lang="en-US" sz="1100" kern="1200" dirty="0">
                <a:solidFill>
                  <a:schemeClr val="tx1"/>
                </a:solidFill>
                <a:latin typeface="+mn-lt"/>
                <a:ea typeface="+mn-ea"/>
                <a:cs typeface="+mn-cs"/>
              </a:rPr>
              <a:t>How to disguise the </a:t>
            </a:r>
            <a:r>
              <a:rPr lang="en-US" altLang="zh-CN" sz="1100" kern="1200" dirty="0">
                <a:solidFill>
                  <a:schemeClr val="tx1"/>
                </a:solidFill>
                <a:latin typeface="+mn-lt"/>
                <a:ea typeface="+mn-ea"/>
                <a:cs typeface="+mn-cs"/>
              </a:rPr>
              <a:t>scraping</a:t>
            </a:r>
            <a:r>
              <a:rPr lang="en-US" sz="1100" kern="1200" dirty="0">
                <a:solidFill>
                  <a:schemeClr val="tx1"/>
                </a:solidFill>
                <a:latin typeface="+mn-lt"/>
                <a:ea typeface="+mn-ea"/>
                <a:cs typeface="+mn-cs"/>
              </a:rPr>
              <a:t> program to escape the anti-crawler program?</a:t>
            </a:r>
          </a:p>
          <a:p>
            <a:pPr lvl="1" indent="-228600">
              <a:lnSpc>
                <a:spcPct val="90000"/>
              </a:lnSpc>
              <a:buSzPts val="1600"/>
              <a:buFont typeface="Arial" panose="020B0604020202020204" pitchFamily="34" charset="0"/>
              <a:buChar char="•"/>
            </a:pPr>
            <a:r>
              <a:rPr lang="en-US" sz="1100" kern="1200" dirty="0">
                <a:solidFill>
                  <a:schemeClr val="tx1"/>
                </a:solidFill>
                <a:latin typeface="+mn-lt"/>
                <a:ea typeface="+mn-ea"/>
                <a:cs typeface="+mn-cs"/>
              </a:rPr>
              <a:t>Add a header to disguise it as a request from the browser:</a:t>
            </a:r>
          </a:p>
          <a:p>
            <a:pPr lvl="1" indent="-228600">
              <a:lnSpc>
                <a:spcPct val="90000"/>
              </a:lnSpc>
              <a:buSzPts val="1600"/>
              <a:buFont typeface="Arial" panose="020B0604020202020204" pitchFamily="34" charset="0"/>
              <a:buChar char="•"/>
            </a:pPr>
            <a:r>
              <a:rPr lang="en-US" sz="1100" kern="1200" dirty="0">
                <a:solidFill>
                  <a:schemeClr val="tx1"/>
                </a:solidFill>
                <a:latin typeface="+mn-lt"/>
                <a:ea typeface="+mn-ea"/>
                <a:cs typeface="+mn-cs"/>
              </a:rPr>
              <a:t>e.g. “</a:t>
            </a:r>
            <a:r>
              <a:rPr lang="en-US" sz="1100" kern="1200" dirty="0" err="1">
                <a:solidFill>
                  <a:schemeClr val="tx1"/>
                </a:solidFill>
                <a:latin typeface="+mn-lt"/>
                <a:ea typeface="+mn-ea"/>
                <a:cs typeface="+mn-cs"/>
              </a:rPr>
              <a:t>req.add_header</a:t>
            </a:r>
            <a:r>
              <a:rPr lang="en-US" sz="1100" kern="1200" dirty="0">
                <a:solidFill>
                  <a:schemeClr val="tx1"/>
                </a:solidFill>
                <a:latin typeface="+mn-lt"/>
                <a:ea typeface="+mn-ea"/>
                <a:cs typeface="+mn-cs"/>
              </a:rPr>
              <a:t>('User-Agent', 'Mozilla/4.0 (compatible; MSIE 5.5; Windows NT)’)”</a:t>
            </a: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2094</Words>
  <Application>Microsoft Office PowerPoint</Application>
  <PresentationFormat>全屏显示(16:9)</PresentationFormat>
  <Paragraphs>158</Paragraphs>
  <Slides>23</Slides>
  <Notes>23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Slack-Lato</vt:lpstr>
      <vt:lpstr>Old Standard TT</vt:lpstr>
      <vt:lpstr>Courier New</vt:lpstr>
      <vt:lpstr>Arial</vt:lpstr>
      <vt:lpstr>Paperback</vt:lpstr>
      <vt:lpstr>Data7002 Group1</vt:lpstr>
      <vt:lpstr>INTRODUCTION</vt:lpstr>
      <vt:lpstr>Web crawling with Alibaba</vt:lpstr>
      <vt:lpstr>TECHNICS</vt:lpstr>
      <vt:lpstr>What is web scraping?</vt:lpstr>
      <vt:lpstr>Examples of web scraping are used:</vt:lpstr>
      <vt:lpstr>The basic principles and process of Web Scraping (using Python as an example) :</vt:lpstr>
      <vt:lpstr>What problems are easily caused by Web Scraping techniques?   Why?</vt:lpstr>
      <vt:lpstr>Back to Alibaba’s Taobao Data Leaking Issue</vt:lpstr>
      <vt:lpstr>LAW &amp; PRIVACY </vt:lpstr>
      <vt:lpstr>What information does Alibaba’s Taobao take?</vt:lpstr>
      <vt:lpstr>Sensitive term</vt:lpstr>
      <vt:lpstr>The Criminal Code of the People's Republic of China</vt:lpstr>
      <vt:lpstr>Case Result</vt:lpstr>
      <vt:lpstr>Ethics </vt:lpstr>
      <vt:lpstr>Ethical Aspects of Web Scraping</vt:lpstr>
      <vt:lpstr>Unethical Use cases</vt:lpstr>
      <vt:lpstr>Ethical Use cases</vt:lpstr>
      <vt:lpstr>Alibaba’s Case Study</vt:lpstr>
      <vt:lpstr>Web scraper’s responsibilities.</vt:lpstr>
      <vt:lpstr>Website owner’s responsibilities.</vt:lpstr>
      <vt:lpstr>Conclusion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Density Experiment</dc:title>
  <dc:creator>shuoyuan zhang</dc:creator>
  <cp:lastModifiedBy>zhang shuoyuan</cp:lastModifiedBy>
  <cp:revision>12</cp:revision>
  <dcterms:created xsi:type="dcterms:W3CDTF">2021-10-17T02:27:00Z</dcterms:created>
  <dcterms:modified xsi:type="dcterms:W3CDTF">2021-10-18T15:07:51Z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EB920405E3CB4B20B0CA627BFBB71BFF</vt:lpwstr>
  </property>
  <property fmtid="{D5CDD505-2E9C-101B-9397-08002B2CF9AE}" pid="3" name="KSOProductBuildVer">
    <vt:lpwstr>2052-11.1.0.10700</vt:lpwstr>
  </property>
</Properties>
</file>