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65" r:id="rId3"/>
    <p:sldId id="266" r:id="rId4"/>
    <p:sldId id="256" r:id="rId5"/>
    <p:sldId id="257" r:id="rId6"/>
    <p:sldId id="258" r:id="rId7"/>
    <p:sldId id="259" r:id="rId8"/>
    <p:sldId id="267" r:id="rId9"/>
    <p:sldId id="262" r:id="rId10"/>
    <p:sldId id="260" r:id="rId11"/>
    <p:sldId id="261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AA0C2-F5EB-485B-8A87-3822B7AB66F4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0EA7D-E9FE-43EC-948D-F0D0AC2186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51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n_estimators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This is the number of trees you want to build before taking the maximum voting or averages of predictions.</a:t>
            </a:r>
          </a:p>
          <a:p>
            <a:pPr marL="228600" indent="-228600">
              <a:buAutoNum type="arabicParenBoth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Multilayer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 perceptron (MLP) from neural network models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EA7D-E9FE-43EC-948D-F0D0AC2186C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28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EA7D-E9FE-43EC-948D-F0D0AC2186C0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21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EA7D-E9FE-43EC-948D-F0D0AC2186C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25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5E18-A197-4C6A-BA05-BDFC016D6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3BBD5-6D8A-41D2-8872-BD672069F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E87E-8EAD-4E8D-A83B-13E24D3D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C718-524F-415F-9E91-0B11DAE4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4413-DCDC-4E1D-B4A8-77EEBDC5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78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47B5-3A1B-4D38-9B71-394B566C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B8E99-9EF6-44C9-BA95-282250A02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D115-D072-4D95-932E-D920B19A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0935-59F0-4A07-B84F-3ED0FD67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B0EF-D720-4016-A3AF-89B07DCD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84425-04BD-4211-979F-56B8CCC6E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2B629-1F02-4E15-ADB6-65EED3FD6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D62A-FE61-4F49-8994-10E9EF2C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6D77-3BAF-4A0A-8B87-319DD894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0AF7-8DC8-4428-8606-FEC4DE82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8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A885-5259-41D9-A6CC-C6762FE2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CBBA-711B-4F02-BB25-88E99D40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15BD-31A8-4E88-8C69-02F9AA5C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878C-2FF1-4696-B14E-BBCEBCB5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BF1E-42E8-4D50-9A39-4B77835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8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B05A-BE68-4074-AF8C-5A9CD78F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A003-10F0-4189-9F4C-D12D10CE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89B9-2CC7-42EF-A23A-00E29F64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0641-3C67-48A9-9F93-6F8D3282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39A4-7C8B-4ABB-80EB-2DDCF2B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91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8FC-3F3F-4B83-AD04-FE5E0C92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116C-5814-4D0A-B7F9-27C9C078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5D0CA-12C5-43C0-849C-539145C51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B4CE4-3C4B-48D1-AA5D-B34AB0B5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BB23E-2C41-4106-AB6F-B9ADA742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3F0D-7665-4711-BAAF-5EDE91C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5A18-F05A-4EA7-87BD-67295DB2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902F-3010-4625-8BBA-2BD4C0C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6906-66CA-49D0-8B17-C887E0CD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14EF-AAAC-4890-AC69-405F8F0F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38EF6-198E-44EF-AD89-9C520277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98E14-B03B-4BD9-B84A-8106FC0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E274A-8CF3-4313-97B6-44E82C1D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DFB15-4BAB-4CD7-B3DB-74C8EA37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81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B7F6-7E4A-4046-86AF-EDA3C2D7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E9E0-D39E-4295-B0CE-28327E5F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7D576-4F90-47FF-A18C-20B7CBD9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D18D1-F268-43F6-9005-61D5ABF0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92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16561-598D-40CE-B4FB-0973232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A75CA-4BD4-4F4D-A477-DC4E92C5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39B73-9737-42CF-8E28-CBEE502C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82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D7C1-CE1D-4A6E-A73F-23B79242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634E-4187-430F-A4AC-E7FDC97A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9BC7-4375-4B82-92AE-ECDE5BED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D31F-6E96-4667-874C-9D6DA2CE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FF66-B3CB-45B8-9090-5E984545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C742-D323-490A-AD46-6AF9352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15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F39-9FFF-48CA-9640-39A75F1E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84E64-B84B-45E4-BBDC-761ECC312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62181-B849-4D2D-8702-D489B7A1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B4B3-01B1-4EBB-AB7D-CD68E6A4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0ECC-8623-4036-B998-B2685FF7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F505-5733-4D81-A708-F37FCB7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34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CAE44-F9E7-4D23-8ECB-E57CC991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0E642-E67A-4B9E-89D5-592F2A5B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F28F-B0F0-455E-AE1A-EC72F1226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F92C-FB01-49BF-9C62-FD7D0F5505B5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1B89-363C-4358-824F-6D83AF0F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750A-19B0-44C8-ADB1-26CD2035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2A7D-CE35-490D-963A-C3CAE94748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47E-0054-4C39-89C7-09E42FA66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DATA7202 Tutorial 1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DCA-33D9-481C-BAA3-4D840A237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1644"/>
            <a:ext cx="9144000" cy="1366156"/>
          </a:xfrm>
        </p:spPr>
        <p:txBody>
          <a:bodyPr/>
          <a:lstStyle/>
          <a:p>
            <a:pPr lvl="8"/>
            <a:r>
              <a:rPr lang="en-AU" dirty="0"/>
              <a:t>                                                     Date:   3/2/2021</a:t>
            </a:r>
          </a:p>
        </p:txBody>
      </p:sp>
    </p:spTree>
    <p:extLst>
      <p:ext uri="{BB962C8B-B14F-4D97-AF65-F5344CB8AC3E}">
        <p14:creationId xmlns:p14="http://schemas.microsoft.com/office/powerpoint/2010/main" val="428960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A30C-02CF-4CF4-AD3A-70217B92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C803-EAE2-49A4-BCED-C5958984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Regression model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6CF097-BA48-40AA-9774-872FCDDBE3CF}"/>
              </a:ext>
            </a:extLst>
          </p:cNvPr>
          <p:cNvCxnSpPr>
            <a:cxnSpLocks/>
          </p:cNvCxnSpPr>
          <p:nvPr/>
        </p:nvCxnSpPr>
        <p:spPr>
          <a:xfrm flipV="1">
            <a:off x="4072768" y="2394701"/>
            <a:ext cx="0" cy="3463391"/>
          </a:xfrm>
          <a:prstGeom prst="line">
            <a:avLst/>
          </a:prstGeom>
          <a:ln w="50800" cap="sq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1DBC13-8035-48CA-8B27-D5C200170785}"/>
              </a:ext>
            </a:extLst>
          </p:cNvPr>
          <p:cNvCxnSpPr>
            <a:cxnSpLocks/>
          </p:cNvCxnSpPr>
          <p:nvPr/>
        </p:nvCxnSpPr>
        <p:spPr>
          <a:xfrm>
            <a:off x="4072768" y="5858092"/>
            <a:ext cx="4596117" cy="0"/>
          </a:xfrm>
          <a:prstGeom prst="line">
            <a:avLst/>
          </a:prstGeom>
          <a:ln w="50800" cap="sq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CD0FF8-D8AE-4B35-946A-EE7EA32AAE2D}"/>
              </a:ext>
            </a:extLst>
          </p:cNvPr>
          <p:cNvSpPr txBox="1"/>
          <p:nvPr/>
        </p:nvSpPr>
        <p:spPr>
          <a:xfrm>
            <a:off x="6071052" y="5770899"/>
            <a:ext cx="30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FD7E64-3C06-4BDB-9E79-E5B138D3AAF3}"/>
              </a:ext>
            </a:extLst>
          </p:cNvPr>
          <p:cNvSpPr txBox="1"/>
          <p:nvPr/>
        </p:nvSpPr>
        <p:spPr>
          <a:xfrm>
            <a:off x="3582803" y="3678128"/>
            <a:ext cx="30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F09C50-F232-408A-88B6-87333B62F53A}"/>
              </a:ext>
            </a:extLst>
          </p:cNvPr>
          <p:cNvSpPr/>
          <p:nvPr/>
        </p:nvSpPr>
        <p:spPr>
          <a:xfrm>
            <a:off x="4569026" y="5425689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110C08-05B2-409F-8849-C35293EF9AE8}"/>
              </a:ext>
            </a:extLst>
          </p:cNvPr>
          <p:cNvSpPr/>
          <p:nvPr/>
        </p:nvSpPr>
        <p:spPr>
          <a:xfrm>
            <a:off x="4512259" y="524468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6E3D002-F8AF-4694-9391-D79D4D051A7B}"/>
              </a:ext>
            </a:extLst>
          </p:cNvPr>
          <p:cNvSpPr/>
          <p:nvPr/>
        </p:nvSpPr>
        <p:spPr>
          <a:xfrm>
            <a:off x="4848005" y="5137201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E07B09D-6C86-4021-A8D3-E24A9B67D0F1}"/>
              </a:ext>
            </a:extLst>
          </p:cNvPr>
          <p:cNvSpPr/>
          <p:nvPr/>
        </p:nvSpPr>
        <p:spPr>
          <a:xfrm>
            <a:off x="4791238" y="4778491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260733-134D-4830-994F-DE65F8AAE6C8}"/>
              </a:ext>
            </a:extLst>
          </p:cNvPr>
          <p:cNvSpPr/>
          <p:nvPr/>
        </p:nvSpPr>
        <p:spPr>
          <a:xfrm>
            <a:off x="5073943" y="4976210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C34249B-7631-42A0-BC50-D199B55D4473}"/>
              </a:ext>
            </a:extLst>
          </p:cNvPr>
          <p:cNvSpPr/>
          <p:nvPr/>
        </p:nvSpPr>
        <p:spPr>
          <a:xfrm>
            <a:off x="5409656" y="465618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460F32-8192-482B-9A6E-F1C10D97311B}"/>
              </a:ext>
            </a:extLst>
          </p:cNvPr>
          <p:cNvSpPr/>
          <p:nvPr/>
        </p:nvSpPr>
        <p:spPr>
          <a:xfrm>
            <a:off x="5687914" y="4528868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F973A6-1A9F-4B6E-8ECB-DC37EFA5C58B}"/>
              </a:ext>
            </a:extLst>
          </p:cNvPr>
          <p:cNvSpPr/>
          <p:nvPr/>
        </p:nvSpPr>
        <p:spPr>
          <a:xfrm>
            <a:off x="5485973" y="4187600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D9C9341-BA05-40D7-BCB1-1A89B18B003A}"/>
              </a:ext>
            </a:extLst>
          </p:cNvPr>
          <p:cNvSpPr/>
          <p:nvPr/>
        </p:nvSpPr>
        <p:spPr>
          <a:xfrm>
            <a:off x="5949810" y="3935294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58D50-EF60-4074-8232-FDBBCD9940A9}"/>
              </a:ext>
            </a:extLst>
          </p:cNvPr>
          <p:cNvSpPr/>
          <p:nvPr/>
        </p:nvSpPr>
        <p:spPr>
          <a:xfrm>
            <a:off x="5990531" y="3378656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1CF2BD-E759-4328-B2E5-AF3D101B94DB}"/>
              </a:ext>
            </a:extLst>
          </p:cNvPr>
          <p:cNvSpPr/>
          <p:nvPr/>
        </p:nvSpPr>
        <p:spPr>
          <a:xfrm rot="21085950">
            <a:off x="6386769" y="3944526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9D5E0C-F5CC-4B73-A6D1-01EC42A5688D}"/>
              </a:ext>
            </a:extLst>
          </p:cNvPr>
          <p:cNvSpPr/>
          <p:nvPr/>
        </p:nvSpPr>
        <p:spPr>
          <a:xfrm>
            <a:off x="6600551" y="3760385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3770A-00AE-4E7C-83B0-37D34C816F89}"/>
              </a:ext>
            </a:extLst>
          </p:cNvPr>
          <p:cNvSpPr/>
          <p:nvPr/>
        </p:nvSpPr>
        <p:spPr>
          <a:xfrm>
            <a:off x="6292637" y="364195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0F0C5CD-4653-4FF5-93A5-97AFEF299BB1}"/>
              </a:ext>
            </a:extLst>
          </p:cNvPr>
          <p:cNvSpPr/>
          <p:nvPr/>
        </p:nvSpPr>
        <p:spPr>
          <a:xfrm>
            <a:off x="6600552" y="320374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685326-09BA-483B-BF8B-16847170EC17}"/>
              </a:ext>
            </a:extLst>
          </p:cNvPr>
          <p:cNvSpPr/>
          <p:nvPr/>
        </p:nvSpPr>
        <p:spPr>
          <a:xfrm>
            <a:off x="6759338" y="3424558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27B604-48E9-482E-A382-4750D1E895CC}"/>
              </a:ext>
            </a:extLst>
          </p:cNvPr>
          <p:cNvSpPr/>
          <p:nvPr/>
        </p:nvSpPr>
        <p:spPr>
          <a:xfrm>
            <a:off x="6891328" y="2846842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E34B69-7820-4709-B9F6-A28F18379AC3}"/>
              </a:ext>
            </a:extLst>
          </p:cNvPr>
          <p:cNvSpPr/>
          <p:nvPr/>
        </p:nvSpPr>
        <p:spPr>
          <a:xfrm>
            <a:off x="7168696" y="3090214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5BA3662-E4E6-407B-A650-532B0804E4AC}"/>
              </a:ext>
            </a:extLst>
          </p:cNvPr>
          <p:cNvSpPr/>
          <p:nvPr/>
        </p:nvSpPr>
        <p:spPr>
          <a:xfrm>
            <a:off x="7508759" y="323486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186552A-B8E0-4679-A405-106627AE8296}"/>
              </a:ext>
            </a:extLst>
          </p:cNvPr>
          <p:cNvSpPr/>
          <p:nvPr/>
        </p:nvSpPr>
        <p:spPr>
          <a:xfrm>
            <a:off x="6949283" y="306304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07BC7D2-7252-43CB-BFB1-B2F83869A01B}"/>
              </a:ext>
            </a:extLst>
          </p:cNvPr>
          <p:cNvSpPr/>
          <p:nvPr/>
        </p:nvSpPr>
        <p:spPr>
          <a:xfrm>
            <a:off x="7358997" y="2790075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053A8A3-E4FB-40ED-BEDB-54FF8B9D88E6}"/>
              </a:ext>
            </a:extLst>
          </p:cNvPr>
          <p:cNvSpPr/>
          <p:nvPr/>
        </p:nvSpPr>
        <p:spPr>
          <a:xfrm>
            <a:off x="7468025" y="251710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0EE63CF-39F7-4C2D-9D0E-395DBAE161D8}"/>
              </a:ext>
            </a:extLst>
          </p:cNvPr>
          <p:cNvSpPr/>
          <p:nvPr/>
        </p:nvSpPr>
        <p:spPr>
          <a:xfrm>
            <a:off x="7709816" y="2649052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22EF3B-1A32-4F95-9396-50D577EBED39}"/>
              </a:ext>
            </a:extLst>
          </p:cNvPr>
          <p:cNvCxnSpPr>
            <a:cxnSpLocks/>
          </p:cNvCxnSpPr>
          <p:nvPr/>
        </p:nvCxnSpPr>
        <p:spPr>
          <a:xfrm flipV="1">
            <a:off x="4407907" y="2394701"/>
            <a:ext cx="3492980" cy="3135931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836DEF-86BA-454A-93F8-95842A506F52}"/>
              </a:ext>
            </a:extLst>
          </p:cNvPr>
          <p:cNvCxnSpPr>
            <a:cxnSpLocks/>
          </p:cNvCxnSpPr>
          <p:nvPr/>
        </p:nvCxnSpPr>
        <p:spPr>
          <a:xfrm>
            <a:off x="5534695" y="4244367"/>
            <a:ext cx="0" cy="28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7287610-A0F2-4713-8577-92DD676BB4C2}"/>
              </a:ext>
            </a:extLst>
          </p:cNvPr>
          <p:cNvCxnSpPr>
            <a:cxnSpLocks/>
          </p:cNvCxnSpPr>
          <p:nvPr/>
        </p:nvCxnSpPr>
        <p:spPr>
          <a:xfrm>
            <a:off x="4845500" y="4833959"/>
            <a:ext cx="0" cy="28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051561-6892-41C5-BDD0-618F9A71E660}"/>
              </a:ext>
            </a:extLst>
          </p:cNvPr>
          <p:cNvCxnSpPr>
            <a:cxnSpLocks/>
          </p:cNvCxnSpPr>
          <p:nvPr/>
        </p:nvCxnSpPr>
        <p:spPr>
          <a:xfrm>
            <a:off x="5798942" y="4301133"/>
            <a:ext cx="0" cy="2845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2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C0E1-5DCA-4E52-BB36-8CB6370E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123"/>
            <a:ext cx="10515600" cy="5402840"/>
          </a:xfrm>
        </p:spPr>
        <p:txBody>
          <a:bodyPr/>
          <a:lstStyle/>
          <a:p>
            <a:r>
              <a:rPr lang="en-AU" dirty="0"/>
              <a:t>KNN model (</a:t>
            </a:r>
            <a:r>
              <a:rPr lang="zh-CN" altLang="en-US" dirty="0"/>
              <a:t> </a:t>
            </a:r>
            <a:r>
              <a:rPr lang="en-AU" altLang="zh-CN" dirty="0"/>
              <a:t>2 dimension as example)</a:t>
            </a:r>
            <a:endParaRPr lang="en-A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900930-709F-40C5-B958-A11597F26E50}"/>
              </a:ext>
            </a:extLst>
          </p:cNvPr>
          <p:cNvCxnSpPr>
            <a:cxnSpLocks/>
          </p:cNvCxnSpPr>
          <p:nvPr/>
        </p:nvCxnSpPr>
        <p:spPr>
          <a:xfrm flipV="1">
            <a:off x="4099652" y="2394701"/>
            <a:ext cx="0" cy="3463391"/>
          </a:xfrm>
          <a:prstGeom prst="line">
            <a:avLst/>
          </a:prstGeom>
          <a:ln w="50800" cap="sq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019D84-4597-468A-A89E-3F021D0B8231}"/>
              </a:ext>
            </a:extLst>
          </p:cNvPr>
          <p:cNvCxnSpPr>
            <a:cxnSpLocks/>
          </p:cNvCxnSpPr>
          <p:nvPr/>
        </p:nvCxnSpPr>
        <p:spPr>
          <a:xfrm>
            <a:off x="4099652" y="5858092"/>
            <a:ext cx="4596117" cy="0"/>
          </a:xfrm>
          <a:prstGeom prst="line">
            <a:avLst/>
          </a:prstGeom>
          <a:ln w="50800" cap="sq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3937A1-FA7D-4D52-8F24-799F13CCE5FE}"/>
              </a:ext>
            </a:extLst>
          </p:cNvPr>
          <p:cNvCxnSpPr/>
          <p:nvPr/>
        </p:nvCxnSpPr>
        <p:spPr>
          <a:xfrm>
            <a:off x="4099652" y="3651624"/>
            <a:ext cx="211588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35061E-4556-4FCC-8FA2-A15CC1143C72}"/>
              </a:ext>
            </a:extLst>
          </p:cNvPr>
          <p:cNvCxnSpPr>
            <a:cxnSpLocks/>
          </p:cNvCxnSpPr>
          <p:nvPr/>
        </p:nvCxnSpPr>
        <p:spPr>
          <a:xfrm>
            <a:off x="6215534" y="2444376"/>
            <a:ext cx="0" cy="3413716"/>
          </a:xfrm>
          <a:prstGeom prst="line">
            <a:avLst/>
          </a:prstGeom>
          <a:ln w="25400">
            <a:solidFill>
              <a:srgbClr val="FF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2E20BA-37AD-436F-843A-A17050BAE4EB}"/>
              </a:ext>
            </a:extLst>
          </p:cNvPr>
          <p:cNvSpPr txBox="1"/>
          <p:nvPr/>
        </p:nvSpPr>
        <p:spPr>
          <a:xfrm>
            <a:off x="6097936" y="5770899"/>
            <a:ext cx="30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6D9BA-443D-4985-A764-B7584FC9E4E7}"/>
              </a:ext>
            </a:extLst>
          </p:cNvPr>
          <p:cNvSpPr txBox="1"/>
          <p:nvPr/>
        </p:nvSpPr>
        <p:spPr>
          <a:xfrm>
            <a:off x="3449448" y="3698719"/>
            <a:ext cx="30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915FBF-5B4D-45E9-9869-3F10F18040AE}"/>
              </a:ext>
            </a:extLst>
          </p:cNvPr>
          <p:cNvSpPr/>
          <p:nvPr/>
        </p:nvSpPr>
        <p:spPr>
          <a:xfrm>
            <a:off x="4595910" y="5425689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649D4D-4200-4A2F-9302-E8198F50137A}"/>
              </a:ext>
            </a:extLst>
          </p:cNvPr>
          <p:cNvSpPr/>
          <p:nvPr/>
        </p:nvSpPr>
        <p:spPr>
          <a:xfrm>
            <a:off x="4539143" y="524468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09C1D3-FAE8-41B1-98E6-707A21550BB2}"/>
              </a:ext>
            </a:extLst>
          </p:cNvPr>
          <p:cNvSpPr/>
          <p:nvPr/>
        </p:nvSpPr>
        <p:spPr>
          <a:xfrm>
            <a:off x="4874889" y="5137201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64D5C2-A142-4BF5-B256-AC4D97FD8225}"/>
              </a:ext>
            </a:extLst>
          </p:cNvPr>
          <p:cNvSpPr/>
          <p:nvPr/>
        </p:nvSpPr>
        <p:spPr>
          <a:xfrm>
            <a:off x="4818122" y="4778491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BA6924-6995-47FE-98A2-95B53489705C}"/>
              </a:ext>
            </a:extLst>
          </p:cNvPr>
          <p:cNvSpPr/>
          <p:nvPr/>
        </p:nvSpPr>
        <p:spPr>
          <a:xfrm>
            <a:off x="5100827" y="4976210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A83DD8-3789-42C3-99A7-100990352105}"/>
              </a:ext>
            </a:extLst>
          </p:cNvPr>
          <p:cNvSpPr/>
          <p:nvPr/>
        </p:nvSpPr>
        <p:spPr>
          <a:xfrm>
            <a:off x="5436540" y="465618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77A787-3EE6-4EB3-891B-EDE8F691B5F3}"/>
              </a:ext>
            </a:extLst>
          </p:cNvPr>
          <p:cNvSpPr/>
          <p:nvPr/>
        </p:nvSpPr>
        <p:spPr>
          <a:xfrm>
            <a:off x="5714798" y="4528868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3E6DFA-1D4B-4B70-95D0-E1CEE859F345}"/>
              </a:ext>
            </a:extLst>
          </p:cNvPr>
          <p:cNvSpPr/>
          <p:nvPr/>
        </p:nvSpPr>
        <p:spPr>
          <a:xfrm>
            <a:off x="5512857" y="4187600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2FD5D1-EBF1-46A4-A264-B7E85E9C294F}"/>
              </a:ext>
            </a:extLst>
          </p:cNvPr>
          <p:cNvSpPr/>
          <p:nvPr/>
        </p:nvSpPr>
        <p:spPr>
          <a:xfrm>
            <a:off x="5976694" y="3935294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650F5-C049-4177-8BA7-F8642DC19653}"/>
              </a:ext>
            </a:extLst>
          </p:cNvPr>
          <p:cNvSpPr/>
          <p:nvPr/>
        </p:nvSpPr>
        <p:spPr>
          <a:xfrm>
            <a:off x="6017415" y="3378656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C3E235-3A8E-4AFC-8D67-5031253BA102}"/>
              </a:ext>
            </a:extLst>
          </p:cNvPr>
          <p:cNvSpPr/>
          <p:nvPr/>
        </p:nvSpPr>
        <p:spPr>
          <a:xfrm rot="21085950">
            <a:off x="6413653" y="3944526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CC54FB-4D58-4776-AD96-7D87CCDC9FE1}"/>
              </a:ext>
            </a:extLst>
          </p:cNvPr>
          <p:cNvSpPr/>
          <p:nvPr/>
        </p:nvSpPr>
        <p:spPr>
          <a:xfrm>
            <a:off x="6627435" y="3760385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496A98-271C-4CFF-8260-66D33BBB0CB5}"/>
              </a:ext>
            </a:extLst>
          </p:cNvPr>
          <p:cNvSpPr/>
          <p:nvPr/>
        </p:nvSpPr>
        <p:spPr>
          <a:xfrm>
            <a:off x="6319521" y="364195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460ADC-3E12-4F71-9103-6808D2F5EF15}"/>
              </a:ext>
            </a:extLst>
          </p:cNvPr>
          <p:cNvSpPr/>
          <p:nvPr/>
        </p:nvSpPr>
        <p:spPr>
          <a:xfrm>
            <a:off x="6627436" y="320374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EA04D5-97FC-4659-9A89-4E92A614C513}"/>
              </a:ext>
            </a:extLst>
          </p:cNvPr>
          <p:cNvSpPr/>
          <p:nvPr/>
        </p:nvSpPr>
        <p:spPr>
          <a:xfrm>
            <a:off x="6786222" y="3424558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0CF7DF-3A7D-4EA6-8BE0-595D838D059B}"/>
              </a:ext>
            </a:extLst>
          </p:cNvPr>
          <p:cNvSpPr/>
          <p:nvPr/>
        </p:nvSpPr>
        <p:spPr>
          <a:xfrm>
            <a:off x="6918212" y="2846842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B3AD64-E465-4D73-BA6F-81E4E1E2DD09}"/>
              </a:ext>
            </a:extLst>
          </p:cNvPr>
          <p:cNvSpPr/>
          <p:nvPr/>
        </p:nvSpPr>
        <p:spPr>
          <a:xfrm>
            <a:off x="7195580" y="3090214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ED39A7-2D1A-4F2C-A10A-7DEBC1EED23E}"/>
              </a:ext>
            </a:extLst>
          </p:cNvPr>
          <p:cNvSpPr/>
          <p:nvPr/>
        </p:nvSpPr>
        <p:spPr>
          <a:xfrm>
            <a:off x="7535643" y="323486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D89F1C-D8C9-4132-AC98-E2B2DD77939F}"/>
              </a:ext>
            </a:extLst>
          </p:cNvPr>
          <p:cNvSpPr/>
          <p:nvPr/>
        </p:nvSpPr>
        <p:spPr>
          <a:xfrm>
            <a:off x="6976167" y="3063043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134588-9E9B-4ECD-B2DF-858D1897E4E9}"/>
              </a:ext>
            </a:extLst>
          </p:cNvPr>
          <p:cNvSpPr/>
          <p:nvPr/>
        </p:nvSpPr>
        <p:spPr>
          <a:xfrm>
            <a:off x="7385881" y="2790075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DC13D1-58EF-473B-8FD8-0D6A15B92686}"/>
              </a:ext>
            </a:extLst>
          </p:cNvPr>
          <p:cNvSpPr/>
          <p:nvPr/>
        </p:nvSpPr>
        <p:spPr>
          <a:xfrm>
            <a:off x="7494909" y="2517107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409B6E-3618-46B3-BE7D-C22B470C813D}"/>
              </a:ext>
            </a:extLst>
          </p:cNvPr>
          <p:cNvSpPr/>
          <p:nvPr/>
        </p:nvSpPr>
        <p:spPr>
          <a:xfrm>
            <a:off x="7736700" y="2649052"/>
            <a:ext cx="113533" cy="11353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EF9607-FB9E-4B84-A6AD-E100A930FB81}"/>
              </a:ext>
            </a:extLst>
          </p:cNvPr>
          <p:cNvSpPr/>
          <p:nvPr/>
        </p:nvSpPr>
        <p:spPr>
          <a:xfrm>
            <a:off x="4709463" y="2557929"/>
            <a:ext cx="3036047" cy="2796989"/>
          </a:xfrm>
          <a:custGeom>
            <a:avLst/>
            <a:gdLst>
              <a:gd name="connsiteX0" fmla="*/ 0 w 3036047"/>
              <a:gd name="connsiteY0" fmla="*/ 2796989 h 2796989"/>
              <a:gd name="connsiteX1" fmla="*/ 77694 w 3036047"/>
              <a:gd name="connsiteY1" fmla="*/ 2414495 h 2796989"/>
              <a:gd name="connsiteX2" fmla="*/ 376518 w 3036047"/>
              <a:gd name="connsiteY2" fmla="*/ 2372659 h 2796989"/>
              <a:gd name="connsiteX3" fmla="*/ 400424 w 3036047"/>
              <a:gd name="connsiteY3" fmla="*/ 2079812 h 2796989"/>
              <a:gd name="connsiteX4" fmla="*/ 753035 w 3036047"/>
              <a:gd name="connsiteY4" fmla="*/ 1858683 h 2796989"/>
              <a:gd name="connsiteX5" fmla="*/ 860612 w 3036047"/>
              <a:gd name="connsiteY5" fmla="*/ 2014071 h 2796989"/>
              <a:gd name="connsiteX6" fmla="*/ 1177365 w 3036047"/>
              <a:gd name="connsiteY6" fmla="*/ 1798918 h 2796989"/>
              <a:gd name="connsiteX7" fmla="*/ 1075765 w 3036047"/>
              <a:gd name="connsiteY7" fmla="*/ 1470212 h 2796989"/>
              <a:gd name="connsiteX8" fmla="*/ 1595718 w 3036047"/>
              <a:gd name="connsiteY8" fmla="*/ 974165 h 2796989"/>
              <a:gd name="connsiteX9" fmla="*/ 1876612 w 3036047"/>
              <a:gd name="connsiteY9" fmla="*/ 932330 h 2796989"/>
              <a:gd name="connsiteX10" fmla="*/ 2103718 w 3036047"/>
              <a:gd name="connsiteY10" fmla="*/ 806824 h 2796989"/>
              <a:gd name="connsiteX11" fmla="*/ 2181412 w 3036047"/>
              <a:gd name="connsiteY11" fmla="*/ 555812 h 2796989"/>
              <a:gd name="connsiteX12" fmla="*/ 2432424 w 3036047"/>
              <a:gd name="connsiteY12" fmla="*/ 376518 h 2796989"/>
              <a:gd name="connsiteX13" fmla="*/ 2719294 w 3036047"/>
              <a:gd name="connsiteY13" fmla="*/ 496047 h 2796989"/>
              <a:gd name="connsiteX14" fmla="*/ 2910541 w 3036047"/>
              <a:gd name="connsiteY14" fmla="*/ 490071 h 2796989"/>
              <a:gd name="connsiteX15" fmla="*/ 3036047 w 3036047"/>
              <a:gd name="connsiteY15" fmla="*/ 0 h 2796989"/>
              <a:gd name="connsiteX16" fmla="*/ 3036047 w 3036047"/>
              <a:gd name="connsiteY16" fmla="*/ 0 h 27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6047" h="2796989">
                <a:moveTo>
                  <a:pt x="0" y="2796989"/>
                </a:moveTo>
                <a:lnTo>
                  <a:pt x="77694" y="2414495"/>
                </a:lnTo>
                <a:lnTo>
                  <a:pt x="376518" y="2372659"/>
                </a:lnTo>
                <a:lnTo>
                  <a:pt x="400424" y="2079812"/>
                </a:lnTo>
                <a:lnTo>
                  <a:pt x="753035" y="1858683"/>
                </a:lnTo>
                <a:lnTo>
                  <a:pt x="860612" y="2014071"/>
                </a:lnTo>
                <a:lnTo>
                  <a:pt x="1177365" y="1798918"/>
                </a:lnTo>
                <a:lnTo>
                  <a:pt x="1075765" y="1470212"/>
                </a:lnTo>
                <a:lnTo>
                  <a:pt x="1595718" y="974165"/>
                </a:lnTo>
                <a:lnTo>
                  <a:pt x="1876612" y="932330"/>
                </a:lnTo>
                <a:lnTo>
                  <a:pt x="2103718" y="806824"/>
                </a:lnTo>
                <a:lnTo>
                  <a:pt x="2181412" y="555812"/>
                </a:lnTo>
                <a:lnTo>
                  <a:pt x="2432424" y="376518"/>
                </a:lnTo>
                <a:lnTo>
                  <a:pt x="2719294" y="496047"/>
                </a:lnTo>
                <a:lnTo>
                  <a:pt x="2910541" y="490071"/>
                </a:lnTo>
                <a:lnTo>
                  <a:pt x="3036047" y="0"/>
                </a:lnTo>
                <a:lnTo>
                  <a:pt x="3036047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FF8159-64D2-48B2-81CE-87A611B000D4}"/>
              </a:ext>
            </a:extLst>
          </p:cNvPr>
          <p:cNvCxnSpPr>
            <a:cxnSpLocks/>
          </p:cNvCxnSpPr>
          <p:nvPr/>
        </p:nvCxnSpPr>
        <p:spPr>
          <a:xfrm>
            <a:off x="6024770" y="3431607"/>
            <a:ext cx="190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11CE1B-640C-4086-8EF2-ACDD61EB227A}"/>
              </a:ext>
            </a:extLst>
          </p:cNvPr>
          <p:cNvCxnSpPr>
            <a:cxnSpLocks/>
          </p:cNvCxnSpPr>
          <p:nvPr/>
        </p:nvCxnSpPr>
        <p:spPr>
          <a:xfrm>
            <a:off x="6038800" y="4005116"/>
            <a:ext cx="190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CE9B3D-5E2A-413F-A647-5A1097DF826B}"/>
              </a:ext>
            </a:extLst>
          </p:cNvPr>
          <p:cNvCxnSpPr>
            <a:cxnSpLocks/>
          </p:cNvCxnSpPr>
          <p:nvPr/>
        </p:nvCxnSpPr>
        <p:spPr>
          <a:xfrm flipH="1">
            <a:off x="6191323" y="3698719"/>
            <a:ext cx="2145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1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F87DD26E-D197-47E1-A544-AB6FC919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358" y="8471453"/>
            <a:ext cx="66954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AC5C6D-49B4-4548-A54E-BA2CAF0A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537224"/>
            <a:ext cx="86868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sklearn.model_selection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train_test_split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B3"/>
                </a:solidFill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lang="en-US" altLang="en-US" dirty="0" err="1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sklearn</a:t>
            </a:r>
            <a:r>
              <a:rPr lang="en-US" altLang="en-US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lang="en-US" altLang="en-US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neighbors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pandas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33B3"/>
                </a:solidFill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lang="en-US" altLang="en-US" dirty="0" err="1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matplotlib.pyplot</a:t>
            </a:r>
            <a:r>
              <a:rPr lang="en-US" altLang="en-US" dirty="0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Arial Unicode MS" panose="020B0604020202020204" pitchFamily="34" charset="-128"/>
                <a:ea typeface="JetBrains Mono"/>
              </a:rPr>
              <a:t>as </a:t>
            </a:r>
            <a:r>
              <a:rPr lang="en-US" altLang="en-US" dirty="0" err="1">
                <a:solidFill>
                  <a:srgbClr val="080808"/>
                </a:solidFill>
                <a:latin typeface="Arial Unicode MS" panose="020B0604020202020204" pitchFamily="34" charset="-128"/>
                <a:ea typeface="JetBrains Mono"/>
              </a:rPr>
              <a:t>plt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38187-9094-45F7-B5E3-613F4782E736}"/>
              </a:ext>
            </a:extLst>
          </p:cNvPr>
          <p:cNvSpPr/>
          <p:nvPr/>
        </p:nvSpPr>
        <p:spPr>
          <a:xfrm>
            <a:off x="952500" y="585122"/>
            <a:ext cx="37499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AU" sz="4400" dirty="0">
                <a:latin typeface="+mj-lt"/>
                <a:ea typeface="+mj-ea"/>
                <a:cs typeface="+mj-cs"/>
              </a:rPr>
              <a:t>Q2 packages</a:t>
            </a:r>
          </a:p>
        </p:txBody>
      </p:sp>
    </p:spTree>
    <p:extLst>
      <p:ext uri="{BB962C8B-B14F-4D97-AF65-F5344CB8AC3E}">
        <p14:creationId xmlns:p14="http://schemas.microsoft.com/office/powerpoint/2010/main" val="305872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87B1599-B671-4BDE-9374-1897893B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113"/>
            <a:ext cx="10515600" cy="755284"/>
          </a:xfrm>
        </p:spPr>
        <p:txBody>
          <a:bodyPr>
            <a:normAutofit fontScale="90000"/>
          </a:bodyPr>
          <a:lstStyle/>
          <a:p>
            <a:r>
              <a:rPr lang="en-AU" sz="5400" dirty="0"/>
              <a:t>Q3 packages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EDC1D65-A683-45F2-A612-CED12EDA6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285" y="1868989"/>
            <a:ext cx="1063534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3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JetBrains Mono"/>
              </a:rPr>
              <a:t>(1)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AU" altLang="zh-CN" sz="3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JetBrains Mono"/>
              </a:rPr>
              <a:t>Package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33B3"/>
              </a:solidFill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33B3"/>
              </a:solidFill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pandas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sklearn.linear_model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LogisticRegression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confusion_matrix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zero_one_loss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4AC38B-9731-4CF1-A805-E613B0BE5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828" y="1773237"/>
            <a:ext cx="4833259" cy="472553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B6688F-2C00-47DC-A067-275F9E163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828" y="868726"/>
            <a:ext cx="635181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3200" dirty="0">
                <a:latin typeface="CMR12"/>
              </a:rPr>
              <a:t>(2) Misclassification</a:t>
            </a:r>
            <a:endParaRPr lang="en-AU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3845C1-C04D-49A4-A991-EDABA9EF0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0318"/>
              </p:ext>
            </p:extLst>
          </p:nvPr>
        </p:nvGraphicFramePr>
        <p:xfrm>
          <a:off x="1030515" y="1773237"/>
          <a:ext cx="4885871" cy="461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48092">
                  <a:extLst>
                    <a:ext uri="{9D8B030D-6E8A-4147-A177-3AD203B41FA5}">
                      <a16:colId xmlns:a16="http://schemas.microsoft.com/office/drawing/2014/main" val="2327215232"/>
                    </a:ext>
                  </a:extLst>
                </a:gridCol>
                <a:gridCol w="1945793">
                  <a:extLst>
                    <a:ext uri="{9D8B030D-6E8A-4147-A177-3AD203B41FA5}">
                      <a16:colId xmlns:a16="http://schemas.microsoft.com/office/drawing/2014/main" val="3429394642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2067088440"/>
                    </a:ext>
                  </a:extLst>
                </a:gridCol>
              </a:tblGrid>
              <a:tr h="57640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 True Value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Predict Value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Same?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0555"/>
                  </a:ext>
                </a:extLst>
              </a:tr>
              <a:tr h="576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86737"/>
                  </a:ext>
                </a:extLst>
              </a:tr>
              <a:tr h="576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7137"/>
                  </a:ext>
                </a:extLst>
              </a:tr>
              <a:tr h="576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27892"/>
                  </a:ext>
                </a:extLst>
              </a:tr>
              <a:tr h="576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4819"/>
                  </a:ext>
                </a:extLst>
              </a:tr>
              <a:tr h="576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95727"/>
                  </a:ext>
                </a:extLst>
              </a:tr>
              <a:tr h="576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56292"/>
                  </a:ext>
                </a:extLst>
              </a:tr>
              <a:tr h="57640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305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87D47-C165-404F-9D56-3D0AF4A7E90E}"/>
                  </a:ext>
                </a:extLst>
              </p:cNvPr>
              <p:cNvSpPr txBox="1"/>
              <p:nvPr/>
            </p:nvSpPr>
            <p:spPr>
              <a:xfrm>
                <a:off x="7021286" y="2427514"/>
                <a:ext cx="3994876" cy="874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600" dirty="0"/>
                  <a:t>Misclassification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AU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87D47-C165-404F-9D56-3D0AF4A7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86" y="2427514"/>
                <a:ext cx="3994876" cy="874342"/>
              </a:xfrm>
              <a:prstGeom prst="rect">
                <a:avLst/>
              </a:prstGeom>
              <a:blipFill>
                <a:blip r:embed="rId2"/>
                <a:stretch>
                  <a:fillRect l="-4733"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09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8E9B98-0D66-427C-8BA1-1018C6A0C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5415"/>
              </p:ext>
            </p:extLst>
          </p:nvPr>
        </p:nvGraphicFramePr>
        <p:xfrm>
          <a:off x="2754085" y="2408010"/>
          <a:ext cx="6232072" cy="3377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6036">
                  <a:extLst>
                    <a:ext uri="{9D8B030D-6E8A-4147-A177-3AD203B41FA5}">
                      <a16:colId xmlns:a16="http://schemas.microsoft.com/office/drawing/2014/main" val="967631171"/>
                    </a:ext>
                  </a:extLst>
                </a:gridCol>
                <a:gridCol w="3116036">
                  <a:extLst>
                    <a:ext uri="{9D8B030D-6E8A-4147-A177-3AD203B41FA5}">
                      <a16:colId xmlns:a16="http://schemas.microsoft.com/office/drawing/2014/main" val="4180071419"/>
                    </a:ext>
                  </a:extLst>
                </a:gridCol>
              </a:tblGrid>
              <a:tr h="168887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22942"/>
                  </a:ext>
                </a:extLst>
              </a:tr>
              <a:tr h="168887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5993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79B13BA8-1FA1-47F5-B792-09AD6239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17" y="795467"/>
            <a:ext cx="360566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>
                <a:latin typeface="CMR12"/>
              </a:rPr>
              <a:t>(3) Confusion Matrix</a:t>
            </a:r>
            <a:endParaRPr lang="en-A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513AB-1943-481A-96D1-CEF734EDBC8C}"/>
              </a:ext>
            </a:extLst>
          </p:cNvPr>
          <p:cNvSpPr txBox="1"/>
          <p:nvPr/>
        </p:nvSpPr>
        <p:spPr>
          <a:xfrm>
            <a:off x="4147458" y="2038678"/>
            <a:ext cx="76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20650-5DDA-44E4-ABD7-431B660053FC}"/>
              </a:ext>
            </a:extLst>
          </p:cNvPr>
          <p:cNvSpPr txBox="1"/>
          <p:nvPr/>
        </p:nvSpPr>
        <p:spPr>
          <a:xfrm>
            <a:off x="7320644" y="2038678"/>
            <a:ext cx="76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3BDDF-F1B1-4C96-8579-8ECB0532735A}"/>
              </a:ext>
            </a:extLst>
          </p:cNvPr>
          <p:cNvSpPr txBox="1"/>
          <p:nvPr/>
        </p:nvSpPr>
        <p:spPr>
          <a:xfrm>
            <a:off x="2209801" y="3078655"/>
            <a:ext cx="76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1A7F-002C-4514-AAD4-18AD708AE451}"/>
              </a:ext>
            </a:extLst>
          </p:cNvPr>
          <p:cNvSpPr txBox="1"/>
          <p:nvPr/>
        </p:nvSpPr>
        <p:spPr>
          <a:xfrm>
            <a:off x="2264230" y="4792764"/>
            <a:ext cx="76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B49A7C-54E5-4793-AEFA-BF2E77D748DA}"/>
              </a:ext>
            </a:extLst>
          </p:cNvPr>
          <p:cNvSpPr txBox="1"/>
          <p:nvPr/>
        </p:nvSpPr>
        <p:spPr>
          <a:xfrm>
            <a:off x="5188403" y="1530847"/>
            <a:ext cx="159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F0572-BE6D-44A7-A8EC-F5C66D98DF14}"/>
              </a:ext>
            </a:extLst>
          </p:cNvPr>
          <p:cNvSpPr txBox="1"/>
          <p:nvPr/>
        </p:nvSpPr>
        <p:spPr>
          <a:xfrm>
            <a:off x="946378" y="3844609"/>
            <a:ext cx="136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Actual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ADDDD-CB65-4F8A-A14B-F5FDC973B019}"/>
              </a:ext>
            </a:extLst>
          </p:cNvPr>
          <p:cNvSpPr txBox="1"/>
          <p:nvPr/>
        </p:nvSpPr>
        <p:spPr>
          <a:xfrm>
            <a:off x="4109357" y="2970933"/>
            <a:ext cx="76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1D6FB-D280-44F1-8D12-BCC67C31EAD4}"/>
              </a:ext>
            </a:extLst>
          </p:cNvPr>
          <p:cNvSpPr txBox="1"/>
          <p:nvPr/>
        </p:nvSpPr>
        <p:spPr>
          <a:xfrm>
            <a:off x="7315203" y="2927391"/>
            <a:ext cx="76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FN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8490B-1B08-4F93-99BE-2BEB8C2D8DCC}"/>
              </a:ext>
            </a:extLst>
          </p:cNvPr>
          <p:cNvSpPr txBox="1"/>
          <p:nvPr/>
        </p:nvSpPr>
        <p:spPr>
          <a:xfrm>
            <a:off x="4109357" y="4685042"/>
            <a:ext cx="76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FP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CFCB4-1232-4122-A5A3-81E1A0225849}"/>
              </a:ext>
            </a:extLst>
          </p:cNvPr>
          <p:cNvSpPr txBox="1"/>
          <p:nvPr/>
        </p:nvSpPr>
        <p:spPr>
          <a:xfrm>
            <a:off x="7326088" y="4685042"/>
            <a:ext cx="76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8B735-C7EF-4079-AC89-73FE7C978D46}"/>
              </a:ext>
            </a:extLst>
          </p:cNvPr>
          <p:cNvSpPr txBox="1"/>
          <p:nvPr/>
        </p:nvSpPr>
        <p:spPr>
          <a:xfrm>
            <a:off x="3803786" y="3629011"/>
            <a:ext cx="137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00FF00"/>
                </a:highlight>
              </a:rPr>
              <a:t>True Positive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C1E1C-887F-4C41-A5D4-787DD43CB618}"/>
              </a:ext>
            </a:extLst>
          </p:cNvPr>
          <p:cNvSpPr txBox="1"/>
          <p:nvPr/>
        </p:nvSpPr>
        <p:spPr>
          <a:xfrm>
            <a:off x="6949758" y="3629011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00FF00"/>
                </a:highlight>
              </a:rPr>
              <a:t>False 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82F3C-2B84-4BCD-98E0-CA6FA5AA84CE}"/>
              </a:ext>
            </a:extLst>
          </p:cNvPr>
          <p:cNvSpPr txBox="1"/>
          <p:nvPr/>
        </p:nvSpPr>
        <p:spPr>
          <a:xfrm>
            <a:off x="7009632" y="5300708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00FF00"/>
                </a:highlight>
              </a:rPr>
              <a:t>True Negative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4FF22-60BA-4B7B-9B64-86D187A78383}"/>
              </a:ext>
            </a:extLst>
          </p:cNvPr>
          <p:cNvSpPr txBox="1"/>
          <p:nvPr/>
        </p:nvSpPr>
        <p:spPr>
          <a:xfrm>
            <a:off x="3803786" y="5332339"/>
            <a:ext cx="14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00FF00"/>
                </a:highlight>
              </a:rPr>
              <a:t>False Positive</a:t>
            </a:r>
          </a:p>
        </p:txBody>
      </p:sp>
    </p:spTree>
    <p:extLst>
      <p:ext uri="{BB962C8B-B14F-4D97-AF65-F5344CB8AC3E}">
        <p14:creationId xmlns:p14="http://schemas.microsoft.com/office/powerpoint/2010/main" val="202798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7B1599-B671-4BDE-9374-1897893B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05" y="62778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AU" sz="4800" dirty="0"/>
              <a:t>Q4</a:t>
            </a:r>
            <a:endParaRPr lang="en-AU" sz="4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EDC1D65-A683-45F2-A612-CED12EDA6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5136" y="2067282"/>
            <a:ext cx="10175630" cy="76790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514350" marR="0" lvl="0" indent="-5143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arenBoth"/>
              <a:tabLst/>
            </a:pPr>
            <a:r>
              <a:rPr kumimoji="0" lang="en-AU" altLang="zh-CN" sz="3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JetBrains Mono"/>
              </a:rPr>
              <a:t> Cross-validation 0-1 Loss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arenBoth"/>
              <a:tabLst/>
            </a:pPr>
            <a:endParaRPr lang="en-AU" altLang="en-US" sz="2000" dirty="0">
              <a:latin typeface="Arial Unicode MS" panose="020B0604020202020204" pitchFamily="34" charset="-128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6DB5D-F9B0-4B1A-9DCD-AFC93D3B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153" y="2895697"/>
            <a:ext cx="10515595" cy="26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4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DEDC1D65-A683-45F2-A612-CED12EDA6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4533" y="777325"/>
            <a:ext cx="10175630" cy="76790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AU" altLang="zh-CN" sz="3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JetBrains Mono"/>
              </a:rPr>
              <a:t>(2</a:t>
            </a:r>
            <a:r>
              <a:rPr lang="en-AU" altLang="zh-CN" sz="3200" dirty="0">
                <a:latin typeface="Arial Unicode MS" panose="020B0604020202020204" pitchFamily="34" charset="-128"/>
              </a:rPr>
              <a:t>) </a:t>
            </a:r>
            <a:r>
              <a:rPr lang="en-AU" sz="3200" dirty="0">
                <a:latin typeface="Arial Unicode MS" panose="020B0604020202020204" pitchFamily="34" charset="-128"/>
              </a:rPr>
              <a:t>Classifier Functions</a:t>
            </a:r>
            <a:endParaRPr lang="en-AU" altLang="en-US" sz="3200" dirty="0">
              <a:latin typeface="Arial Unicode MS" panose="020B0604020202020204" pitchFamily="34" charset="-128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CF7D7C-202C-4D34-95B0-EA12871F0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57792"/>
              </p:ext>
            </p:extLst>
          </p:nvPr>
        </p:nvGraphicFramePr>
        <p:xfrm>
          <a:off x="1531256" y="1737480"/>
          <a:ext cx="9659257" cy="45052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20358">
                  <a:extLst>
                    <a:ext uri="{9D8B030D-6E8A-4147-A177-3AD203B41FA5}">
                      <a16:colId xmlns:a16="http://schemas.microsoft.com/office/drawing/2014/main" val="711366197"/>
                    </a:ext>
                  </a:extLst>
                </a:gridCol>
                <a:gridCol w="6438899">
                  <a:extLst>
                    <a:ext uri="{9D8B030D-6E8A-4147-A177-3AD203B41FA5}">
                      <a16:colId xmlns:a16="http://schemas.microsoft.com/office/drawing/2014/main" val="1814945025"/>
                    </a:ext>
                  </a:extLst>
                </a:gridCol>
              </a:tblGrid>
              <a:tr h="750873">
                <a:tc>
                  <a:txBody>
                    <a:bodyPr/>
                    <a:lstStyle/>
                    <a:p>
                      <a:r>
                        <a:rPr lang="en-AU" sz="2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Classifiers</a:t>
                      </a:r>
                      <a:endParaRPr lang="en-A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2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Commend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04223"/>
                  </a:ext>
                </a:extLst>
              </a:tr>
              <a:tr h="750873"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Multilayer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MLPClassifier</a:t>
                      </a:r>
                      <a:r>
                        <a:rPr lang="en-AU" dirty="0"/>
                        <a:t>(</a:t>
                      </a:r>
                      <a:r>
                        <a:rPr lang="en-AU" dirty="0" err="1"/>
                        <a:t>max_iter</a:t>
                      </a:r>
                      <a:r>
                        <a:rPr lang="en-AU" dirty="0"/>
                        <a:t>=2000)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26316"/>
                  </a:ext>
                </a:extLst>
              </a:tr>
              <a:tr h="750873"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</a:t>
                      </a:r>
                      <a:r>
                        <a:rPr lang="en-AU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Neighbors</a:t>
                      </a:r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-Classier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KNeighborsClassifier</a:t>
                      </a:r>
                      <a:r>
                        <a:rPr lang="en-AU" dirty="0"/>
                        <a:t>(</a:t>
                      </a:r>
                      <a:r>
                        <a:rPr lang="en-AU" dirty="0" err="1"/>
                        <a:t>n_neighbors</a:t>
                      </a:r>
                      <a:r>
                        <a:rPr lang="en-AU" dirty="0"/>
                        <a:t>=5)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793677"/>
                  </a:ext>
                </a:extLst>
              </a:tr>
              <a:tr h="750873"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SVC()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30600"/>
                  </a:ext>
                </a:extLst>
              </a:tr>
              <a:tr h="750873"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RandomForestClassifier</a:t>
                      </a:r>
                      <a:r>
                        <a:rPr lang="en-AU" dirty="0"/>
                        <a:t>(</a:t>
                      </a:r>
                      <a:r>
                        <a:rPr lang="en-AU" dirty="0" err="1"/>
                        <a:t>n_estimators</a:t>
                      </a:r>
                      <a:r>
                        <a:rPr lang="en-AU" dirty="0"/>
                        <a:t>=500, </a:t>
                      </a:r>
                      <a:r>
                        <a:rPr lang="en-AU" dirty="0" err="1"/>
                        <a:t>random_state</a:t>
                      </a:r>
                      <a:r>
                        <a:rPr lang="en-AU" dirty="0"/>
                        <a:t>=0)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97681"/>
                  </a:ext>
                </a:extLst>
              </a:tr>
              <a:tr h="750873">
                <a:tc>
                  <a:txBody>
                    <a:bodyPr/>
                    <a:lstStyle/>
                    <a:p>
                      <a:r>
                        <a:rPr lang="en-A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LogisticRegression</a:t>
                      </a:r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2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030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DEDC1D65-A683-45F2-A612-CED12EDA6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9456" y="652139"/>
            <a:ext cx="10175630" cy="76790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AU" altLang="zh-CN" sz="3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JetBrains Mono"/>
              </a:rPr>
              <a:t>(3</a:t>
            </a:r>
            <a:r>
              <a:rPr lang="en-AU" altLang="zh-CN" sz="3200" dirty="0">
                <a:latin typeface="Arial Unicode MS" panose="020B0604020202020204" pitchFamily="34" charset="-128"/>
              </a:rPr>
              <a:t>) Scale</a:t>
            </a:r>
            <a:endParaRPr lang="en-AU" altLang="en-US" sz="3200" dirty="0">
              <a:latin typeface="Arial Unicode MS" panose="020B0604020202020204" pitchFamily="34" charset="-128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41D1422-2BB5-402F-BDE4-1266B6CCE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65503"/>
              </p:ext>
            </p:extLst>
          </p:nvPr>
        </p:nvGraphicFramePr>
        <p:xfrm>
          <a:off x="1362528" y="1550608"/>
          <a:ext cx="4564743" cy="51873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1581">
                  <a:extLst>
                    <a:ext uri="{9D8B030D-6E8A-4147-A177-3AD203B41FA5}">
                      <a16:colId xmlns:a16="http://schemas.microsoft.com/office/drawing/2014/main" val="881057770"/>
                    </a:ext>
                  </a:extLst>
                </a:gridCol>
                <a:gridCol w="1521581">
                  <a:extLst>
                    <a:ext uri="{9D8B030D-6E8A-4147-A177-3AD203B41FA5}">
                      <a16:colId xmlns:a16="http://schemas.microsoft.com/office/drawing/2014/main" val="862000243"/>
                    </a:ext>
                  </a:extLst>
                </a:gridCol>
                <a:gridCol w="1521581">
                  <a:extLst>
                    <a:ext uri="{9D8B030D-6E8A-4147-A177-3AD203B41FA5}">
                      <a16:colId xmlns:a16="http://schemas.microsoft.com/office/drawing/2014/main" val="2942061499"/>
                    </a:ext>
                  </a:extLst>
                </a:gridCol>
              </a:tblGrid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No.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5181815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91932718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1847368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22390836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27.83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5137348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93913959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0592494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26346662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57901867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1487792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77126176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3245021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5773134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22.67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444834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407B3C-4677-4275-B281-31E13C0CD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92122"/>
              </p:ext>
            </p:extLst>
          </p:nvPr>
        </p:nvGraphicFramePr>
        <p:xfrm>
          <a:off x="9895114" y="1550608"/>
          <a:ext cx="1521581" cy="51873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1581">
                  <a:extLst>
                    <a:ext uri="{9D8B030D-6E8A-4147-A177-3AD203B41FA5}">
                      <a16:colId xmlns:a16="http://schemas.microsoft.com/office/drawing/2014/main" val="3648547947"/>
                    </a:ext>
                  </a:extLst>
                </a:gridCol>
              </a:tblGrid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Scaled_A1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42841972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0.671648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28178523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-1.488875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45990332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-1.488875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52967076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0.671648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5494248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0.671648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6260582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0.671648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62447044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0.671648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4091582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-1.488875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60510412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0.671648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182792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0.671648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17987179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0.671648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67613408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8771423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-1.488875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211138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3ECD3A-C254-46F6-81EC-56D8B775D067}"/>
              </a:ext>
            </a:extLst>
          </p:cNvPr>
          <p:cNvCxnSpPr/>
          <p:nvPr/>
        </p:nvCxnSpPr>
        <p:spPr>
          <a:xfrm>
            <a:off x="6047015" y="4523015"/>
            <a:ext cx="37773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56FFF3-1E34-4C12-B7EE-F3919165A436}"/>
                  </a:ext>
                </a:extLst>
              </p:cNvPr>
              <p:cNvSpPr txBox="1"/>
              <p:nvPr/>
            </p:nvSpPr>
            <p:spPr>
              <a:xfrm>
                <a:off x="6154749" y="3656511"/>
                <a:ext cx="3561873" cy="605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𝑺𝒄𝒂𝒍𝒆𝒅</m:t>
                      </m:r>
                      <m:r>
                        <a:rPr lang="en-AU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AU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 b="1">
                              <a:solidFill>
                                <a:srgbClr val="7030A0"/>
                              </a:solidFill>
                            </a:rPr>
                            <m:t>standard</m:t>
                          </m:r>
                          <m:r>
                            <m:rPr>
                              <m:nor/>
                            </m:rPr>
                            <a:rPr lang="en-AU" b="1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b="1">
                              <a:solidFill>
                                <a:srgbClr val="7030A0"/>
                              </a:solidFill>
                            </a:rPr>
                            <m:t>deviation</m:t>
                          </m:r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56FFF3-1E34-4C12-B7EE-F3919165A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749" y="3656511"/>
                <a:ext cx="3561873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46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DEDC1D65-A683-45F2-A612-CED12EDA6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5" y="1044025"/>
            <a:ext cx="10175630" cy="76790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AU" altLang="zh-CN" sz="3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JetBrains Mono"/>
              </a:rPr>
              <a:t>(4</a:t>
            </a:r>
            <a:r>
              <a:rPr lang="en-AU" altLang="zh-CN" sz="3200" dirty="0">
                <a:latin typeface="Arial Unicode MS" panose="020B0604020202020204" pitchFamily="34" charset="-128"/>
              </a:rPr>
              <a:t>) PCA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Principal Component Analysis — Unsupervised Learning Model | Hacker Noon">
            <a:extLst>
              <a:ext uri="{FF2B5EF4-FFF2-40B4-BE49-F238E27FC236}">
                <a16:creationId xmlns:a16="http://schemas.microsoft.com/office/drawing/2014/main" id="{8C07F200-2856-4AD4-9A0D-06414822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71" y="1686432"/>
            <a:ext cx="6512764" cy="49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D0C76-6514-4B91-8AF2-D60258362E95}"/>
              </a:ext>
            </a:extLst>
          </p:cNvPr>
          <p:cNvSpPr txBox="1"/>
          <p:nvPr/>
        </p:nvSpPr>
        <p:spPr>
          <a:xfrm>
            <a:off x="8055428" y="1768075"/>
            <a:ext cx="3790576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/>
              <a:t>PCA is a dimensionality reduction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i="1" dirty="0"/>
              <a:t>PCA project </a:t>
            </a:r>
            <a:r>
              <a:rPr lang="en-US" b="1" i="1" dirty="0"/>
              <a:t>the entire set of data </a:t>
            </a:r>
            <a:r>
              <a:rPr lang="en-AU" b="1" i="1" dirty="0"/>
              <a:t>onto a different subspace, </a:t>
            </a:r>
            <a:r>
              <a:rPr lang="en-US" b="1" i="1" dirty="0"/>
              <a:t>to determine a suitable subspace to distinguish between patterns that belong to different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The purpose of PCA is to </a:t>
            </a:r>
            <a:r>
              <a:rPr lang="en-US" altLang="zh-CN" b="1" i="1" dirty="0"/>
              <a:t>simplify</a:t>
            </a:r>
            <a:r>
              <a:rPr lang="en-US" b="1" i="1" dirty="0"/>
              <a:t> the model to only contain the most principal influence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It makes the large data set simpler, easy to explore and visualize.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Scaling/normalization is definite important before applying PCA</a:t>
            </a:r>
            <a:r>
              <a:rPr lang="en-AU" b="1" i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0CF46-0254-4FC0-854A-EE08E4E61A2A}"/>
              </a:ext>
            </a:extLst>
          </p:cNvPr>
          <p:cNvSpPr txBox="1"/>
          <p:nvPr/>
        </p:nvSpPr>
        <p:spPr>
          <a:xfrm>
            <a:off x="6373586" y="6155872"/>
            <a:ext cx="5703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Notice: </a:t>
            </a:r>
            <a:r>
              <a:rPr lang="en-AU" altLang="zh-CN" dirty="0">
                <a:solidFill>
                  <a:srgbClr val="FF0000"/>
                </a:solidFill>
                <a:latin typeface="Arial Unicode MS" panose="020B0604020202020204" pitchFamily="34" charset="-128"/>
              </a:rPr>
              <a:t> the python code PCA(</a:t>
            </a:r>
            <a:r>
              <a:rPr lang="en-AU" altLang="zh-CN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n_components</a:t>
            </a:r>
            <a:r>
              <a:rPr lang="en-AU" altLang="zh-CN" dirty="0">
                <a:solidFill>
                  <a:srgbClr val="FF0000"/>
                </a:solidFill>
                <a:latin typeface="Arial Unicode MS" panose="020B0604020202020204" pitchFamily="34" charset="-128"/>
              </a:rPr>
              <a:t>=</a:t>
            </a:r>
            <a:r>
              <a:rPr lang="en-AU" altLang="zh-CN" dirty="0" err="1">
                <a:solidFill>
                  <a:srgbClr val="FF0000"/>
                </a:solidFill>
                <a:latin typeface="Arial Unicode MS" panose="020B0604020202020204" pitchFamily="34" charset="-128"/>
              </a:rPr>
              <a:t>ncomp</a:t>
            </a:r>
            <a:r>
              <a:rPr lang="en-AU" altLang="zh-CN" dirty="0">
                <a:solidFill>
                  <a:srgbClr val="FF0000"/>
                </a:solidFill>
                <a:latin typeface="Arial Unicode MS" panose="020B0604020202020204" pitchFamily="34" charset="-128"/>
              </a:rPr>
              <a:t>)</a:t>
            </a:r>
          </a:p>
          <a:p>
            <a:r>
              <a:rPr lang="en-AU" altLang="zh-CN" dirty="0">
                <a:solidFill>
                  <a:srgbClr val="FF0000"/>
                </a:solidFill>
                <a:latin typeface="Arial Unicode MS" panose="020B0604020202020204" pitchFamily="34" charset="-128"/>
              </a:rPr>
              <a:t>   has already include the process of scale.</a:t>
            </a:r>
            <a:endParaRPr lang="en-AU" altLang="en-US" dirty="0">
              <a:solidFill>
                <a:srgbClr val="FF0000"/>
              </a:solidFill>
              <a:latin typeface="Arial Unicode MS" panose="020B0604020202020204" pitchFamily="34" charset="-12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56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47E-0054-4C39-89C7-09E42FA6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3128"/>
            <a:ext cx="2525486" cy="615043"/>
          </a:xfrm>
        </p:spPr>
        <p:txBody>
          <a:bodyPr>
            <a:normAutofit fontScale="90000"/>
          </a:bodyPr>
          <a:lstStyle/>
          <a:p>
            <a:r>
              <a:rPr lang="en-AU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DCA-33D9-481C-BAA3-4D840A237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8914"/>
            <a:ext cx="9144000" cy="3058886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AU" dirty="0"/>
              <a:t>ECP introduce                     (10 min)</a:t>
            </a:r>
          </a:p>
          <a:p>
            <a:pPr marL="457200" indent="-457200" algn="l">
              <a:buAutoNum type="arabicPeriod"/>
            </a:pPr>
            <a:r>
              <a:rPr lang="en-AU" dirty="0"/>
              <a:t>Lab 1 Q1-Q2                        (60 min)</a:t>
            </a:r>
          </a:p>
          <a:p>
            <a:pPr marL="457200" indent="-457200" algn="l">
              <a:buAutoNum type="arabicPeriod"/>
            </a:pPr>
            <a:r>
              <a:rPr lang="en-AU" dirty="0"/>
              <a:t>Assignment description    (15 min)</a:t>
            </a:r>
          </a:p>
          <a:p>
            <a:pPr marL="457200" indent="-457200" algn="l">
              <a:buAutoNum type="arabicPeriod"/>
            </a:pPr>
            <a:r>
              <a:rPr lang="en-AU" dirty="0"/>
              <a:t>Other questions</a:t>
            </a:r>
          </a:p>
        </p:txBody>
      </p:sp>
    </p:spTree>
    <p:extLst>
      <p:ext uri="{BB962C8B-B14F-4D97-AF65-F5344CB8AC3E}">
        <p14:creationId xmlns:p14="http://schemas.microsoft.com/office/powerpoint/2010/main" val="114021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87B1599-B671-4BDE-9374-1897893B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05" y="62778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AU" sz="4800" dirty="0"/>
              <a:t>Q5</a:t>
            </a:r>
            <a:endParaRPr lang="en-AU" sz="4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EDC1D65-A683-45F2-A612-CED12EDA6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06471" y="3133330"/>
            <a:ext cx="4941335" cy="76790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AU" altLang="en-US" sz="2000" dirty="0">
              <a:latin typeface="Arial Unicode MS" panose="020B0604020202020204" pitchFamily="34" charset="-128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 = 570 / 1000 = 0.570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CFC1C3-431B-4D44-9390-C23F92D1C602}"/>
              </a:ext>
            </a:extLst>
          </p:cNvPr>
          <p:cNvCxnSpPr>
            <a:cxnSpLocks/>
          </p:cNvCxnSpPr>
          <p:nvPr/>
        </p:nvCxnSpPr>
        <p:spPr>
          <a:xfrm>
            <a:off x="2645229" y="5676900"/>
            <a:ext cx="67981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9CB774-CD49-4555-A510-6F8B07401DAB}"/>
              </a:ext>
            </a:extLst>
          </p:cNvPr>
          <p:cNvCxnSpPr>
            <a:cxnSpLocks/>
          </p:cNvCxnSpPr>
          <p:nvPr/>
        </p:nvCxnSpPr>
        <p:spPr>
          <a:xfrm flipV="1">
            <a:off x="2645229" y="1224644"/>
            <a:ext cx="0" cy="445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F13AFCC2-CF97-49DF-9A19-03AD0251C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53656"/>
              </p:ext>
            </p:extLst>
          </p:nvPr>
        </p:nvGraphicFramePr>
        <p:xfrm>
          <a:off x="2645229" y="2067282"/>
          <a:ext cx="4680856" cy="360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428">
                  <a:extLst>
                    <a:ext uri="{9D8B030D-6E8A-4147-A177-3AD203B41FA5}">
                      <a16:colId xmlns:a16="http://schemas.microsoft.com/office/drawing/2014/main" val="2718985796"/>
                    </a:ext>
                  </a:extLst>
                </a:gridCol>
                <a:gridCol w="2340428">
                  <a:extLst>
                    <a:ext uri="{9D8B030D-6E8A-4147-A177-3AD203B41FA5}">
                      <a16:colId xmlns:a16="http://schemas.microsoft.com/office/drawing/2014/main" val="790091591"/>
                    </a:ext>
                  </a:extLst>
                </a:gridCol>
              </a:tblGrid>
              <a:tr h="180481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7242"/>
                  </a:ext>
                </a:extLst>
              </a:tr>
              <a:tr h="180481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308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42BB732-1BA4-41E1-942A-13283F977A4B}"/>
              </a:ext>
            </a:extLst>
          </p:cNvPr>
          <p:cNvSpPr txBox="1"/>
          <p:nvPr/>
        </p:nvSpPr>
        <p:spPr>
          <a:xfrm>
            <a:off x="2846932" y="453374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X1(0.3,0.3) I=1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CF91B0-8D5A-4993-8266-148731930E58}"/>
              </a:ext>
            </a:extLst>
          </p:cNvPr>
          <p:cNvSpPr txBox="1"/>
          <p:nvPr/>
        </p:nvSpPr>
        <p:spPr>
          <a:xfrm>
            <a:off x="5285014" y="289928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X2(0.6,0.6)  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7F8CEB-E8F4-4923-9BFF-EDC6A682869C}"/>
              </a:ext>
            </a:extLst>
          </p:cNvPr>
          <p:cNvSpPr txBox="1"/>
          <p:nvPr/>
        </p:nvSpPr>
        <p:spPr>
          <a:xfrm>
            <a:off x="5869787" y="4931611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X4(0.8,0.2)  I=0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7DE6D-4CA1-487A-84DF-0990AD3E472D}"/>
              </a:ext>
            </a:extLst>
          </p:cNvPr>
          <p:cNvSpPr txBox="1"/>
          <p:nvPr/>
        </p:nvSpPr>
        <p:spPr>
          <a:xfrm>
            <a:off x="2689089" y="214396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X5 (0.1, 0.9)   I=0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237099-EC2C-4498-8FE1-C13EDC0E1697}"/>
              </a:ext>
            </a:extLst>
          </p:cNvPr>
          <p:cNvSpPr txBox="1"/>
          <p:nvPr/>
        </p:nvSpPr>
        <p:spPr>
          <a:xfrm>
            <a:off x="9062357" y="57622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5FFD6-2761-4C53-A0E4-C2CFAD2E93DE}"/>
              </a:ext>
            </a:extLst>
          </p:cNvPr>
          <p:cNvSpPr txBox="1"/>
          <p:nvPr/>
        </p:nvSpPr>
        <p:spPr>
          <a:xfrm>
            <a:off x="2078573" y="11837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E15AD-91F5-47DA-8EFB-ABD20DEED0F4}"/>
              </a:ext>
            </a:extLst>
          </p:cNvPr>
          <p:cNvSpPr txBox="1"/>
          <p:nvPr/>
        </p:nvSpPr>
        <p:spPr>
          <a:xfrm>
            <a:off x="2269074" y="5619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5CA35A-93DA-4B20-B875-3DF7766546AA}"/>
              </a:ext>
            </a:extLst>
          </p:cNvPr>
          <p:cNvSpPr txBox="1"/>
          <p:nvPr/>
        </p:nvSpPr>
        <p:spPr>
          <a:xfrm>
            <a:off x="7156793" y="57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474C6-5ED1-42EB-B3CA-F503F2423603}"/>
              </a:ext>
            </a:extLst>
          </p:cNvPr>
          <p:cNvSpPr txBox="1"/>
          <p:nvPr/>
        </p:nvSpPr>
        <p:spPr>
          <a:xfrm>
            <a:off x="2269072" y="1874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E63C8-93C5-4E5E-A8C0-07BC2CF52263}"/>
              </a:ext>
            </a:extLst>
          </p:cNvPr>
          <p:cNvCxnSpPr/>
          <p:nvPr/>
        </p:nvCxnSpPr>
        <p:spPr>
          <a:xfrm flipH="1">
            <a:off x="2645228" y="3872092"/>
            <a:ext cx="457200" cy="29310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ECA5F6-54B2-4A09-84DA-649EEF5B4A6B}"/>
              </a:ext>
            </a:extLst>
          </p:cNvPr>
          <p:cNvCxnSpPr>
            <a:cxnSpLocks/>
          </p:cNvCxnSpPr>
          <p:nvPr/>
        </p:nvCxnSpPr>
        <p:spPr>
          <a:xfrm flipH="1">
            <a:off x="2645228" y="3889939"/>
            <a:ext cx="698207" cy="44760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D03F7B-32BF-4B4F-A4C9-5ABAF241C3B4}"/>
              </a:ext>
            </a:extLst>
          </p:cNvPr>
          <p:cNvCxnSpPr>
            <a:cxnSpLocks/>
          </p:cNvCxnSpPr>
          <p:nvPr/>
        </p:nvCxnSpPr>
        <p:spPr>
          <a:xfrm flipH="1">
            <a:off x="2656556" y="3889938"/>
            <a:ext cx="945598" cy="60620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D3396C-5626-496E-8992-52B67018135F}"/>
              </a:ext>
            </a:extLst>
          </p:cNvPr>
          <p:cNvCxnSpPr>
            <a:cxnSpLocks/>
          </p:cNvCxnSpPr>
          <p:nvPr/>
        </p:nvCxnSpPr>
        <p:spPr>
          <a:xfrm flipH="1">
            <a:off x="2650021" y="3901235"/>
            <a:ext cx="1181223" cy="7572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0548BD-4DD3-434A-9A59-82FC6CBD2E23}"/>
              </a:ext>
            </a:extLst>
          </p:cNvPr>
          <p:cNvCxnSpPr>
            <a:cxnSpLocks/>
          </p:cNvCxnSpPr>
          <p:nvPr/>
        </p:nvCxnSpPr>
        <p:spPr>
          <a:xfrm flipH="1">
            <a:off x="2650022" y="3907276"/>
            <a:ext cx="1422693" cy="91206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DA430D-5ECF-452E-998A-5B591BE7FB4A}"/>
              </a:ext>
            </a:extLst>
          </p:cNvPr>
          <p:cNvCxnSpPr>
            <a:cxnSpLocks/>
          </p:cNvCxnSpPr>
          <p:nvPr/>
        </p:nvCxnSpPr>
        <p:spPr>
          <a:xfrm flipH="1">
            <a:off x="2660180" y="3901234"/>
            <a:ext cx="1634186" cy="104764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1377AC-DA78-4B0A-B79D-9D24EC8274FB}"/>
              </a:ext>
            </a:extLst>
          </p:cNvPr>
          <p:cNvCxnSpPr>
            <a:cxnSpLocks/>
          </p:cNvCxnSpPr>
          <p:nvPr/>
        </p:nvCxnSpPr>
        <p:spPr>
          <a:xfrm flipH="1">
            <a:off x="2620650" y="4125686"/>
            <a:ext cx="2325172" cy="152737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E64C84-FA10-4A3A-BED9-ADCAFFE44054}"/>
              </a:ext>
            </a:extLst>
          </p:cNvPr>
          <p:cNvCxnSpPr>
            <a:cxnSpLocks/>
          </p:cNvCxnSpPr>
          <p:nvPr/>
        </p:nvCxnSpPr>
        <p:spPr>
          <a:xfrm flipH="1">
            <a:off x="2840540" y="4265619"/>
            <a:ext cx="2142988" cy="140617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88D368-46B4-41A6-9AD0-3B3457748D46}"/>
              </a:ext>
            </a:extLst>
          </p:cNvPr>
          <p:cNvCxnSpPr>
            <a:cxnSpLocks/>
          </p:cNvCxnSpPr>
          <p:nvPr/>
        </p:nvCxnSpPr>
        <p:spPr>
          <a:xfrm flipH="1">
            <a:off x="3079760" y="4418788"/>
            <a:ext cx="1912460" cy="126105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E9B2673-31B2-4D93-B38F-19664ABBCD3C}"/>
              </a:ext>
            </a:extLst>
          </p:cNvPr>
          <p:cNvCxnSpPr>
            <a:cxnSpLocks/>
          </p:cNvCxnSpPr>
          <p:nvPr/>
        </p:nvCxnSpPr>
        <p:spPr>
          <a:xfrm flipH="1">
            <a:off x="3390454" y="4636076"/>
            <a:ext cx="1561902" cy="102809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647F1E-D2E0-4A6C-BB5F-B95E6C4E1259}"/>
              </a:ext>
            </a:extLst>
          </p:cNvPr>
          <p:cNvCxnSpPr>
            <a:cxnSpLocks/>
          </p:cNvCxnSpPr>
          <p:nvPr/>
        </p:nvCxnSpPr>
        <p:spPr>
          <a:xfrm flipH="1">
            <a:off x="3640780" y="4823926"/>
            <a:ext cx="1319992" cy="86708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05336B-F112-4355-81BA-3AD234D5DF42}"/>
              </a:ext>
            </a:extLst>
          </p:cNvPr>
          <p:cNvCxnSpPr>
            <a:cxnSpLocks/>
          </p:cNvCxnSpPr>
          <p:nvPr/>
        </p:nvCxnSpPr>
        <p:spPr>
          <a:xfrm flipH="1">
            <a:off x="3921842" y="5010900"/>
            <a:ext cx="1028137" cy="67536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82EBB9-9F88-4D19-B92E-198FBC4003F1}"/>
              </a:ext>
            </a:extLst>
          </p:cNvPr>
          <p:cNvCxnSpPr>
            <a:cxnSpLocks/>
          </p:cNvCxnSpPr>
          <p:nvPr/>
        </p:nvCxnSpPr>
        <p:spPr>
          <a:xfrm flipH="1">
            <a:off x="4194762" y="5184629"/>
            <a:ext cx="773729" cy="51263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3B852D-B36F-4561-BBC8-03263AD1654E}"/>
              </a:ext>
            </a:extLst>
          </p:cNvPr>
          <p:cNvCxnSpPr>
            <a:cxnSpLocks/>
          </p:cNvCxnSpPr>
          <p:nvPr/>
        </p:nvCxnSpPr>
        <p:spPr>
          <a:xfrm flipH="1">
            <a:off x="4501077" y="5352844"/>
            <a:ext cx="503007" cy="32786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54173B-E0E7-455E-9A25-FCB3FE524DA4}"/>
              </a:ext>
            </a:extLst>
          </p:cNvPr>
          <p:cNvSpPr txBox="1"/>
          <p:nvPr/>
        </p:nvSpPr>
        <p:spPr>
          <a:xfrm>
            <a:off x="2941549" y="497925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 = 570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3EA4F-C35C-4933-8758-7C2FC64CE8A0}"/>
              </a:ext>
            </a:extLst>
          </p:cNvPr>
          <p:cNvSpPr txBox="1"/>
          <p:nvPr/>
        </p:nvSpPr>
        <p:spPr>
          <a:xfrm>
            <a:off x="5952446" y="22986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 = 430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24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9E1C-D08F-4158-BE1B-D48392A8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733506"/>
          </a:xfrm>
          <a:solidFill>
            <a:srgbClr val="7030A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use Zoom for </a:t>
            </a:r>
            <a:r>
              <a:rPr lang="en-US" dirty="0" err="1">
                <a:solidFill>
                  <a:schemeClr val="bg1"/>
                </a:solidFill>
              </a:rPr>
              <a:t>prac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sz="3200" b="1" dirty="0">
                <a:solidFill>
                  <a:schemeClr val="bg1"/>
                </a:solidFill>
              </a:rPr>
              <a:t>20-30 mins for each part of question/each step;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* Raise hand if you need help  &gt;  breakout room one by one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* Feel free to ask general questions or type the question in the chat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3ABDC-C5A8-44F9-A1CB-E57AF08B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86" y="222003"/>
            <a:ext cx="5944689" cy="63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0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B44-7B53-4419-9627-DB4EBBBA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14" y="826223"/>
            <a:ext cx="9144000" cy="670564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1. Install python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DE11-94CD-4A0F-8733-92BCE902C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5168"/>
            <a:ext cx="9144000" cy="481589"/>
          </a:xfrm>
        </p:spPr>
        <p:txBody>
          <a:bodyPr/>
          <a:lstStyle/>
          <a:p>
            <a:pPr algn="l"/>
            <a:r>
              <a:rPr lang="en-AU" dirty="0">
                <a:hlinkClick r:id="rId2"/>
              </a:rPr>
              <a:t>https://www.python.org/downloads/</a:t>
            </a: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BA37EC-2A65-4A7A-B37B-B0DB1FF60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6" y="2346757"/>
            <a:ext cx="10687128" cy="38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C327-6107-464E-83F1-4F0148B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486"/>
            <a:ext cx="10515600" cy="713014"/>
          </a:xfrm>
        </p:spPr>
        <p:txBody>
          <a:bodyPr/>
          <a:lstStyle/>
          <a:p>
            <a:r>
              <a:rPr lang="en-AU" sz="4000" dirty="0"/>
              <a:t>Install</a:t>
            </a:r>
            <a:r>
              <a:rPr lang="en-AU" dirty="0"/>
              <a:t> </a:t>
            </a:r>
            <a:r>
              <a:rPr lang="en-AU" sz="4000" dirty="0" err="1"/>
              <a:t>pycharm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3DDA-EA79-4EE3-A073-4FAE1986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438"/>
            <a:ext cx="10515600" cy="5175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https://www.jetbrains.com/pycharm/download/#section=windows</a:t>
            </a:r>
            <a:r>
              <a:rPr lang="en-US" dirty="0"/>
              <a:t> </a:t>
            </a:r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3102BA-3FD9-4BF6-A510-0469DEE6B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06" y="1995377"/>
            <a:ext cx="9858447" cy="46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0C25-A304-4FE1-B4DD-2C5E3CD6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Install option for </a:t>
            </a:r>
            <a:r>
              <a:rPr lang="en-AU" sz="4000" dirty="0" err="1"/>
              <a:t>pycharm</a:t>
            </a:r>
            <a:endParaRPr lang="en-AU" sz="4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BD454B-F231-4443-8C4F-1040877F4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80" y="1351165"/>
            <a:ext cx="6395214" cy="482240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380428-A86C-4655-8BE1-A56840CBAC21}"/>
              </a:ext>
            </a:extLst>
          </p:cNvPr>
          <p:cNvSpPr/>
          <p:nvPr/>
        </p:nvSpPr>
        <p:spPr>
          <a:xfrm>
            <a:off x="5462494" y="2566895"/>
            <a:ext cx="2617694" cy="9144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66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D005-BB4D-4047-90FF-99DB6493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Install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5187-C2CA-4845-BCAB-C5214530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809"/>
            <a:ext cx="10515600" cy="4587154"/>
          </a:xfrm>
        </p:spPr>
        <p:txBody>
          <a:bodyPr/>
          <a:lstStyle/>
          <a:p>
            <a:r>
              <a:rPr lang="en-AU" dirty="0"/>
              <a:t>File -</a:t>
            </a:r>
            <a:r>
              <a:rPr lang="en-US" dirty="0"/>
              <a:t>&gt; setting</a:t>
            </a:r>
          </a:p>
          <a:p>
            <a:endParaRPr lang="en-AU" dirty="0"/>
          </a:p>
        </p:txBody>
      </p:sp>
      <p:pic>
        <p:nvPicPr>
          <p:cNvPr id="5" name="Picture 4" descr="Settings">
            <a:extLst>
              <a:ext uri="{FF2B5EF4-FFF2-40B4-BE49-F238E27FC236}">
                <a16:creationId xmlns:a16="http://schemas.microsoft.com/office/drawing/2014/main" id="{212294B2-FB45-4DA6-BDDC-129EFF6D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2" y="2124372"/>
            <a:ext cx="6627078" cy="47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2B44-7B53-4419-9627-DB4EBBBAA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914" y="653144"/>
            <a:ext cx="9144000" cy="696686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2. Install </a:t>
            </a:r>
            <a:r>
              <a:rPr lang="en-US" altLang="zh-CN" sz="4000" dirty="0" err="1"/>
              <a:t>Jupyter</a:t>
            </a:r>
            <a:endParaRPr lang="en-A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DE11-94CD-4A0F-8733-92BCE902C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5168"/>
            <a:ext cx="9144000" cy="481589"/>
          </a:xfrm>
        </p:spPr>
        <p:txBody>
          <a:bodyPr/>
          <a:lstStyle/>
          <a:p>
            <a:pPr algn="l"/>
            <a:r>
              <a:rPr lang="en-US" dirty="0"/>
              <a:t>Anaconda:  </a:t>
            </a:r>
            <a:r>
              <a:rPr lang="en-US" dirty="0">
                <a:hlinkClick r:id="rId2"/>
              </a:rPr>
              <a:t>https://docs.anaconda.com/anaconda/install/</a:t>
            </a:r>
            <a:r>
              <a:rPr lang="en-US" dirty="0"/>
              <a:t> </a:t>
            </a:r>
            <a:endParaRPr lang="en-AU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C83C335-9282-4494-AA78-0BA6BEFB6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46757"/>
            <a:ext cx="10046447" cy="41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083-39E0-4627-9EFB-DDB7235D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284"/>
          </a:xfrm>
        </p:spPr>
        <p:txBody>
          <a:bodyPr/>
          <a:lstStyle/>
          <a:p>
            <a:r>
              <a:rPr lang="en-AU" dirty="0"/>
              <a:t>Q1 packages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7DD26E-D197-47E1-A544-AB6FC919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358" y="8471453"/>
            <a:ext cx="66954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2CECA8C-F766-463E-887E-28EC11099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437" y="1236688"/>
            <a:ext cx="514756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sklearn.datasets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make_regression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sklearn.datasets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make_classification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np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pandas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pd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637</Words>
  <Application>Microsoft Office PowerPoint</Application>
  <PresentationFormat>Widescreen</PresentationFormat>
  <Paragraphs>176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CMR12</vt:lpstr>
      <vt:lpstr>Arial</vt:lpstr>
      <vt:lpstr>Calibri</vt:lpstr>
      <vt:lpstr>Calibri Light</vt:lpstr>
      <vt:lpstr>Cambria Math</vt:lpstr>
      <vt:lpstr>Office Theme</vt:lpstr>
      <vt:lpstr>DATA7202 Tutorial 1 </vt:lpstr>
      <vt:lpstr>Agenda</vt:lpstr>
      <vt:lpstr>How to use Zoom for prac:  * 20-30 mins for each part of question/each step;  * Raise hand if you need help  &gt;  breakout room one by one  * Feel free to ask general questions or type the question in the chat</vt:lpstr>
      <vt:lpstr>1. Install python</vt:lpstr>
      <vt:lpstr>Install pycharm</vt:lpstr>
      <vt:lpstr>Install option for pycharm</vt:lpstr>
      <vt:lpstr>Install package</vt:lpstr>
      <vt:lpstr>2. Install Jupyter</vt:lpstr>
      <vt:lpstr>Q1 packages</vt:lpstr>
      <vt:lpstr>Q1</vt:lpstr>
      <vt:lpstr>PowerPoint Presentation</vt:lpstr>
      <vt:lpstr>PowerPoint Presentation</vt:lpstr>
      <vt:lpstr>Q3 packages</vt:lpstr>
      <vt:lpstr>(2) Misclassification</vt:lpstr>
      <vt:lpstr>(3) Confusion Matrix</vt:lpstr>
      <vt:lpstr>Q4</vt:lpstr>
      <vt:lpstr>PowerPoint Presentation</vt:lpstr>
      <vt:lpstr>PowerPoint Presentation</vt:lpstr>
      <vt:lpstr>PowerPoint Presentation</vt:lpstr>
      <vt:lpstr>Q5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DATA7202 Tutorial 1 </dc:title>
  <dc:creator>Nan Yang</dc:creator>
  <cp:lastModifiedBy>Nan Yang</cp:lastModifiedBy>
  <cp:revision>27</cp:revision>
  <dcterms:created xsi:type="dcterms:W3CDTF">2021-03-08T12:14:39Z</dcterms:created>
  <dcterms:modified xsi:type="dcterms:W3CDTF">2021-03-10T03:45:34Z</dcterms:modified>
</cp:coreProperties>
</file>