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72" r:id="rId10"/>
    <p:sldId id="271" r:id="rId11"/>
    <p:sldId id="269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57" autoAdjust="0"/>
  </p:normalViewPr>
  <p:slideViewPr>
    <p:cSldViewPr snapToGrid="0">
      <p:cViewPr varScale="1">
        <p:scale>
          <a:sx n="78" d="100"/>
          <a:sy n="78" d="100"/>
        </p:scale>
        <p:origin x="84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4F0B-72CB-4D7D-9DF2-973EA85C5141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616C5-AB3B-4944-8CA1-0FE48D1E3B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7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1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Type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8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condition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58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types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94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types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07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of combining the output of multiple individual models (also known as weak learners) is called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AU" dirty="0"/>
              <a:t>http://www2.stat.duke.edu/~rcs46/lectures_2017/08-trees/08-tree-advanced.pdf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16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of combining the output of multiple individual models (also known as weak learners) is called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AU" dirty="0"/>
              <a:t>http://www2.stat.duke.edu/~rcs46/lectures_2017/08-trees/08-tree-advanced.pdf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60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http://www2.stat.duke.edu/~rcs46/lectures_2017/08-trees/08-tree-advanced.pdf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36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http://www2.stat.duke.edu/~rcs46/lectures_2017/08-trees/08-tree-advanced.pdf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616C5-AB3B-4944-8CA1-0FE48D1E3B3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3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BFD8-9C3A-4952-9069-CBBEBD5EF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9CABD-28AB-4727-978C-B32BA847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F82AA-450D-44B6-A993-07FE8636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EB44-5394-4B2F-9F83-5AEFBF82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EAF2-9B2B-4D53-B1F8-87B8B3F2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88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1532-3C3C-4EA6-9856-152662AC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D5BA0-5CE4-4A68-9705-1FEC98CD0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4481-D5D8-4D78-95EF-13CB9394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D7B3-3802-4E38-910B-750374A3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CB89-DED0-4CFC-AB27-D5375492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8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8A301-A2FB-4B0A-98FC-BD876E9AF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BB9CB-C310-4897-8EAE-50B8F6490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1A79-568D-4156-B358-0DB2E130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D33C3-0AE7-4493-8DE3-87252F10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575E-4478-4CE9-A460-AB5704D1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4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5976-C1C6-45D9-9E5C-B21C45CE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6267-7C5D-4815-A0A3-2388A154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1A1A7-9E00-40F8-BEE6-CE3A1533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3336-D1FC-450F-ADB2-CAB04466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63E3-5AE9-45EC-AAFF-563AE77C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18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40CC-1219-4D38-AA10-821B590E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147D-438F-44E1-9DB2-3829B036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E50D-721C-436A-A154-C5817B8C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10A8-DBFE-4AC0-A1AF-EF0B5546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6049-8C91-4092-88AC-DC0232B8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7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22F3-7F48-41D0-84F0-2F169806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5519-220B-4F2A-82EA-6A8C7FC0B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27C0D-8AB7-4C22-85A7-8367A5D09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C1644-BACD-41F8-AAB3-A6B8FCE3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6096-788B-43B9-B62A-EBA32BA0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5756-2F2C-49AD-B825-6F14BC8C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78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D8F5-0597-4EB2-B295-1A9CB8E5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5D57C-DA92-4ADB-8D94-30AAD2E3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69F3-29A2-45F6-9815-E844EDED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112B7-9DCD-4137-96DE-142B4B68D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4707A-C9DD-4831-A862-ACDE33E27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43260-5F12-459D-90A7-C2680294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1B702-669B-4569-AF54-6DE73180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C82EF-2616-44B5-8145-92461C1D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21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0FB5-79AC-4B1C-80AD-31D4D8B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B39D0-06D1-4E48-9BF4-8BD7E0E9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44172-7207-43CD-8958-C5BBCEA9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E6695-D2B5-45DF-A2BC-232A6F1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7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B3559-C0BA-4300-A213-CEBC9CD0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24D69-144C-4C9B-A461-6423086D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0BB71-534A-477A-A432-A1D029FA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8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1A42-5468-4B47-884D-D73C946D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6E1F-41A4-4CA1-9394-A39320B9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8064-CC1D-4C0B-B490-4E4206C5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D7C0F-5DD6-41D8-805E-44C2DCE7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8FAD4-24E5-44F8-8FF5-2850F615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A8889-E487-49CB-93E9-A410524C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12BD-359B-44A6-9A2B-2500CE75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1741E-1A9A-44BE-817C-13B1AA46B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26C32-3107-4433-86C1-D0BEBA33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5BBB-4E8E-40B0-9FC8-CEFAF9E2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32FCC-2308-4F89-88A1-8A7CD24D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64F31-EDA9-47A2-B80C-4EB47B1B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24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4B13E-18A0-4BFF-A254-EAC84E87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DF0F1-DC86-4C43-859A-ADAFC96A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7DB04-B91C-4856-BBF9-46D5160A4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9F46-2A04-4DB8-AB82-B1DF82F395F0}" type="datetimeFigureOut">
              <a:rPr lang="en-AU" smtClean="0"/>
              <a:t>5/05/2021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E796-8FB5-4A27-BD86-591A6E85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9CB1-6073-43B5-A2A6-00D713B39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C3F1-1AD7-4E51-B7D4-000FEC469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37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CC14-56B7-4E5F-A000-AD1F9D836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9 </a:t>
            </a:r>
            <a:r>
              <a:rPr lang="en-US" dirty="0"/>
              <a:t>Decision Tree</a:t>
            </a:r>
            <a:br>
              <a:rPr lang="en-US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4FAAE-5669-413D-8BD7-ECE01A67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1870" y="4120242"/>
            <a:ext cx="2226129" cy="1137557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4.26.2021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772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6F654-9A53-43CE-8B76-450F7E0A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894028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Bagging</a:t>
            </a:r>
            <a:endParaRPr lang="en-AU" sz="4400" dirty="0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5C5FB87D-AF0E-4F76-AA17-D644C7F49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7624" y="896111"/>
            <a:ext cx="6013322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7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5A10-0C85-489C-9CE1-1E5CED4C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06" y="457200"/>
            <a:ext cx="79779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5877790-4600-4ABE-B013-45392AEFC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457200"/>
            <a:ext cx="79248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CAFC9-5715-4A1D-A95B-9CA5B80B3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19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79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C81AD-07D7-4926-B346-4BE7A2D4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8" y="457200"/>
            <a:ext cx="79513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1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2D183-9396-4199-84B7-433912B7C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95"/>
          <a:stretch/>
        </p:blipFill>
        <p:spPr>
          <a:xfrm>
            <a:off x="457200" y="457212"/>
            <a:ext cx="11277600" cy="59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8C693-89D7-4789-AB08-79586B26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8" y="457200"/>
            <a:ext cx="79513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94682-2732-4C67-94C9-9D2684D60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1.Decision Tree Example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29F57DD-15F6-42E4-B936-FC7DF650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47" y="705224"/>
            <a:ext cx="8650018" cy="58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9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7B869-A8E0-4C97-B054-C14FCD31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46" y="415685"/>
            <a:ext cx="10874542" cy="62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0C9BD-1D24-4CD9-B182-CC56D97D6B6E}"/>
              </a:ext>
            </a:extLst>
          </p:cNvPr>
          <p:cNvSpPr txBox="1"/>
          <p:nvPr/>
        </p:nvSpPr>
        <p:spPr>
          <a:xfrm>
            <a:off x="772885" y="751113"/>
            <a:ext cx="492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2. Tree types</a:t>
            </a:r>
            <a:endParaRPr lang="en-AU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DF2ED-DF57-479C-AB02-F84B9D0A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7" y="1517006"/>
            <a:ext cx="10296051" cy="45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0C9BD-1D24-4CD9-B182-CC56D97D6B6E}"/>
              </a:ext>
            </a:extLst>
          </p:cNvPr>
          <p:cNvSpPr txBox="1"/>
          <p:nvPr/>
        </p:nvSpPr>
        <p:spPr>
          <a:xfrm>
            <a:off x="772884" y="751113"/>
            <a:ext cx="585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3. Termination conditions</a:t>
            </a:r>
            <a:endParaRPr lang="en-AU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00A4E-94E0-4DE3-8DA2-3CA1639AD6C7}"/>
              </a:ext>
            </a:extLst>
          </p:cNvPr>
          <p:cNvSpPr txBox="1"/>
          <p:nvPr/>
        </p:nvSpPr>
        <p:spPr>
          <a:xfrm>
            <a:off x="772884" y="1698272"/>
            <a:ext cx="10482945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buAutoNum type="arabicParenBoth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Stop when the number of data points in the tree node is less than or equal to some predefined number.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e.g. the data points in the node is smaller than 5.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buAutoNum type="arabicParenBoth" startAt="2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 choose the maximal depth.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(3)   Or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stop when there is no significant advantage to continue split.</a:t>
            </a:r>
            <a:endParaRPr lang="en-A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BE6A7B-9FDB-490C-B493-C613315D9528}"/>
              </a:ext>
            </a:extLst>
          </p:cNvPr>
          <p:cNvSpPr txBox="1"/>
          <p:nvPr/>
        </p:nvSpPr>
        <p:spPr>
          <a:xfrm>
            <a:off x="772884" y="751113"/>
            <a:ext cx="585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4.Measurement types</a:t>
            </a:r>
            <a:endParaRPr lang="en-AU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5D20-1761-4D13-824F-26F3F1E876FE}"/>
              </a:ext>
            </a:extLst>
          </p:cNvPr>
          <p:cNvSpPr txBox="1"/>
          <p:nvPr/>
        </p:nvSpPr>
        <p:spPr>
          <a:xfrm>
            <a:off x="772884" y="1698272"/>
            <a:ext cx="11233957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buAutoNum type="arabicParenBoth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Entropy impurity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buAutoNum type="arabicParenBoth" startAt="2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Gini impurity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66B30-BD37-4833-8786-E294FC13E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653" y="2386946"/>
            <a:ext cx="4212135" cy="1366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ECCC4-3473-4FC1-9C5A-BFE6C239A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106" y="5108912"/>
            <a:ext cx="3896659" cy="11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0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E6A7B-9FDB-490C-B493-C613315D9528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lang="en-US" sz="32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.G</a:t>
            </a:r>
            <a:r>
              <a:rPr lang="en-US" altLang="zh-CN" sz="32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ini Example</a:t>
            </a:r>
            <a:endParaRPr lang="en-US" sz="3200" kern="120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21DA6-F35F-410E-8D2C-43415181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33" y="248856"/>
            <a:ext cx="7347537" cy="3949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68008-C4FC-4FCC-B731-EF76A4867CF9}"/>
                  </a:ext>
                </a:extLst>
              </p:cNvPr>
              <p:cNvSpPr txBox="1"/>
              <p:nvPr/>
            </p:nvSpPr>
            <p:spPr>
              <a:xfrm>
                <a:off x="1416424" y="5002306"/>
                <a:ext cx="7896072" cy="1593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(1) Gini = 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446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446+86</m:t>
                            </m:r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</m:num>
                          <m:den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446+86</m:t>
                            </m:r>
                          </m:den>
                        </m:f>
                        <m:r>
                          <a:rPr lang="en-A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= 1 - 0.7028 - 0.0261 = 0.27104</a:t>
                </a:r>
              </a:p>
              <a:p>
                <a:endParaRPr lang="en-AU" dirty="0"/>
              </a:p>
              <a:p>
                <a:r>
                  <a:rPr lang="en-AU" dirty="0"/>
                  <a:t>      The split is more balance, it will get a greater Gini.</a:t>
                </a:r>
              </a:p>
              <a:p>
                <a:endParaRPr lang="en-AU" dirty="0"/>
              </a:p>
              <a:p>
                <a:r>
                  <a:rPr lang="en-AU" dirty="0"/>
                  <a:t>(2) Here, need to choose the strategy to min(weighted Gini/</a:t>
                </a:r>
                <a:r>
                  <a:rPr lang="en-AU" dirty="0" err="1"/>
                  <a:t>New_Gini</a:t>
                </a:r>
                <a:r>
                  <a:rPr lang="en-AU" dirty="0"/>
                  <a:t> after split).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68008-C4FC-4FCC-B731-EF76A4867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24" y="5002306"/>
                <a:ext cx="7896072" cy="1593898"/>
              </a:xfrm>
              <a:prstGeom prst="rect">
                <a:avLst/>
              </a:prstGeom>
              <a:blipFill>
                <a:blip r:embed="rId4"/>
                <a:stretch>
                  <a:fillRect l="-617" b="-5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25EA91D3-8173-46BB-B368-73DA0878D9FA}"/>
              </a:ext>
            </a:extLst>
          </p:cNvPr>
          <p:cNvSpPr/>
          <p:nvPr/>
        </p:nvSpPr>
        <p:spPr>
          <a:xfrm flipH="1">
            <a:off x="6330042" y="4120243"/>
            <a:ext cx="81643" cy="4299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12143-39CD-4242-8B75-3D9A6C959068}"/>
              </a:ext>
            </a:extLst>
          </p:cNvPr>
          <p:cNvSpPr txBox="1"/>
          <p:nvPr/>
        </p:nvSpPr>
        <p:spPr>
          <a:xfrm>
            <a:off x="4904014" y="4550229"/>
            <a:ext cx="7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New_Gini</a:t>
            </a:r>
            <a:r>
              <a:rPr lang="en-US" dirty="0"/>
              <a:t> after split = 0.493 + 0.271     (tips: choose the </a:t>
            </a:r>
            <a:r>
              <a:rPr lang="en-US" dirty="0">
                <a:solidFill>
                  <a:srgbClr val="FF0000"/>
                </a:solidFill>
              </a:rPr>
              <a:t>smallest new Gini</a:t>
            </a:r>
            <a:r>
              <a:rPr lang="en-US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858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07740-0DC9-464E-AE15-F3881241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Q4 .Random forest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78780A35-1529-4F5E-A904-547402450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47749"/>
            <a:ext cx="6780700" cy="5560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F443C-B32B-4A93-B5C2-725A3CAE1E44}"/>
              </a:ext>
            </a:extLst>
          </p:cNvPr>
          <p:cNvSpPr txBox="1"/>
          <p:nvPr/>
        </p:nvSpPr>
        <p:spPr>
          <a:xfrm>
            <a:off x="6347011" y="2635624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out of m attributes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7740-0DC9-464E-AE15-F3881241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324021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Q4. Bagging decision tree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78780A35-1529-4F5E-A904-547402450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47749"/>
            <a:ext cx="6780700" cy="5560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F443C-B32B-4A93-B5C2-725A3CAE1E44}"/>
              </a:ext>
            </a:extLst>
          </p:cNvPr>
          <p:cNvSpPr txBox="1"/>
          <p:nvPr/>
        </p:nvSpPr>
        <p:spPr>
          <a:xfrm>
            <a:off x="6347011" y="2635624"/>
            <a:ext cx="255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out of p total attributes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5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322</Words>
  <Application>Microsoft Office PowerPoint</Application>
  <PresentationFormat>Widescreen</PresentationFormat>
  <Paragraphs>53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Week 9 Decision Tree </vt:lpstr>
      <vt:lpstr>1.Decision Tree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 .Random forest</vt:lpstr>
      <vt:lpstr>Q4. Bagging decision tree</vt:lpstr>
      <vt:lpstr>Bagging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Decision Tree</dc:title>
  <dc:creator>Nan Yang</dc:creator>
  <cp:lastModifiedBy>Nan Yang</cp:lastModifiedBy>
  <cp:revision>35</cp:revision>
  <dcterms:created xsi:type="dcterms:W3CDTF">2021-04-26T07:00:28Z</dcterms:created>
  <dcterms:modified xsi:type="dcterms:W3CDTF">2021-05-05T05:46:38Z</dcterms:modified>
</cp:coreProperties>
</file>