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Amatic SC"/>
      <p:regular r:id="rId10"/>
      <p:bold r:id="rId11"/>
    </p:embeddedFont>
    <p:embeddedFont>
      <p:font typeface="Source Code Pro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maticSC-bold.fntdata"/><Relationship Id="rId10" Type="http://schemas.openxmlformats.org/officeDocument/2006/relationships/font" Target="fonts/AmaticSC-regular.fntdata"/><Relationship Id="rId13" Type="http://schemas.openxmlformats.org/officeDocument/2006/relationships/font" Target="fonts/SourceCodePro-bold.fntdata"/><Relationship Id="rId12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Relationship Id="rId11" Type="http://schemas.openxmlformats.org/officeDocument/2006/relationships/image" Target="../media/image09.png"/><Relationship Id="rId10" Type="http://schemas.openxmlformats.org/officeDocument/2006/relationships/image" Target="../media/image04.png"/><Relationship Id="rId12" Type="http://schemas.openxmlformats.org/officeDocument/2006/relationships/image" Target="../media/image08.png"/><Relationship Id="rId9" Type="http://schemas.openxmlformats.org/officeDocument/2006/relationships/image" Target="../media/image02.png"/><Relationship Id="rId5" Type="http://schemas.openxmlformats.org/officeDocument/2006/relationships/image" Target="../media/image00.png"/><Relationship Id="rId6" Type="http://schemas.openxmlformats.org/officeDocument/2006/relationships/image" Target="../media/image06.png"/><Relationship Id="rId7" Type="http://schemas.openxmlformats.org/officeDocument/2006/relationships/image" Target="../media/image05.png"/><Relationship Id="rId8" Type="http://schemas.openxmlformats.org/officeDocument/2006/relationships/image" Target="../media/image0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79075"/>
            <a:ext cx="8520600" cy="2690400"/>
          </a:xfrm>
          <a:prstGeom prst="rect">
            <a:avLst/>
          </a:prstGeom>
          <a:solidFill>
            <a:srgbClr val="CCCCCC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    </a:t>
            </a:r>
            <a:r>
              <a:rPr lang="en" u="sng"/>
              <a:t>Comp9001: Nav U</a:t>
            </a:r>
          </a:p>
        </p:txBody>
      </p:sp>
      <p:sp>
        <p:nvSpPr>
          <p:cNvPr id="57" name="Shape 57"/>
          <p:cNvSpPr/>
          <p:nvPr/>
        </p:nvSpPr>
        <p:spPr>
          <a:xfrm>
            <a:off x="2532575" y="4001225"/>
            <a:ext cx="4059900" cy="595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1422150" y="3945875"/>
            <a:ext cx="6299700" cy="706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latin typeface="Amatic SC"/>
                <a:ea typeface="Amatic SC"/>
                <a:cs typeface="Amatic SC"/>
                <a:sym typeface="Amatic SC"/>
              </a:rPr>
              <a:t>Deliverable 1: The Pitch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6400" y="85112"/>
            <a:ext cx="1718175" cy="31831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pic>
      <p:cxnSp>
        <p:nvCxnSpPr>
          <p:cNvPr id="60" name="Shape 60"/>
          <p:cNvCxnSpPr/>
          <p:nvPr/>
        </p:nvCxnSpPr>
        <p:spPr>
          <a:xfrm flipH="1" rot="10800000">
            <a:off x="0" y="3433275"/>
            <a:ext cx="9151200" cy="66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Group &amp; Roles</a:t>
            </a:r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latin typeface="Amatic SC"/>
                <a:ea typeface="Amatic SC"/>
                <a:cs typeface="Amatic SC"/>
                <a:sym typeface="Amatic SC"/>
              </a:rPr>
              <a:t>Who’s working on NavU?</a:t>
            </a:r>
          </a:p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939500" y="724200"/>
            <a:ext cx="3837000" cy="3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2400">
                <a:latin typeface="Amatic SC"/>
                <a:ea typeface="Amatic SC"/>
                <a:cs typeface="Amatic SC"/>
                <a:sym typeface="Amatic SC"/>
              </a:rPr>
              <a:t>Members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Font typeface="Amatic SC"/>
            </a:pPr>
            <a:r>
              <a:rPr lang="en">
                <a:latin typeface="Amatic SC"/>
                <a:ea typeface="Amatic SC"/>
                <a:cs typeface="Amatic SC"/>
                <a:sym typeface="Amatic SC"/>
              </a:rPr>
              <a:t>Ted Kachulis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Font typeface="Amatic SC"/>
            </a:pPr>
            <a:r>
              <a:rPr lang="en">
                <a:latin typeface="Amatic SC"/>
                <a:ea typeface="Amatic SC"/>
                <a:cs typeface="Amatic SC"/>
                <a:sym typeface="Amatic SC"/>
              </a:rPr>
              <a:t>Parth Patel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Font typeface="Amatic SC"/>
            </a:pPr>
            <a:r>
              <a:rPr lang="en">
                <a:latin typeface="Amatic SC"/>
                <a:ea typeface="Amatic SC"/>
                <a:cs typeface="Amatic SC"/>
                <a:sym typeface="Amatic SC"/>
              </a:rPr>
              <a:t>Mike Stupich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Font typeface="Amatic SC"/>
            </a:pPr>
            <a:r>
              <a:rPr lang="en">
                <a:latin typeface="Amatic SC"/>
                <a:ea typeface="Amatic SC"/>
                <a:cs typeface="Amatic SC"/>
                <a:sym typeface="Amatic SC"/>
              </a:rPr>
              <a:t>Alexandre Skipper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2400">
                <a:latin typeface="Amatic SC"/>
                <a:ea typeface="Amatic SC"/>
                <a:cs typeface="Amatic SC"/>
                <a:sym typeface="Amatic SC"/>
              </a:rPr>
              <a:t>Roles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Font typeface="Amatic SC"/>
            </a:pPr>
            <a:r>
              <a:rPr lang="en">
                <a:latin typeface="Amatic SC"/>
                <a:ea typeface="Amatic SC"/>
                <a:cs typeface="Amatic SC"/>
                <a:sym typeface="Amatic SC"/>
              </a:rPr>
              <a:t>Front End / User Interface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Font typeface="Amatic SC"/>
            </a:pPr>
            <a:r>
              <a:rPr lang="en">
                <a:latin typeface="Amatic SC"/>
                <a:ea typeface="Amatic SC"/>
                <a:cs typeface="Amatic SC"/>
                <a:sym typeface="Amatic SC"/>
              </a:rPr>
              <a:t>Back End / Map Generation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Font typeface="Amatic SC"/>
            </a:pPr>
            <a:r>
              <a:rPr lang="en">
                <a:latin typeface="Amatic SC"/>
                <a:ea typeface="Amatic SC"/>
                <a:cs typeface="Amatic SC"/>
                <a:sym typeface="Amatic SC"/>
              </a:rPr>
              <a:t>Design / Art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Font typeface="Amatic SC"/>
            </a:pPr>
            <a:r>
              <a:rPr lang="en">
                <a:latin typeface="Amatic SC"/>
                <a:ea typeface="Amatic SC"/>
                <a:cs typeface="Amatic SC"/>
                <a:sym typeface="Amatic SC"/>
              </a:rPr>
              <a:t>Information Management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Amatic SC"/>
              <a:ea typeface="Amatic SC"/>
              <a:cs typeface="Amatic SC"/>
              <a:sym typeface="Amatic SC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237" y="4347887"/>
            <a:ext cx="1076325" cy="2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132600" y="79500"/>
            <a:ext cx="90114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 u="sng">
                <a:latin typeface="Amatic SC"/>
                <a:ea typeface="Amatic SC"/>
                <a:cs typeface="Amatic SC"/>
                <a:sym typeface="Amatic SC"/>
              </a:rPr>
              <a:t>Group &amp; Roles, Functionality, Utility &amp; Interest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71550" y="-185524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  2.  Functionality</a:t>
            </a:r>
          </a:p>
        </p:txBody>
      </p:sp>
      <p:sp>
        <p:nvSpPr>
          <p:cNvPr id="75" name="Shape 75"/>
          <p:cNvSpPr txBox="1"/>
          <p:nvPr>
            <p:ph idx="1" type="subTitle"/>
          </p:nvPr>
        </p:nvSpPr>
        <p:spPr>
          <a:xfrm>
            <a:off x="318125" y="1266347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Amatic SC"/>
                <a:ea typeface="Amatic SC"/>
                <a:cs typeface="Amatic SC"/>
                <a:sym typeface="Amatic SC"/>
              </a:rPr>
              <a:t>What does NavU Do?</a:t>
            </a:r>
          </a:p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4678025" y="543300"/>
            <a:ext cx="4333500" cy="3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3600">
                <a:latin typeface="Amatic SC"/>
                <a:ea typeface="Amatic SC"/>
                <a:cs typeface="Amatic SC"/>
                <a:sym typeface="Amatic SC"/>
              </a:rPr>
              <a:t>Functional Properties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matic SC"/>
            </a:pPr>
            <a:r>
              <a:rPr b="1" lang="en" sz="24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Maps:</a:t>
            </a:r>
            <a:r>
              <a:rPr lang="en" sz="24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 Store floor plans in some database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matic SC"/>
            </a:pPr>
            <a:r>
              <a:rPr b="1" lang="en" sz="24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Directions: </a:t>
            </a:r>
            <a:r>
              <a:rPr lang="en" sz="24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Step by step instructions 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matic SC"/>
            </a:pPr>
            <a:r>
              <a:rPr b="1" lang="en" sz="24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Search functionality: </a:t>
            </a:r>
            <a:r>
              <a:rPr lang="en" sz="24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Quickly search 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matic SC"/>
            </a:pPr>
            <a:r>
              <a:rPr b="1" lang="en" sz="24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Schedule: </a:t>
            </a:r>
            <a:r>
              <a:rPr lang="en" sz="24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Notifications &amp; timing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matic SC"/>
            </a:pPr>
            <a:r>
              <a:rPr b="1" lang="en" sz="24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Movement tracking: 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matic SC"/>
            </a:pPr>
            <a:r>
              <a:rPr lang="en" sz="24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Accelerometer, Gyroscope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Amatic SC"/>
              <a:ea typeface="Amatic SC"/>
              <a:cs typeface="Amatic SC"/>
              <a:sym typeface="Amatic SC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237" y="4347887"/>
            <a:ext cx="1076325" cy="2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132600" y="79500"/>
            <a:ext cx="90114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 u="sng">
                <a:latin typeface="Amatic SC"/>
                <a:ea typeface="Amatic SC"/>
                <a:cs typeface="Amatic SC"/>
                <a:sym typeface="Amatic SC"/>
              </a:rPr>
              <a:t>Group &amp; Roles, Functionality, Utility &amp; Interest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0075" y="3124200"/>
            <a:ext cx="137160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8025" y="3124200"/>
            <a:ext cx="137160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6425" y="3124200"/>
            <a:ext cx="137160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23125" y="2006050"/>
            <a:ext cx="3554899" cy="313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3124200"/>
            <a:ext cx="137160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0" y="2006050"/>
            <a:ext cx="137160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0" y="0"/>
            <a:ext cx="132599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6250" y="0"/>
            <a:ext cx="4555424" cy="1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348375" y="79500"/>
            <a:ext cx="447249" cy="206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511975" y="2006050"/>
            <a:ext cx="4109700" cy="2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Non-Functional Properties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matic SC"/>
            </a:pPr>
            <a:r>
              <a:rPr b="1" lang="en" sz="2400">
                <a:latin typeface="Amatic SC"/>
                <a:ea typeface="Amatic SC"/>
                <a:cs typeface="Amatic SC"/>
                <a:sym typeface="Amatic SC"/>
              </a:rPr>
              <a:t>Performance:</a:t>
            </a:r>
            <a:r>
              <a:rPr lang="en" sz="2400"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i="1" lang="en" sz="2400">
                <a:latin typeface="Amatic SC"/>
                <a:ea typeface="Amatic SC"/>
                <a:cs typeface="Amatic SC"/>
                <a:sym typeface="Amatic SC"/>
              </a:rPr>
              <a:t>well optimized app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matic SC"/>
            </a:pPr>
            <a:r>
              <a:rPr b="1" lang="en" sz="2400">
                <a:latin typeface="Amatic SC"/>
                <a:ea typeface="Amatic SC"/>
                <a:cs typeface="Amatic SC"/>
                <a:sym typeface="Amatic SC"/>
              </a:rPr>
              <a:t>Storage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matic SC"/>
            </a:pPr>
            <a:r>
              <a:rPr b="1" lang="en" sz="2400">
                <a:latin typeface="Amatic SC"/>
                <a:ea typeface="Amatic SC"/>
                <a:cs typeface="Amatic SC"/>
                <a:sym typeface="Amatic SC"/>
              </a:rPr>
              <a:t>Usability: </a:t>
            </a:r>
            <a:r>
              <a:rPr lang="en" sz="2400">
                <a:latin typeface="Amatic SC"/>
                <a:ea typeface="Amatic SC"/>
                <a:cs typeface="Amatic SC"/>
                <a:sym typeface="Amatic SC"/>
              </a:rPr>
              <a:t>Good UI, On-screen map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matic SC"/>
            </a:pPr>
            <a:r>
              <a:rPr b="1" lang="en" sz="2400">
                <a:latin typeface="Amatic SC"/>
                <a:ea typeface="Amatic SC"/>
                <a:cs typeface="Amatic SC"/>
                <a:sym typeface="Amatic SC"/>
              </a:rPr>
              <a:t>Battery Consumption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matic SC"/>
            </a:pPr>
            <a:r>
              <a:rPr b="1" lang="en" sz="2400">
                <a:latin typeface="Amatic SC"/>
                <a:ea typeface="Amatic SC"/>
                <a:cs typeface="Amatic SC"/>
                <a:sym typeface="Amatic SC"/>
              </a:rPr>
              <a:t>Accessibility: </a:t>
            </a:r>
            <a:r>
              <a:rPr lang="en" sz="2400">
                <a:latin typeface="Amatic SC"/>
                <a:ea typeface="Amatic SC"/>
                <a:cs typeface="Amatic SC"/>
                <a:sym typeface="Amatic SC"/>
              </a:rPr>
              <a:t>Offline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132600" y="1068150"/>
            <a:ext cx="43731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  3.  Utility &amp; Interest</a:t>
            </a:r>
          </a:p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362725" y="2778447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Amatic SC"/>
                <a:ea typeface="Amatic SC"/>
                <a:cs typeface="Amatic SC"/>
                <a:sym typeface="Amatic SC"/>
              </a:rPr>
              <a:t>Uses and Why?</a:t>
            </a:r>
          </a:p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4904250" y="447975"/>
            <a:ext cx="3837000" cy="42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3000">
                <a:latin typeface="Amatic SC"/>
                <a:ea typeface="Amatic SC"/>
                <a:cs typeface="Amatic SC"/>
                <a:sym typeface="Amatic SC"/>
              </a:rPr>
              <a:t>Utility</a:t>
            </a:r>
          </a:p>
          <a:p>
            <a:pPr indent="-419100" lvl="0" marL="457200" rtl="0">
              <a:lnSpc>
                <a:spcPct val="100000"/>
              </a:lnSpc>
              <a:spcBef>
                <a:spcPts val="0"/>
              </a:spcBef>
              <a:buSzPct val="100000"/>
              <a:buFont typeface="Amatic SC"/>
            </a:pPr>
            <a:r>
              <a:rPr lang="en" sz="3000">
                <a:latin typeface="Amatic SC"/>
                <a:ea typeface="Amatic SC"/>
                <a:cs typeface="Amatic SC"/>
                <a:sym typeface="Amatic SC"/>
              </a:rPr>
              <a:t>Pathfinding through complicated buildings to help students get around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3000">
                <a:latin typeface="Amatic SC"/>
                <a:ea typeface="Amatic SC"/>
                <a:cs typeface="Amatic SC"/>
                <a:sym typeface="Amatic SC"/>
              </a:rPr>
              <a:t>Interest</a:t>
            </a:r>
          </a:p>
          <a:p>
            <a:pPr indent="-419100" lvl="0" marL="457200" rtl="0">
              <a:lnSpc>
                <a:spcPct val="100000"/>
              </a:lnSpc>
              <a:spcBef>
                <a:spcPts val="0"/>
              </a:spcBef>
              <a:buSzPct val="100000"/>
              <a:buFont typeface="Amatic SC"/>
            </a:pPr>
            <a:r>
              <a:rPr lang="en" sz="3000">
                <a:latin typeface="Amatic SC"/>
                <a:ea typeface="Amatic SC"/>
                <a:cs typeface="Amatic SC"/>
                <a:sym typeface="Amatic SC"/>
              </a:rPr>
              <a:t>Why does this benefit us and other University students?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Amatic SC"/>
              <a:ea typeface="Amatic SC"/>
              <a:cs typeface="Amatic SC"/>
              <a:sym typeface="Amatic SC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237" y="4347887"/>
            <a:ext cx="1076325" cy="2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132600" y="79500"/>
            <a:ext cx="90114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 u="sng">
                <a:latin typeface="Amatic SC"/>
                <a:ea typeface="Amatic SC"/>
                <a:cs typeface="Amatic SC"/>
                <a:sym typeface="Amatic SC"/>
              </a:rPr>
              <a:t>Group &amp; Roles, Functionality, Utility &amp; Interest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874625" y="1346400"/>
            <a:ext cx="43731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/>
              <a:t>  </a:t>
            </a:r>
            <a:r>
              <a:rPr lang="en" sz="7200" u="sng"/>
              <a:t>Sketches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237" y="4347887"/>
            <a:ext cx="107632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4323" y="0"/>
            <a:ext cx="420350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