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74" r:id="rId10"/>
    <p:sldId id="275" r:id="rId11"/>
    <p:sldId id="260" r:id="rId12"/>
    <p:sldId id="261" r:id="rId13"/>
    <p:sldId id="273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7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F5568-0BAC-4CCA-99E8-3EF8B0E308E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AFEF91-620B-4872-ACAC-7FFD664C9A95}">
      <dgm:prSet/>
      <dgm:spPr/>
      <dgm:t>
        <a:bodyPr/>
        <a:lstStyle/>
        <a:p>
          <a:r>
            <a:rPr lang="en-US" dirty="0"/>
            <a:t>Based on the data, Medicare is directly related to the income.</a:t>
          </a:r>
        </a:p>
      </dgm:t>
    </dgm:pt>
    <dgm:pt modelId="{58FB0E97-194A-49C8-B2A3-B03CA7040EF5}" type="parTrans" cxnId="{9A94ECC5-5A7A-470E-BBAE-746D3A2DAC94}">
      <dgm:prSet/>
      <dgm:spPr/>
      <dgm:t>
        <a:bodyPr/>
        <a:lstStyle/>
        <a:p>
          <a:endParaRPr lang="en-US"/>
        </a:p>
      </dgm:t>
    </dgm:pt>
    <dgm:pt modelId="{93C79C7F-9443-420C-814B-19CF28A3E320}" type="sibTrans" cxnId="{9A94ECC5-5A7A-470E-BBAE-746D3A2DAC94}">
      <dgm:prSet/>
      <dgm:spPr/>
      <dgm:t>
        <a:bodyPr/>
        <a:lstStyle/>
        <a:p>
          <a:endParaRPr lang="en-US"/>
        </a:p>
      </dgm:t>
    </dgm:pt>
    <dgm:pt modelId="{59A516C3-62C0-4A2D-9254-56B95449808B}">
      <dgm:prSet/>
      <dgm:spPr/>
      <dgm:t>
        <a:bodyPr/>
        <a:lstStyle/>
        <a:p>
          <a:r>
            <a:rPr lang="en-US"/>
            <a:t>CMS.gov files are difficult to work with</a:t>
          </a:r>
        </a:p>
      </dgm:t>
    </dgm:pt>
    <dgm:pt modelId="{C74F7CBF-B950-4C85-A423-F5BFBB79143D}" type="parTrans" cxnId="{ADFF2350-7914-4C96-9081-DF81392B2E9E}">
      <dgm:prSet/>
      <dgm:spPr/>
      <dgm:t>
        <a:bodyPr/>
        <a:lstStyle/>
        <a:p>
          <a:endParaRPr lang="en-US"/>
        </a:p>
      </dgm:t>
    </dgm:pt>
    <dgm:pt modelId="{ABE9B9D6-CDD1-479F-8373-1E383145E3ED}" type="sibTrans" cxnId="{ADFF2350-7914-4C96-9081-DF81392B2E9E}">
      <dgm:prSet/>
      <dgm:spPr/>
      <dgm:t>
        <a:bodyPr/>
        <a:lstStyle/>
        <a:p>
          <a:endParaRPr lang="en-US"/>
        </a:p>
      </dgm:t>
    </dgm:pt>
    <dgm:pt modelId="{7CCAA74A-13BD-42B5-884E-88C284BE31E0}">
      <dgm:prSet/>
      <dgm:spPr/>
      <dgm:t>
        <a:bodyPr/>
        <a:lstStyle/>
        <a:p>
          <a:r>
            <a:rPr lang="en-US"/>
            <a:t>There is a correlation between data recorded and Medicare money spent</a:t>
          </a:r>
        </a:p>
      </dgm:t>
    </dgm:pt>
    <dgm:pt modelId="{E45D556F-FF1B-4362-9EDF-81D0BDA808E5}" type="parTrans" cxnId="{AFF24189-9406-462A-AF60-3489CF9AC544}">
      <dgm:prSet/>
      <dgm:spPr/>
      <dgm:t>
        <a:bodyPr/>
        <a:lstStyle/>
        <a:p>
          <a:endParaRPr lang="en-US"/>
        </a:p>
      </dgm:t>
    </dgm:pt>
    <dgm:pt modelId="{F56FBCF5-C1E1-48EA-83BC-6194B446EF8B}" type="sibTrans" cxnId="{AFF24189-9406-462A-AF60-3489CF9AC544}">
      <dgm:prSet/>
      <dgm:spPr/>
      <dgm:t>
        <a:bodyPr/>
        <a:lstStyle/>
        <a:p>
          <a:endParaRPr lang="en-US"/>
        </a:p>
      </dgm:t>
    </dgm:pt>
    <dgm:pt modelId="{F1D8F2D3-3B8E-4017-BE7D-D22D32A53814}">
      <dgm:prSet/>
      <dgm:spPr/>
      <dgm:t>
        <a:bodyPr/>
        <a:lstStyle/>
        <a:p>
          <a:r>
            <a:rPr lang="en-US" dirty="0"/>
            <a:t>Medicare outcomes differ by county </a:t>
          </a:r>
        </a:p>
      </dgm:t>
    </dgm:pt>
    <dgm:pt modelId="{3C718D53-7CC5-4477-8CC3-B1C6C77F2871}" type="parTrans" cxnId="{00CD1F5A-AC7B-49ED-9605-A65E79DEA449}">
      <dgm:prSet/>
      <dgm:spPr/>
      <dgm:t>
        <a:bodyPr/>
        <a:lstStyle/>
        <a:p>
          <a:endParaRPr lang="en-US"/>
        </a:p>
      </dgm:t>
    </dgm:pt>
    <dgm:pt modelId="{938E5792-A338-408C-97BB-F3C6442D947A}" type="sibTrans" cxnId="{00CD1F5A-AC7B-49ED-9605-A65E79DEA449}">
      <dgm:prSet/>
      <dgm:spPr/>
      <dgm:t>
        <a:bodyPr/>
        <a:lstStyle/>
        <a:p>
          <a:endParaRPr lang="en-US"/>
        </a:p>
      </dgm:t>
    </dgm:pt>
    <dgm:pt modelId="{0F90107F-EAAC-4D4B-B44A-E26AD4BE012A}">
      <dgm:prSet custT="1"/>
      <dgm:spPr/>
      <dgm:t>
        <a:bodyPr/>
        <a:lstStyle/>
        <a:p>
          <a:r>
            <a:rPr lang="en-US" sz="1250" b="1" dirty="0">
              <a:solidFill>
                <a:schemeClr val="tx1"/>
              </a:solidFill>
            </a:rPr>
            <a:t>Readmission rate different among 6 counties</a:t>
          </a:r>
        </a:p>
      </dgm:t>
    </dgm:pt>
    <dgm:pt modelId="{E3F2C20A-82CC-4DD5-88CB-1D9C52BFF848}" type="parTrans" cxnId="{8EF1B01D-F0DD-4A9E-A1F8-91154174B1B5}">
      <dgm:prSet/>
      <dgm:spPr/>
      <dgm:t>
        <a:bodyPr/>
        <a:lstStyle/>
        <a:p>
          <a:endParaRPr lang="en-US"/>
        </a:p>
      </dgm:t>
    </dgm:pt>
    <dgm:pt modelId="{70C35BCB-A050-4760-80B1-39AEEDCFDAC0}" type="sibTrans" cxnId="{8EF1B01D-F0DD-4A9E-A1F8-91154174B1B5}">
      <dgm:prSet/>
      <dgm:spPr/>
      <dgm:t>
        <a:bodyPr/>
        <a:lstStyle/>
        <a:p>
          <a:endParaRPr lang="en-US"/>
        </a:p>
      </dgm:t>
    </dgm:pt>
    <dgm:pt modelId="{52D2AEAA-1A9E-4392-9BC2-2C72693ED42B}">
      <dgm:prSet custT="1"/>
      <dgm:spPr/>
      <dgm:t>
        <a:bodyPr/>
        <a:lstStyle/>
        <a:p>
          <a:r>
            <a:rPr lang="en-US" sz="1250" b="1" dirty="0">
              <a:solidFill>
                <a:schemeClr val="tx1"/>
              </a:solidFill>
            </a:rPr>
            <a:t>Complications  and Deaths were differ among 6 counties</a:t>
          </a:r>
        </a:p>
      </dgm:t>
    </dgm:pt>
    <dgm:pt modelId="{CF1FB424-4163-4723-ACFD-A8C9381D63C7}" type="parTrans" cxnId="{EB75AFFA-3059-4206-B910-757A946A291A}">
      <dgm:prSet/>
      <dgm:spPr/>
      <dgm:t>
        <a:bodyPr/>
        <a:lstStyle/>
        <a:p>
          <a:endParaRPr lang="en-US"/>
        </a:p>
      </dgm:t>
    </dgm:pt>
    <dgm:pt modelId="{6812F839-93F8-4F85-9027-119F975F05C0}" type="sibTrans" cxnId="{EB75AFFA-3059-4206-B910-757A946A291A}">
      <dgm:prSet/>
      <dgm:spPr/>
      <dgm:t>
        <a:bodyPr/>
        <a:lstStyle/>
        <a:p>
          <a:endParaRPr lang="en-US"/>
        </a:p>
      </dgm:t>
    </dgm:pt>
    <dgm:pt modelId="{AF8305A8-5C81-4FAF-8419-9E24D2557F8F}">
      <dgm:prSet custT="1"/>
      <dgm:spPr/>
      <dgm:t>
        <a:bodyPr/>
        <a:lstStyle/>
        <a:p>
          <a:r>
            <a:rPr lang="en-US" sz="1250" b="1" dirty="0">
              <a:solidFill>
                <a:schemeClr val="tx1"/>
              </a:solidFill>
            </a:rPr>
            <a:t>Unexpected hospitable visit also differ among the 6 counties</a:t>
          </a:r>
        </a:p>
      </dgm:t>
    </dgm:pt>
    <dgm:pt modelId="{18A2F02F-6669-4018-8231-D4ABA0C7F958}" type="parTrans" cxnId="{8027313D-DF7B-465E-8EE1-203DEB7FFC2A}">
      <dgm:prSet/>
      <dgm:spPr/>
      <dgm:t>
        <a:bodyPr/>
        <a:lstStyle/>
        <a:p>
          <a:endParaRPr lang="en-US"/>
        </a:p>
      </dgm:t>
    </dgm:pt>
    <dgm:pt modelId="{63F85E7F-872F-4FFD-9000-3AEDD0E6DFF5}" type="sibTrans" cxnId="{8027313D-DF7B-465E-8EE1-203DEB7FFC2A}">
      <dgm:prSet/>
      <dgm:spPr/>
      <dgm:t>
        <a:bodyPr/>
        <a:lstStyle/>
        <a:p>
          <a:endParaRPr lang="en-US"/>
        </a:p>
      </dgm:t>
    </dgm:pt>
    <dgm:pt modelId="{84CEC8E2-F3F3-4FCB-9320-7107038458FD}">
      <dgm:prSet custT="1"/>
      <dgm:spPr/>
      <dgm:t>
        <a:bodyPr/>
        <a:lstStyle/>
        <a:p>
          <a:r>
            <a:rPr lang="en-US" sz="1250" b="1" dirty="0">
              <a:solidFill>
                <a:schemeClr val="tx1"/>
              </a:solidFill>
            </a:rPr>
            <a:t>Medicare spending per patient per patient</a:t>
          </a:r>
        </a:p>
      </dgm:t>
    </dgm:pt>
    <dgm:pt modelId="{675A2866-CE53-41B7-BAEB-904BF4D411B8}" type="parTrans" cxnId="{CCB45E8E-2462-4EFD-A45D-C7E1D8BDBC95}">
      <dgm:prSet/>
      <dgm:spPr/>
      <dgm:t>
        <a:bodyPr/>
        <a:lstStyle/>
        <a:p>
          <a:endParaRPr lang="en-US"/>
        </a:p>
      </dgm:t>
    </dgm:pt>
    <dgm:pt modelId="{3322C775-706A-4961-80BA-D01A4D237675}" type="sibTrans" cxnId="{CCB45E8E-2462-4EFD-A45D-C7E1D8BDBC95}">
      <dgm:prSet/>
      <dgm:spPr/>
      <dgm:t>
        <a:bodyPr/>
        <a:lstStyle/>
        <a:p>
          <a:endParaRPr lang="en-US"/>
        </a:p>
      </dgm:t>
    </dgm:pt>
    <dgm:pt modelId="{1AA7A036-746D-4523-8F5E-F4CE4CC57503}" type="pres">
      <dgm:prSet presAssocID="{35AF5568-0BAC-4CCA-99E8-3EF8B0E308ED}" presName="root" presStyleCnt="0">
        <dgm:presLayoutVars>
          <dgm:dir/>
          <dgm:resizeHandles val="exact"/>
        </dgm:presLayoutVars>
      </dgm:prSet>
      <dgm:spPr/>
    </dgm:pt>
    <dgm:pt modelId="{C21B0D89-9227-4319-9242-62EC42753E23}" type="pres">
      <dgm:prSet presAssocID="{E9AFEF91-620B-4872-ACAC-7FFD664C9A95}" presName="compNode" presStyleCnt="0"/>
      <dgm:spPr/>
    </dgm:pt>
    <dgm:pt modelId="{3D135BA7-AFA8-462B-AB8E-2D2FFD074FD3}" type="pres">
      <dgm:prSet presAssocID="{E9AFEF91-620B-4872-ACAC-7FFD664C9A95}" presName="bgRect" presStyleLbl="bgShp" presStyleIdx="0" presStyleCnt="4" custLinFactNeighborY="-92174"/>
      <dgm:spPr/>
    </dgm:pt>
    <dgm:pt modelId="{FD898AC9-8EB0-4168-8D9F-95C2E8073E60}" type="pres">
      <dgm:prSet presAssocID="{E9AFEF91-620B-4872-ACAC-7FFD664C9A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5BF491F-01C8-4C6A-BFB8-1825AA65AB2C}" type="pres">
      <dgm:prSet presAssocID="{E9AFEF91-620B-4872-ACAC-7FFD664C9A95}" presName="spaceRect" presStyleCnt="0"/>
      <dgm:spPr/>
    </dgm:pt>
    <dgm:pt modelId="{7D81B632-CFBF-4B15-A77E-CE0B3D8CD2F3}" type="pres">
      <dgm:prSet presAssocID="{E9AFEF91-620B-4872-ACAC-7FFD664C9A95}" presName="parTx" presStyleLbl="revTx" presStyleIdx="0" presStyleCnt="5">
        <dgm:presLayoutVars>
          <dgm:chMax val="0"/>
          <dgm:chPref val="0"/>
        </dgm:presLayoutVars>
      </dgm:prSet>
      <dgm:spPr/>
    </dgm:pt>
    <dgm:pt modelId="{87FBA559-2CE3-435C-8382-593E8CEF84A0}" type="pres">
      <dgm:prSet presAssocID="{93C79C7F-9443-420C-814B-19CF28A3E320}" presName="sibTrans" presStyleCnt="0"/>
      <dgm:spPr/>
    </dgm:pt>
    <dgm:pt modelId="{113EBAD0-3431-4989-B084-7A96EBE92E88}" type="pres">
      <dgm:prSet presAssocID="{59A516C3-62C0-4A2D-9254-56B95449808B}" presName="compNode" presStyleCnt="0"/>
      <dgm:spPr/>
    </dgm:pt>
    <dgm:pt modelId="{94949991-9623-456B-8C73-F98A1E32B72D}" type="pres">
      <dgm:prSet presAssocID="{59A516C3-62C0-4A2D-9254-56B95449808B}" presName="bgRect" presStyleLbl="bgShp" presStyleIdx="1" presStyleCnt="4"/>
      <dgm:spPr/>
    </dgm:pt>
    <dgm:pt modelId="{6578F7A6-F0E1-4196-805D-8FE1640FFA2B}" type="pres">
      <dgm:prSet presAssocID="{59A516C3-62C0-4A2D-9254-56B9544980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AFE1361-A8AB-4356-8F68-FE96D8E09DE2}" type="pres">
      <dgm:prSet presAssocID="{59A516C3-62C0-4A2D-9254-56B95449808B}" presName="spaceRect" presStyleCnt="0"/>
      <dgm:spPr/>
    </dgm:pt>
    <dgm:pt modelId="{CE3B6B16-F773-4A91-B9F1-C763DF27FA1C}" type="pres">
      <dgm:prSet presAssocID="{59A516C3-62C0-4A2D-9254-56B95449808B}" presName="parTx" presStyleLbl="revTx" presStyleIdx="1" presStyleCnt="5">
        <dgm:presLayoutVars>
          <dgm:chMax val="0"/>
          <dgm:chPref val="0"/>
        </dgm:presLayoutVars>
      </dgm:prSet>
      <dgm:spPr/>
    </dgm:pt>
    <dgm:pt modelId="{6DCB5960-07A2-4484-99CF-6C4BA3AB9AB0}" type="pres">
      <dgm:prSet presAssocID="{ABE9B9D6-CDD1-479F-8373-1E383145E3ED}" presName="sibTrans" presStyleCnt="0"/>
      <dgm:spPr/>
    </dgm:pt>
    <dgm:pt modelId="{BAA2DD79-25F4-4E0F-8C48-4F6F1DFD9389}" type="pres">
      <dgm:prSet presAssocID="{7CCAA74A-13BD-42B5-884E-88C284BE31E0}" presName="compNode" presStyleCnt="0"/>
      <dgm:spPr/>
    </dgm:pt>
    <dgm:pt modelId="{475ED2E2-34F2-49E5-A1ED-CA9E3DDE890C}" type="pres">
      <dgm:prSet presAssocID="{7CCAA74A-13BD-42B5-884E-88C284BE31E0}" presName="bgRect" presStyleLbl="bgShp" presStyleIdx="2" presStyleCnt="4"/>
      <dgm:spPr/>
    </dgm:pt>
    <dgm:pt modelId="{408B2772-B4DB-4DB1-BB52-215157C6075E}" type="pres">
      <dgm:prSet presAssocID="{7CCAA74A-13BD-42B5-884E-88C284BE31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87EFDAB-CBB8-4DA6-8D57-0B69CEC8C358}" type="pres">
      <dgm:prSet presAssocID="{7CCAA74A-13BD-42B5-884E-88C284BE31E0}" presName="spaceRect" presStyleCnt="0"/>
      <dgm:spPr/>
    </dgm:pt>
    <dgm:pt modelId="{20B006B2-88AB-485D-8607-C29269BF0134}" type="pres">
      <dgm:prSet presAssocID="{7CCAA74A-13BD-42B5-884E-88C284BE31E0}" presName="parTx" presStyleLbl="revTx" presStyleIdx="2" presStyleCnt="5">
        <dgm:presLayoutVars>
          <dgm:chMax val="0"/>
          <dgm:chPref val="0"/>
        </dgm:presLayoutVars>
      </dgm:prSet>
      <dgm:spPr/>
    </dgm:pt>
    <dgm:pt modelId="{A2891A56-A760-4AC8-B014-D90C9EB248B7}" type="pres">
      <dgm:prSet presAssocID="{F56FBCF5-C1E1-48EA-83BC-6194B446EF8B}" presName="sibTrans" presStyleCnt="0"/>
      <dgm:spPr/>
    </dgm:pt>
    <dgm:pt modelId="{E6137CD7-006F-416B-9114-E966DFFDDB1B}" type="pres">
      <dgm:prSet presAssocID="{F1D8F2D3-3B8E-4017-BE7D-D22D32A53814}" presName="compNode" presStyleCnt="0"/>
      <dgm:spPr/>
    </dgm:pt>
    <dgm:pt modelId="{8DEF4D95-1F35-4ADD-8793-04BEE11C3D2E}" type="pres">
      <dgm:prSet presAssocID="{F1D8F2D3-3B8E-4017-BE7D-D22D32A53814}" presName="bgRect" presStyleLbl="bgShp" presStyleIdx="3" presStyleCnt="4"/>
      <dgm:spPr/>
    </dgm:pt>
    <dgm:pt modelId="{5AE59D9C-E471-4A56-8F3D-1222BE0FB977}" type="pres">
      <dgm:prSet presAssocID="{F1D8F2D3-3B8E-4017-BE7D-D22D32A538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44A943-1AD7-4F87-9F17-FA82771580FC}" type="pres">
      <dgm:prSet presAssocID="{F1D8F2D3-3B8E-4017-BE7D-D22D32A53814}" presName="spaceRect" presStyleCnt="0"/>
      <dgm:spPr/>
    </dgm:pt>
    <dgm:pt modelId="{B76825D7-31E9-4104-A018-0EFF3EF5AABE}" type="pres">
      <dgm:prSet presAssocID="{F1D8F2D3-3B8E-4017-BE7D-D22D32A53814}" presName="parTx" presStyleLbl="revTx" presStyleIdx="3" presStyleCnt="5">
        <dgm:presLayoutVars>
          <dgm:chMax val="0"/>
          <dgm:chPref val="0"/>
        </dgm:presLayoutVars>
      </dgm:prSet>
      <dgm:spPr/>
    </dgm:pt>
    <dgm:pt modelId="{30EFB9CE-90CD-4B9C-8948-1584EBF17DD2}" type="pres">
      <dgm:prSet presAssocID="{F1D8F2D3-3B8E-4017-BE7D-D22D32A53814}" presName="desTx" presStyleLbl="revTx" presStyleIdx="4" presStyleCnt="5">
        <dgm:presLayoutVars/>
      </dgm:prSet>
      <dgm:spPr/>
    </dgm:pt>
  </dgm:ptLst>
  <dgm:cxnLst>
    <dgm:cxn modelId="{8EF1B01D-F0DD-4A9E-A1F8-91154174B1B5}" srcId="{F1D8F2D3-3B8E-4017-BE7D-D22D32A53814}" destId="{0F90107F-EAAC-4D4B-B44A-E26AD4BE012A}" srcOrd="0" destOrd="0" parTransId="{E3F2C20A-82CC-4DD5-88CB-1D9C52BFF848}" sibTransId="{70C35BCB-A050-4760-80B1-39AEEDCFDAC0}"/>
    <dgm:cxn modelId="{E29B7B29-E611-4BE7-91BD-1D633E767550}" type="presOf" srcId="{84CEC8E2-F3F3-4FCB-9320-7107038458FD}" destId="{30EFB9CE-90CD-4B9C-8948-1584EBF17DD2}" srcOrd="0" destOrd="3" presId="urn:microsoft.com/office/officeart/2018/2/layout/IconVerticalSolidList"/>
    <dgm:cxn modelId="{5B555632-CE7B-4195-9E64-B7FA01E0B930}" type="presOf" srcId="{59A516C3-62C0-4A2D-9254-56B95449808B}" destId="{CE3B6B16-F773-4A91-B9F1-C763DF27FA1C}" srcOrd="0" destOrd="0" presId="urn:microsoft.com/office/officeart/2018/2/layout/IconVerticalSolidList"/>
    <dgm:cxn modelId="{8027313D-DF7B-465E-8EE1-203DEB7FFC2A}" srcId="{F1D8F2D3-3B8E-4017-BE7D-D22D32A53814}" destId="{AF8305A8-5C81-4FAF-8419-9E24D2557F8F}" srcOrd="2" destOrd="0" parTransId="{18A2F02F-6669-4018-8231-D4ABA0C7F958}" sibTransId="{63F85E7F-872F-4FFD-9000-3AEDD0E6DFF5}"/>
    <dgm:cxn modelId="{9E8D5361-C45D-4765-AB3D-5A032CB4ABE6}" type="presOf" srcId="{7CCAA74A-13BD-42B5-884E-88C284BE31E0}" destId="{20B006B2-88AB-485D-8607-C29269BF0134}" srcOrd="0" destOrd="0" presId="urn:microsoft.com/office/officeart/2018/2/layout/IconVerticalSolidList"/>
    <dgm:cxn modelId="{E865C766-6D8C-46EF-9474-C74C73BE4A68}" type="presOf" srcId="{52D2AEAA-1A9E-4392-9BC2-2C72693ED42B}" destId="{30EFB9CE-90CD-4B9C-8948-1584EBF17DD2}" srcOrd="0" destOrd="1" presId="urn:microsoft.com/office/officeart/2018/2/layout/IconVerticalSolidList"/>
    <dgm:cxn modelId="{60393069-6E73-49BC-AF4D-A3520DF73087}" type="presOf" srcId="{F1D8F2D3-3B8E-4017-BE7D-D22D32A53814}" destId="{B76825D7-31E9-4104-A018-0EFF3EF5AABE}" srcOrd="0" destOrd="0" presId="urn:microsoft.com/office/officeart/2018/2/layout/IconVerticalSolidList"/>
    <dgm:cxn modelId="{ADFF2350-7914-4C96-9081-DF81392B2E9E}" srcId="{35AF5568-0BAC-4CCA-99E8-3EF8B0E308ED}" destId="{59A516C3-62C0-4A2D-9254-56B95449808B}" srcOrd="1" destOrd="0" parTransId="{C74F7CBF-B950-4C85-A423-F5BFBB79143D}" sibTransId="{ABE9B9D6-CDD1-479F-8373-1E383145E3ED}"/>
    <dgm:cxn modelId="{00CD1F5A-AC7B-49ED-9605-A65E79DEA449}" srcId="{35AF5568-0BAC-4CCA-99E8-3EF8B0E308ED}" destId="{F1D8F2D3-3B8E-4017-BE7D-D22D32A53814}" srcOrd="3" destOrd="0" parTransId="{3C718D53-7CC5-4477-8CC3-B1C6C77F2871}" sibTransId="{938E5792-A338-408C-97BB-F3C6442D947A}"/>
    <dgm:cxn modelId="{6C23B07B-BF39-4A08-A636-0B36AFA69275}" type="presOf" srcId="{AF8305A8-5C81-4FAF-8419-9E24D2557F8F}" destId="{30EFB9CE-90CD-4B9C-8948-1584EBF17DD2}" srcOrd="0" destOrd="2" presId="urn:microsoft.com/office/officeart/2018/2/layout/IconVerticalSolidList"/>
    <dgm:cxn modelId="{FAAEA47C-2EC9-430E-8346-CD996626E600}" type="presOf" srcId="{35AF5568-0BAC-4CCA-99E8-3EF8B0E308ED}" destId="{1AA7A036-746D-4523-8F5E-F4CE4CC57503}" srcOrd="0" destOrd="0" presId="urn:microsoft.com/office/officeart/2018/2/layout/IconVerticalSolidList"/>
    <dgm:cxn modelId="{AFF24189-9406-462A-AF60-3489CF9AC544}" srcId="{35AF5568-0BAC-4CCA-99E8-3EF8B0E308ED}" destId="{7CCAA74A-13BD-42B5-884E-88C284BE31E0}" srcOrd="2" destOrd="0" parTransId="{E45D556F-FF1B-4362-9EDF-81D0BDA808E5}" sibTransId="{F56FBCF5-C1E1-48EA-83BC-6194B446EF8B}"/>
    <dgm:cxn modelId="{CCB45E8E-2462-4EFD-A45D-C7E1D8BDBC95}" srcId="{F1D8F2D3-3B8E-4017-BE7D-D22D32A53814}" destId="{84CEC8E2-F3F3-4FCB-9320-7107038458FD}" srcOrd="3" destOrd="0" parTransId="{675A2866-CE53-41B7-BAEB-904BF4D411B8}" sibTransId="{3322C775-706A-4961-80BA-D01A4D237675}"/>
    <dgm:cxn modelId="{4B4169C1-2AE3-4681-9978-78E92ABCCB72}" type="presOf" srcId="{0F90107F-EAAC-4D4B-B44A-E26AD4BE012A}" destId="{30EFB9CE-90CD-4B9C-8948-1584EBF17DD2}" srcOrd="0" destOrd="0" presId="urn:microsoft.com/office/officeart/2018/2/layout/IconVerticalSolidList"/>
    <dgm:cxn modelId="{9A94ECC5-5A7A-470E-BBAE-746D3A2DAC94}" srcId="{35AF5568-0BAC-4CCA-99E8-3EF8B0E308ED}" destId="{E9AFEF91-620B-4872-ACAC-7FFD664C9A95}" srcOrd="0" destOrd="0" parTransId="{58FB0E97-194A-49C8-B2A3-B03CA7040EF5}" sibTransId="{93C79C7F-9443-420C-814B-19CF28A3E320}"/>
    <dgm:cxn modelId="{E5CA52F5-C816-43A6-BA71-6EED218FD904}" type="presOf" srcId="{E9AFEF91-620B-4872-ACAC-7FFD664C9A95}" destId="{7D81B632-CFBF-4B15-A77E-CE0B3D8CD2F3}" srcOrd="0" destOrd="0" presId="urn:microsoft.com/office/officeart/2018/2/layout/IconVerticalSolidList"/>
    <dgm:cxn modelId="{EB75AFFA-3059-4206-B910-757A946A291A}" srcId="{F1D8F2D3-3B8E-4017-BE7D-D22D32A53814}" destId="{52D2AEAA-1A9E-4392-9BC2-2C72693ED42B}" srcOrd="1" destOrd="0" parTransId="{CF1FB424-4163-4723-ACFD-A8C9381D63C7}" sibTransId="{6812F839-93F8-4F85-9027-119F975F05C0}"/>
    <dgm:cxn modelId="{551CA64F-B9E5-4245-9C05-B5993730F7EC}" type="presParOf" srcId="{1AA7A036-746D-4523-8F5E-F4CE4CC57503}" destId="{C21B0D89-9227-4319-9242-62EC42753E23}" srcOrd="0" destOrd="0" presId="urn:microsoft.com/office/officeart/2018/2/layout/IconVerticalSolidList"/>
    <dgm:cxn modelId="{D1F9391D-B39B-402B-84E1-31ABC83B755E}" type="presParOf" srcId="{C21B0D89-9227-4319-9242-62EC42753E23}" destId="{3D135BA7-AFA8-462B-AB8E-2D2FFD074FD3}" srcOrd="0" destOrd="0" presId="urn:microsoft.com/office/officeart/2018/2/layout/IconVerticalSolidList"/>
    <dgm:cxn modelId="{222FDEE1-FAFE-4DA8-A406-64A6E93349F4}" type="presParOf" srcId="{C21B0D89-9227-4319-9242-62EC42753E23}" destId="{FD898AC9-8EB0-4168-8D9F-95C2E8073E60}" srcOrd="1" destOrd="0" presId="urn:microsoft.com/office/officeart/2018/2/layout/IconVerticalSolidList"/>
    <dgm:cxn modelId="{5D182C5E-CB0D-4668-93C0-302FA47E9028}" type="presParOf" srcId="{C21B0D89-9227-4319-9242-62EC42753E23}" destId="{85BF491F-01C8-4C6A-BFB8-1825AA65AB2C}" srcOrd="2" destOrd="0" presId="urn:microsoft.com/office/officeart/2018/2/layout/IconVerticalSolidList"/>
    <dgm:cxn modelId="{15D9E9CB-2677-460A-8E94-D863B6B4059C}" type="presParOf" srcId="{C21B0D89-9227-4319-9242-62EC42753E23}" destId="{7D81B632-CFBF-4B15-A77E-CE0B3D8CD2F3}" srcOrd="3" destOrd="0" presId="urn:microsoft.com/office/officeart/2018/2/layout/IconVerticalSolidList"/>
    <dgm:cxn modelId="{137F7DEF-F5D8-433E-8563-C65134022872}" type="presParOf" srcId="{1AA7A036-746D-4523-8F5E-F4CE4CC57503}" destId="{87FBA559-2CE3-435C-8382-593E8CEF84A0}" srcOrd="1" destOrd="0" presId="urn:microsoft.com/office/officeart/2018/2/layout/IconVerticalSolidList"/>
    <dgm:cxn modelId="{A142C9B8-1774-4DC0-B43C-7006D17B9FCC}" type="presParOf" srcId="{1AA7A036-746D-4523-8F5E-F4CE4CC57503}" destId="{113EBAD0-3431-4989-B084-7A96EBE92E88}" srcOrd="2" destOrd="0" presId="urn:microsoft.com/office/officeart/2018/2/layout/IconVerticalSolidList"/>
    <dgm:cxn modelId="{28E8E152-C38C-4830-A341-68791DA803AC}" type="presParOf" srcId="{113EBAD0-3431-4989-B084-7A96EBE92E88}" destId="{94949991-9623-456B-8C73-F98A1E32B72D}" srcOrd="0" destOrd="0" presId="urn:microsoft.com/office/officeart/2018/2/layout/IconVerticalSolidList"/>
    <dgm:cxn modelId="{AEE6A179-A7C7-4F44-8763-2A2B57A08208}" type="presParOf" srcId="{113EBAD0-3431-4989-B084-7A96EBE92E88}" destId="{6578F7A6-F0E1-4196-805D-8FE1640FFA2B}" srcOrd="1" destOrd="0" presId="urn:microsoft.com/office/officeart/2018/2/layout/IconVerticalSolidList"/>
    <dgm:cxn modelId="{6683E8D5-D3B1-4CB1-A36A-96F79036DB14}" type="presParOf" srcId="{113EBAD0-3431-4989-B084-7A96EBE92E88}" destId="{FAFE1361-A8AB-4356-8F68-FE96D8E09DE2}" srcOrd="2" destOrd="0" presId="urn:microsoft.com/office/officeart/2018/2/layout/IconVerticalSolidList"/>
    <dgm:cxn modelId="{0424F5FC-6C82-4DF8-92AB-EE18BEADB374}" type="presParOf" srcId="{113EBAD0-3431-4989-B084-7A96EBE92E88}" destId="{CE3B6B16-F773-4A91-B9F1-C763DF27FA1C}" srcOrd="3" destOrd="0" presId="urn:microsoft.com/office/officeart/2018/2/layout/IconVerticalSolidList"/>
    <dgm:cxn modelId="{DE1A599C-5900-4EB9-9245-CFCEF460B2BA}" type="presParOf" srcId="{1AA7A036-746D-4523-8F5E-F4CE4CC57503}" destId="{6DCB5960-07A2-4484-99CF-6C4BA3AB9AB0}" srcOrd="3" destOrd="0" presId="urn:microsoft.com/office/officeart/2018/2/layout/IconVerticalSolidList"/>
    <dgm:cxn modelId="{3C050B4F-1F7B-4B3B-81BA-E82A396B9DEC}" type="presParOf" srcId="{1AA7A036-746D-4523-8F5E-F4CE4CC57503}" destId="{BAA2DD79-25F4-4E0F-8C48-4F6F1DFD9389}" srcOrd="4" destOrd="0" presId="urn:microsoft.com/office/officeart/2018/2/layout/IconVerticalSolidList"/>
    <dgm:cxn modelId="{B751DC45-B569-4B3E-91F9-0294B413005D}" type="presParOf" srcId="{BAA2DD79-25F4-4E0F-8C48-4F6F1DFD9389}" destId="{475ED2E2-34F2-49E5-A1ED-CA9E3DDE890C}" srcOrd="0" destOrd="0" presId="urn:microsoft.com/office/officeart/2018/2/layout/IconVerticalSolidList"/>
    <dgm:cxn modelId="{7401A110-9A61-4938-8CBC-44A6CF865EA5}" type="presParOf" srcId="{BAA2DD79-25F4-4E0F-8C48-4F6F1DFD9389}" destId="{408B2772-B4DB-4DB1-BB52-215157C6075E}" srcOrd="1" destOrd="0" presId="urn:microsoft.com/office/officeart/2018/2/layout/IconVerticalSolidList"/>
    <dgm:cxn modelId="{936D1879-8277-4F0F-9D08-8DF3CB07B8E9}" type="presParOf" srcId="{BAA2DD79-25F4-4E0F-8C48-4F6F1DFD9389}" destId="{987EFDAB-CBB8-4DA6-8D57-0B69CEC8C358}" srcOrd="2" destOrd="0" presId="urn:microsoft.com/office/officeart/2018/2/layout/IconVerticalSolidList"/>
    <dgm:cxn modelId="{EE467E27-3BC8-46DF-9F89-1C96587C1B5B}" type="presParOf" srcId="{BAA2DD79-25F4-4E0F-8C48-4F6F1DFD9389}" destId="{20B006B2-88AB-485D-8607-C29269BF0134}" srcOrd="3" destOrd="0" presId="urn:microsoft.com/office/officeart/2018/2/layout/IconVerticalSolidList"/>
    <dgm:cxn modelId="{75362914-8F9E-42AA-949C-F250A5F909FC}" type="presParOf" srcId="{1AA7A036-746D-4523-8F5E-F4CE4CC57503}" destId="{A2891A56-A760-4AC8-B014-D90C9EB248B7}" srcOrd="5" destOrd="0" presId="urn:microsoft.com/office/officeart/2018/2/layout/IconVerticalSolidList"/>
    <dgm:cxn modelId="{14CF19A2-6439-4BAE-B56F-298403129E04}" type="presParOf" srcId="{1AA7A036-746D-4523-8F5E-F4CE4CC57503}" destId="{E6137CD7-006F-416B-9114-E966DFFDDB1B}" srcOrd="6" destOrd="0" presId="urn:microsoft.com/office/officeart/2018/2/layout/IconVerticalSolidList"/>
    <dgm:cxn modelId="{23D52BD4-889B-40FD-90B1-C35C2099E1BE}" type="presParOf" srcId="{E6137CD7-006F-416B-9114-E966DFFDDB1B}" destId="{8DEF4D95-1F35-4ADD-8793-04BEE11C3D2E}" srcOrd="0" destOrd="0" presId="urn:microsoft.com/office/officeart/2018/2/layout/IconVerticalSolidList"/>
    <dgm:cxn modelId="{353F5015-E832-4249-A06E-E75FD1EF573A}" type="presParOf" srcId="{E6137CD7-006F-416B-9114-E966DFFDDB1B}" destId="{5AE59D9C-E471-4A56-8F3D-1222BE0FB977}" srcOrd="1" destOrd="0" presId="urn:microsoft.com/office/officeart/2018/2/layout/IconVerticalSolidList"/>
    <dgm:cxn modelId="{BA37513C-43A7-4F68-8CAF-5E8D28188729}" type="presParOf" srcId="{E6137CD7-006F-416B-9114-E966DFFDDB1B}" destId="{3B44A943-1AD7-4F87-9F17-FA82771580FC}" srcOrd="2" destOrd="0" presId="urn:microsoft.com/office/officeart/2018/2/layout/IconVerticalSolidList"/>
    <dgm:cxn modelId="{9681EC80-773A-419E-94B6-1E0E8CB78B72}" type="presParOf" srcId="{E6137CD7-006F-416B-9114-E966DFFDDB1B}" destId="{B76825D7-31E9-4104-A018-0EFF3EF5AABE}" srcOrd="3" destOrd="0" presId="urn:microsoft.com/office/officeart/2018/2/layout/IconVerticalSolidList"/>
    <dgm:cxn modelId="{45994BB4-CD1B-413B-92AF-3008E0729C9A}" type="presParOf" srcId="{E6137CD7-006F-416B-9114-E966DFFDDB1B}" destId="{30EFB9CE-90CD-4B9C-8948-1584EBF17D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35BA7-AFA8-462B-AB8E-2D2FFD074FD3}">
      <dsp:nvSpPr>
        <dsp:cNvPr id="0" name=""/>
        <dsp:cNvSpPr/>
      </dsp:nvSpPr>
      <dsp:spPr>
        <a:xfrm>
          <a:off x="0" y="0"/>
          <a:ext cx="10943827" cy="125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898AC9-8EB0-4168-8D9F-95C2E8073E60}">
      <dsp:nvSpPr>
        <dsp:cNvPr id="0" name=""/>
        <dsp:cNvSpPr/>
      </dsp:nvSpPr>
      <dsp:spPr>
        <a:xfrm>
          <a:off x="380523" y="288439"/>
          <a:ext cx="691861" cy="691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81B632-CFBF-4B15-A77E-CE0B3D8CD2F3}">
      <dsp:nvSpPr>
        <dsp:cNvPr id="0" name=""/>
        <dsp:cNvSpPr/>
      </dsp:nvSpPr>
      <dsp:spPr>
        <a:xfrm>
          <a:off x="1452908" y="5404"/>
          <a:ext cx="9489498" cy="125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31" tIns="133131" rIns="133131" bIns="13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Based on the data, Medicare is directly related to the income.</a:t>
          </a:r>
        </a:p>
      </dsp:txBody>
      <dsp:txXfrm>
        <a:off x="1452908" y="5404"/>
        <a:ext cx="9489498" cy="1257929"/>
      </dsp:txXfrm>
    </dsp:sp>
    <dsp:sp modelId="{94949991-9623-456B-8C73-F98A1E32B72D}">
      <dsp:nvSpPr>
        <dsp:cNvPr id="0" name=""/>
        <dsp:cNvSpPr/>
      </dsp:nvSpPr>
      <dsp:spPr>
        <a:xfrm>
          <a:off x="0" y="1577817"/>
          <a:ext cx="10943827" cy="12579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8F7A6-F0E1-4196-805D-8FE1640FFA2B}">
      <dsp:nvSpPr>
        <dsp:cNvPr id="0" name=""/>
        <dsp:cNvSpPr/>
      </dsp:nvSpPr>
      <dsp:spPr>
        <a:xfrm>
          <a:off x="380523" y="1860851"/>
          <a:ext cx="691861" cy="691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B6B16-F773-4A91-B9F1-C763DF27FA1C}">
      <dsp:nvSpPr>
        <dsp:cNvPr id="0" name=""/>
        <dsp:cNvSpPr/>
      </dsp:nvSpPr>
      <dsp:spPr>
        <a:xfrm>
          <a:off x="1452908" y="1577817"/>
          <a:ext cx="9489498" cy="125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31" tIns="133131" rIns="133131" bIns="13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CMS.gov files are difficult to work with</a:t>
          </a:r>
        </a:p>
      </dsp:txBody>
      <dsp:txXfrm>
        <a:off x="1452908" y="1577817"/>
        <a:ext cx="9489498" cy="1257929"/>
      </dsp:txXfrm>
    </dsp:sp>
    <dsp:sp modelId="{475ED2E2-34F2-49E5-A1ED-CA9E3DDE890C}">
      <dsp:nvSpPr>
        <dsp:cNvPr id="0" name=""/>
        <dsp:cNvSpPr/>
      </dsp:nvSpPr>
      <dsp:spPr>
        <a:xfrm>
          <a:off x="0" y="3150229"/>
          <a:ext cx="10943827" cy="12579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B2772-B4DB-4DB1-BB52-215157C6075E}">
      <dsp:nvSpPr>
        <dsp:cNvPr id="0" name=""/>
        <dsp:cNvSpPr/>
      </dsp:nvSpPr>
      <dsp:spPr>
        <a:xfrm>
          <a:off x="380523" y="3433263"/>
          <a:ext cx="691861" cy="691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B006B2-88AB-485D-8607-C29269BF0134}">
      <dsp:nvSpPr>
        <dsp:cNvPr id="0" name=""/>
        <dsp:cNvSpPr/>
      </dsp:nvSpPr>
      <dsp:spPr>
        <a:xfrm>
          <a:off x="1452908" y="3150229"/>
          <a:ext cx="9489498" cy="125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31" tIns="133131" rIns="133131" bIns="13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is a correlation between data recorded and Medicare money spent</a:t>
          </a:r>
        </a:p>
      </dsp:txBody>
      <dsp:txXfrm>
        <a:off x="1452908" y="3150229"/>
        <a:ext cx="9489498" cy="1257929"/>
      </dsp:txXfrm>
    </dsp:sp>
    <dsp:sp modelId="{8DEF4D95-1F35-4ADD-8793-04BEE11C3D2E}">
      <dsp:nvSpPr>
        <dsp:cNvPr id="0" name=""/>
        <dsp:cNvSpPr/>
      </dsp:nvSpPr>
      <dsp:spPr>
        <a:xfrm>
          <a:off x="0" y="4722641"/>
          <a:ext cx="10943827" cy="12579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E59D9C-E471-4A56-8F3D-1222BE0FB977}">
      <dsp:nvSpPr>
        <dsp:cNvPr id="0" name=""/>
        <dsp:cNvSpPr/>
      </dsp:nvSpPr>
      <dsp:spPr>
        <a:xfrm>
          <a:off x="380523" y="5005675"/>
          <a:ext cx="691861" cy="6918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6825D7-31E9-4104-A018-0EFF3EF5AABE}">
      <dsp:nvSpPr>
        <dsp:cNvPr id="0" name=""/>
        <dsp:cNvSpPr/>
      </dsp:nvSpPr>
      <dsp:spPr>
        <a:xfrm>
          <a:off x="1452908" y="4722641"/>
          <a:ext cx="4924722" cy="125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31" tIns="133131" rIns="133131" bIns="1331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Medicare outcomes differ by county </a:t>
          </a:r>
        </a:p>
      </dsp:txBody>
      <dsp:txXfrm>
        <a:off x="1452908" y="4722641"/>
        <a:ext cx="4924722" cy="1257929"/>
      </dsp:txXfrm>
    </dsp:sp>
    <dsp:sp modelId="{30EFB9CE-90CD-4B9C-8948-1584EBF17DD2}">
      <dsp:nvSpPr>
        <dsp:cNvPr id="0" name=""/>
        <dsp:cNvSpPr/>
      </dsp:nvSpPr>
      <dsp:spPr>
        <a:xfrm>
          <a:off x="6377631" y="4722641"/>
          <a:ext cx="4564776" cy="125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31" tIns="133131" rIns="133131" bIns="133131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>
              <a:solidFill>
                <a:schemeClr val="tx1"/>
              </a:solidFill>
            </a:rPr>
            <a:t>Readmission rate different among 6 counties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>
              <a:solidFill>
                <a:schemeClr val="tx1"/>
              </a:solidFill>
            </a:rPr>
            <a:t>Complications  and Deaths were differ among 6 counties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>
              <a:solidFill>
                <a:schemeClr val="tx1"/>
              </a:solidFill>
            </a:rPr>
            <a:t>Unexpected hospitable visit also differ among the 6 counties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>
              <a:solidFill>
                <a:schemeClr val="tx1"/>
              </a:solidFill>
            </a:rPr>
            <a:t>Medicare spending per patient per patient</a:t>
          </a:r>
        </a:p>
      </dsp:txBody>
      <dsp:txXfrm>
        <a:off x="6377631" y="4722641"/>
        <a:ext cx="4564776" cy="1257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21C4-9C0D-45CB-BD9D-06974F73829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1798-842C-4472-924C-23EE040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99" y="105302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98" y="148461"/>
            <a:ext cx="9860604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Estimate per score of Complications and Deaths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208DB-EE05-46DB-8B56-4543493D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1" y="1661356"/>
            <a:ext cx="6186754" cy="3535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8F1640-8D7E-47CC-8EC7-53EAB5978614}"/>
              </a:ext>
            </a:extLst>
          </p:cNvPr>
          <p:cNvSpPr txBox="1"/>
          <p:nvPr/>
        </p:nvSpPr>
        <p:spPr>
          <a:xfrm>
            <a:off x="1528119" y="755588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the hospitals within range of their estimates?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6D410-A244-4A61-B661-3FD942CC642A}"/>
              </a:ext>
            </a:extLst>
          </p:cNvPr>
          <p:cNvSpPr txBox="1"/>
          <p:nvPr/>
        </p:nvSpPr>
        <p:spPr>
          <a:xfrm>
            <a:off x="3234285" y="5481234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6 counties where above the estimate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4ED9BC-C030-458A-B650-A936B459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95" y="1661356"/>
            <a:ext cx="5773694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Medicare spends more, less, or about the same for an episode of care?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1374550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533400" y="2443418"/>
            <a:ext cx="5562600" cy="278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This measure takes into account important factors like patient age and health status</a:t>
            </a:r>
          </a:p>
          <a:p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Based on the average score per county:</a:t>
            </a:r>
          </a:p>
          <a:p>
            <a:pPr marL="457200" lvl="1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819" y="256539"/>
            <a:ext cx="6198803" cy="1429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54" y="1173273"/>
            <a:ext cx="8273132" cy="5515421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FB053-ADBB-4DC3-A4E4-20093E0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9491"/>
            <a:ext cx="5840474" cy="435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CC5-F547-447B-9E33-96C35F34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" y="1470370"/>
            <a:ext cx="5267435" cy="4002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D2C24-5BE1-4F6B-9B1E-BFC3DA71B42C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44068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64C669-08D0-413D-913E-C9618F1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89" y="1230516"/>
            <a:ext cx="6439042" cy="387190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Rank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Access and Affordability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19-64 uninsured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unusual source of care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Prevention and Treatment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 and gender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appropriate cancer screenings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age-appropriate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Hospital 30-day mortality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0988C-8C96-4E51-AB61-A265FBCFC865}"/>
              </a:ext>
            </a:extLst>
          </p:cNvPr>
          <p:cNvSpPr txBox="1">
            <a:spLocks/>
          </p:cNvSpPr>
          <p:nvPr/>
        </p:nvSpPr>
        <p:spPr>
          <a:xfrm>
            <a:off x="6318007" y="1225616"/>
            <a:ext cx="5991479" cy="353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Healthy Lives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Colorectal cancer deaths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Deaths from suicide, alcohol, and drug use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report fair/poor health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smoke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Disparity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19–64 uninsured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usual source of care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 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DF98A-0FD4-4C0D-A18D-9BFC5EE5FB8D}"/>
              </a:ext>
            </a:extLst>
          </p:cNvPr>
          <p:cNvSpPr txBox="1">
            <a:spLocks/>
          </p:cNvSpPr>
          <p:nvPr/>
        </p:nvSpPr>
        <p:spPr>
          <a:xfrm>
            <a:off x="3579130" y="5077968"/>
            <a:ext cx="5786680" cy="178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Avoidable Hospital Use and 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Admissions for ambulatory care–sensitive conditions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30-day hospital readmissions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Home health patients with a hospital admission</a:t>
            </a:r>
          </a:p>
          <a:p>
            <a:pPr marL="457200" lvl="1" indent="0">
              <a:buFont typeface="Wingdings 3" charset="2"/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1122C-762D-4E68-9D49-B80442F1CC0A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140382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33" y="56479"/>
            <a:ext cx="2259456" cy="5366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9B53F-BE21-4B2C-B653-D82DDA889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394208"/>
              </p:ext>
            </p:extLst>
          </p:nvPr>
        </p:nvGraphicFramePr>
        <p:xfrm>
          <a:off x="931015" y="593125"/>
          <a:ext cx="10943828" cy="598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62" y="234777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64" y="1867092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429619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911261" y="1868691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934421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Cleanup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Jupyter notebook: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Sasha, Steve,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25" y="232632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99" y="1292567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6096000" y="1313243"/>
            <a:ext cx="52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1066885" y="3776022"/>
            <a:ext cx="445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336857" y="3525911"/>
            <a:ext cx="464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>
            <a:cxnSpLocks/>
          </p:cNvCxnSpPr>
          <p:nvPr/>
        </p:nvCxnSpPr>
        <p:spPr>
          <a:xfrm>
            <a:off x="1060499" y="3333076"/>
            <a:ext cx="942044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5770720" y="885802"/>
            <a:ext cx="0" cy="52411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73" y="1481746"/>
            <a:ext cx="10105955" cy="42954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80% of data analysis process is data cleaning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allowing smaller more manageable csv formatted files.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67B1A-C128-4AFC-8980-D4EC13B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462" y="381173"/>
            <a:ext cx="5039075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81635"/>
            <a:ext cx="8193755" cy="45854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Ignoring missing values vs filling reasonable numbers: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DataFrame.dropna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lose accuracy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your own function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Lambda function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e.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[‘Score’].apply(lambda x: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x.fillna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x.mean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()),axis=1)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Normalizing data (rescaling or standardizing)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0 to 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0" y="1702200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292552" y="1479610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91980" y="5678029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E5B3B7B-2A03-480F-86EA-4E54AD2B32D1}"/>
              </a:ext>
            </a:extLst>
          </p:cNvPr>
          <p:cNvSpPr txBox="1">
            <a:spLocks/>
          </p:cNvSpPr>
          <p:nvPr/>
        </p:nvSpPr>
        <p:spPr>
          <a:xfrm>
            <a:off x="3016531" y="1013223"/>
            <a:ext cx="7356729" cy="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income per county in Kansas and Missouri?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17" y="129142"/>
            <a:ext cx="8473440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 per score of Complications and Deaths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ABF9A-5AF5-40DB-A3B6-5DFBFBB9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4" y="1872755"/>
            <a:ext cx="5872536" cy="3460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3947D-C56C-4646-8581-1B7334CABFCD}"/>
              </a:ext>
            </a:extLst>
          </p:cNvPr>
          <p:cNvSpPr txBox="1"/>
          <p:nvPr/>
        </p:nvSpPr>
        <p:spPr>
          <a:xfrm>
            <a:off x="1063917" y="81895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the hospitals within range of their estimates?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46BAE-EDD9-46A0-9171-63CB43603C27}"/>
              </a:ext>
            </a:extLst>
          </p:cNvPr>
          <p:cNvSpPr txBox="1"/>
          <p:nvPr/>
        </p:nvSpPr>
        <p:spPr>
          <a:xfrm>
            <a:off x="3090837" y="5478071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6 counties where above the estimate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2A6585-4D2C-4C93-BE23-B5A6778B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36" y="1904652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97" y="148461"/>
            <a:ext cx="9860604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Estimate per score of Complications and Deaths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502DD-3958-4280-AB27-087FDF84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" y="1673158"/>
            <a:ext cx="6370434" cy="3640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41FC8-9738-4A4E-A0F1-29345E3C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70340"/>
            <a:ext cx="5888923" cy="3365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90E52-5172-4405-935A-920C09C22BB8}"/>
              </a:ext>
            </a:extLst>
          </p:cNvPr>
          <p:cNvSpPr txBox="1"/>
          <p:nvPr/>
        </p:nvSpPr>
        <p:spPr>
          <a:xfrm>
            <a:off x="3234285" y="5481234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6 counties where above the estimate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9C019-A964-4E09-9705-649CFC44135F}"/>
              </a:ext>
            </a:extLst>
          </p:cNvPr>
          <p:cNvSpPr txBox="1"/>
          <p:nvPr/>
        </p:nvSpPr>
        <p:spPr>
          <a:xfrm>
            <a:off x="1528119" y="755588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Are the hospitals within range of their estimates?</a:t>
            </a:r>
          </a:p>
        </p:txBody>
      </p:sp>
    </p:spTree>
    <p:extLst>
      <p:ext uri="{BB962C8B-B14F-4D97-AF65-F5344CB8AC3E}">
        <p14:creationId xmlns:p14="http://schemas.microsoft.com/office/powerpoint/2010/main" val="4212695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685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</vt:lpstr>
      <vt:lpstr>Data Cleaning (continue)</vt:lpstr>
      <vt:lpstr>PowerPoint Presentation</vt:lpstr>
      <vt:lpstr>Income by County</vt:lpstr>
      <vt:lpstr>   Estimate per score of Complications and Deaths </vt:lpstr>
      <vt:lpstr>   Estimate per score of Complications and Deaths </vt:lpstr>
      <vt:lpstr>   Estimate per score of Complications and Deaths </vt:lpstr>
      <vt:lpstr>PowerPoint Presentation</vt:lpstr>
      <vt:lpstr>Is there a relationship between higher Medicare spending and how much data is recorded? </vt:lpstr>
      <vt:lpstr>Health System Performance  </vt:lpstr>
      <vt:lpstr>Health System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Steve Ricard</dc:creator>
  <cp:lastModifiedBy>Steve Ricard</cp:lastModifiedBy>
  <cp:revision>4</cp:revision>
  <dcterms:created xsi:type="dcterms:W3CDTF">2019-03-04T21:56:05Z</dcterms:created>
  <dcterms:modified xsi:type="dcterms:W3CDTF">2019-03-04T22:31:40Z</dcterms:modified>
</cp:coreProperties>
</file>