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7" r:id="rId4"/>
    <p:sldId id="266" r:id="rId5"/>
    <p:sldId id="268" r:id="rId6"/>
    <p:sldId id="271" r:id="rId7"/>
    <p:sldId id="269" r:id="rId8"/>
    <p:sldId id="258" r:id="rId9"/>
    <p:sldId id="260" r:id="rId10"/>
    <p:sldId id="259" r:id="rId11"/>
    <p:sldId id="261" r:id="rId12"/>
    <p:sldId id="273" r:id="rId13"/>
    <p:sldId id="27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728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221C4-9C0D-45CB-BD9D-06974F738297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71798-842C-4472-924C-23EE0407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7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1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784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333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9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9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C08-3195-43D4-9A1F-6CFC67AEC34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DC52-6BA9-4782-9F2E-8409BD39F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455949"/>
            <a:ext cx="3341036" cy="70158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Team Snakebait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FAC95-B51B-42C5-909B-E721F1256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2896" y="3157529"/>
            <a:ext cx="2221914" cy="201006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Tad  Tatsuya Mura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Charlie Ortman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Steve Ricard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Sasha Bridges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9CBE8-5BE2-4CA5-B4FA-241938663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48" y="648245"/>
            <a:ext cx="6131699" cy="50185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00F53F-E7D1-4D7B-9507-9597F2AB5308}"/>
              </a:ext>
            </a:extLst>
          </p:cNvPr>
          <p:cNvSpPr txBox="1">
            <a:spLocks/>
          </p:cNvSpPr>
          <p:nvPr/>
        </p:nvSpPr>
        <p:spPr>
          <a:xfrm>
            <a:off x="1967346" y="6209755"/>
            <a:ext cx="4101788" cy="701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“Taking a byte out of Medicare Costs”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9A964-F375-468D-9B46-868FDCD8B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899" y="105302"/>
            <a:ext cx="8439977" cy="11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9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E921-6E2A-471E-8FA1-A7C9E424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0" y="227374"/>
            <a:ext cx="7985760" cy="1325563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hospitals within a county have consistent Medicare spending, then they should have Fewer readmissions.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5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039" y="582003"/>
            <a:ext cx="6198803" cy="1429677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there a relationship between higher Medicare spending and how much data is recorded?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B6FC60-5232-4088-875A-464C1A1BA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49" y="1296841"/>
            <a:ext cx="8273132" cy="5515421"/>
          </a:xfrm>
        </p:spPr>
      </p:pic>
    </p:spTree>
    <p:extLst>
      <p:ext uri="{BB962C8B-B14F-4D97-AF65-F5344CB8AC3E}">
        <p14:creationId xmlns:p14="http://schemas.microsoft.com/office/powerpoint/2010/main" val="3595413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04" y="222524"/>
            <a:ext cx="6095606" cy="6706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Health System Performance</a:t>
            </a: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FB053-ADBB-4DC3-A4E4-20093E081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49491"/>
            <a:ext cx="5840474" cy="4359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1C6CC5-F547-447B-9E33-96C35F34E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32" y="1470370"/>
            <a:ext cx="5267435" cy="4002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CD2C24-5BE1-4F6B-9B1E-BFC3DA71B42C}"/>
              </a:ext>
            </a:extLst>
          </p:cNvPr>
          <p:cNvSpPr txBox="1"/>
          <p:nvPr/>
        </p:nvSpPr>
        <p:spPr>
          <a:xfrm>
            <a:off x="2209800" y="799759"/>
            <a:ext cx="897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Medicare in Kansas and Missouri Compare to the National Rank?</a:t>
            </a:r>
          </a:p>
        </p:txBody>
      </p:sp>
    </p:spTree>
    <p:extLst>
      <p:ext uri="{BB962C8B-B14F-4D97-AF65-F5344CB8AC3E}">
        <p14:creationId xmlns:p14="http://schemas.microsoft.com/office/powerpoint/2010/main" val="440680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04" y="222524"/>
            <a:ext cx="6095606" cy="6706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Health System Performance</a:t>
            </a:r>
            <a:br>
              <a:rPr lang="en-US" dirty="0"/>
            </a:b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64C669-08D0-413D-913E-C9618F10F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089" y="1230516"/>
            <a:ext cx="6439042" cy="387190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Overall Rank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Access and Affordability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ages 19-64 uninured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without a unusual source of care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who went without care because of cost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Prevention and Treatment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without all age- and gender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appropriate cancer screenings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without all age-appropriate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Hospital 30-day mortality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00988C-8C96-4E51-AB61-A265FBCFC865}"/>
              </a:ext>
            </a:extLst>
          </p:cNvPr>
          <p:cNvSpPr txBox="1">
            <a:spLocks/>
          </p:cNvSpPr>
          <p:nvPr/>
        </p:nvSpPr>
        <p:spPr>
          <a:xfrm>
            <a:off x="6200521" y="1230516"/>
            <a:ext cx="5991479" cy="353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Healthy Lives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Colorectal cancer deaths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Deaths from suicide, alcohol, and drug use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who report fair/poor health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who smoke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Disparity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ages 19–64 uninsured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without a usual source of care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Adults who went without care because of cost </a:t>
            </a:r>
          </a:p>
          <a:p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CDF98A-0FD4-4C0D-A18D-9BFC5EE5FB8D}"/>
              </a:ext>
            </a:extLst>
          </p:cNvPr>
          <p:cNvSpPr txBox="1">
            <a:spLocks/>
          </p:cNvSpPr>
          <p:nvPr/>
        </p:nvSpPr>
        <p:spPr>
          <a:xfrm>
            <a:off x="3579130" y="5077968"/>
            <a:ext cx="5786680" cy="1780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Avoidable Hospital Use and 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admissions for ambulatory care–sensitive conditions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30-day hospital readmissions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30-day hospital readmissions</a:t>
            </a:r>
          </a:p>
          <a:p>
            <a:pPr marL="457200" lvl="1" indent="0">
              <a:buFont typeface="Wingdings 3" charset="2"/>
              <a:buNone/>
            </a:pPr>
            <a:endParaRPr lang="en-US" b="1" dirty="0"/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1122C-762D-4E68-9D49-B80442F1CC0A}"/>
              </a:ext>
            </a:extLst>
          </p:cNvPr>
          <p:cNvSpPr txBox="1"/>
          <p:nvPr/>
        </p:nvSpPr>
        <p:spPr>
          <a:xfrm>
            <a:off x="2209800" y="799759"/>
            <a:ext cx="897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Medicare in Kansas and Missouri Compare to the National Rank?</a:t>
            </a:r>
          </a:p>
        </p:txBody>
      </p:sp>
    </p:spTree>
    <p:extLst>
      <p:ext uri="{BB962C8B-B14F-4D97-AF65-F5344CB8AC3E}">
        <p14:creationId xmlns:p14="http://schemas.microsoft.com/office/powerpoint/2010/main" val="140382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672D-732A-4354-95BD-91A90966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60" y="409708"/>
            <a:ext cx="2248362" cy="6131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CAE0-BFFA-473A-85E0-132745180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974" y="1527544"/>
            <a:ext cx="8649546" cy="4187456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Based on the data, Medicare is directly related to the income.</a:t>
            </a:r>
          </a:p>
          <a:p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CMS.gov files are difficult to work with</a:t>
            </a:r>
          </a:p>
          <a:p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There is a correlation between data recorded and Medicare money spent</a:t>
            </a:r>
          </a:p>
          <a:p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Medicare outcome differ by county </a:t>
            </a:r>
          </a:p>
          <a:p>
            <a:pPr marL="457200" lvl="1" indent="0">
              <a:buNone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Readmission rate different among 6 counties</a:t>
            </a:r>
          </a:p>
          <a:p>
            <a:pPr marL="457200" lvl="1" indent="0">
              <a:buNone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Compilations and Deaths were differ among 6 counties</a:t>
            </a:r>
          </a:p>
          <a:p>
            <a:pPr marL="457200" lvl="1" indent="0">
              <a:buNone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hospitable visit also differ among the 6 counties</a:t>
            </a:r>
          </a:p>
          <a:p>
            <a:pPr marL="457200" lvl="1" indent="0">
              <a:buNone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 per patient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0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323D-71FD-46DC-8C91-6594EDFB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662" y="234777"/>
            <a:ext cx="6245126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Medicare Outcomes by County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28AF-450D-48DA-B73C-B1722519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564" y="1867092"/>
            <a:ext cx="2562447" cy="47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Areas to compare:</a:t>
            </a:r>
            <a:endParaRPr lang="en-US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E7AA7-B064-44A3-A476-387D9DA69026}"/>
              </a:ext>
            </a:extLst>
          </p:cNvPr>
          <p:cNvSpPr txBox="1"/>
          <p:nvPr/>
        </p:nvSpPr>
        <p:spPr>
          <a:xfrm>
            <a:off x="2557129" y="680740"/>
            <a:ext cx="6245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Initial Hypothesis: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“Medicare spending will be equally and fairly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applied so patients receive consistent, high quality, health care.”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CE7142-5C3C-446F-A58C-112F78A33FE4}"/>
              </a:ext>
            </a:extLst>
          </p:cNvPr>
          <p:cNvSpPr txBox="1">
            <a:spLocks/>
          </p:cNvSpPr>
          <p:nvPr/>
        </p:nvSpPr>
        <p:spPr>
          <a:xfrm>
            <a:off x="6429619" y="2341491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Income per County: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Clay, MO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Jackson, MO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Johnson, KS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Leavenworth, KS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Sedgwick, KS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Wyandotte, KS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49254D-CED4-444A-8EB4-9AE39BD31113}"/>
              </a:ext>
            </a:extLst>
          </p:cNvPr>
          <p:cNvSpPr txBox="1">
            <a:spLocks/>
          </p:cNvSpPr>
          <p:nvPr/>
        </p:nvSpPr>
        <p:spPr>
          <a:xfrm>
            <a:off x="1911261" y="1868691"/>
            <a:ext cx="2057204" cy="47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Process:</a:t>
            </a:r>
            <a:endParaRPr lang="en-US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sz="2900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F2C73F-4F35-477F-BF81-21B929F5AE83}"/>
              </a:ext>
            </a:extLst>
          </p:cNvPr>
          <p:cNvSpPr txBox="1">
            <a:spLocks/>
          </p:cNvSpPr>
          <p:nvPr/>
        </p:nvSpPr>
        <p:spPr>
          <a:xfrm>
            <a:off x="934421" y="2341491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b="1" dirty="0">
                <a:latin typeface="Calibri" panose="020F0502020204030204" pitchFamily="34" charset="0"/>
                <a:cs typeface="Calibri" panose="020F0502020204030204" pitchFamily="34" charset="0"/>
              </a:rPr>
              <a:t>Data Search: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csv files found – Steve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Income data found – Charlie</a:t>
            </a:r>
          </a:p>
          <a:p>
            <a:pPr lvl="1"/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b="1" dirty="0">
                <a:latin typeface="Calibri" panose="020F0502020204030204" pitchFamily="34" charset="0"/>
                <a:cs typeface="Calibri" panose="020F0502020204030204" pitchFamily="34" charset="0"/>
              </a:rPr>
              <a:t>Data Cleanup</a:t>
            </a: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cleanup – Sasha and Tad</a:t>
            </a:r>
          </a:p>
          <a:p>
            <a:pPr marL="457200" lvl="1" indent="0">
              <a:buFont typeface="Wingdings 3" charset="2"/>
              <a:buNone/>
            </a:pPr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b="1" dirty="0">
                <a:latin typeface="Calibri" panose="020F0502020204030204" pitchFamily="34" charset="0"/>
                <a:cs typeface="Calibri" panose="020F0502020204030204" pitchFamily="34" charset="0"/>
              </a:rPr>
              <a:t>Jupyter notebook: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 – Sasha and Tad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Coding - All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Graphs – Sasha, Steve, Tad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Conclusion - All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3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A678-072C-4536-9A4C-9838DC45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225" y="232632"/>
            <a:ext cx="8596668" cy="65317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Areas of Comparison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(Independent factors)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7369-E30C-4EBD-A68E-43173DF8F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499" y="1292567"/>
            <a:ext cx="3469614" cy="997399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Readmission Rates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Patients re-admitted to Hospital too soon after being discharged.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874B4-B00D-404A-BBFD-C81D875921B3}"/>
              </a:ext>
            </a:extLst>
          </p:cNvPr>
          <p:cNvSpPr txBox="1"/>
          <p:nvPr/>
        </p:nvSpPr>
        <p:spPr>
          <a:xfrm>
            <a:off x="6096000" y="1313243"/>
            <a:ext cx="5219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Complications &amp; Deaths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Patients should expect consistent, high quality care.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40A08-49FA-4923-BFC6-EC5191602256}"/>
              </a:ext>
            </a:extLst>
          </p:cNvPr>
          <p:cNvSpPr txBox="1"/>
          <p:nvPr/>
        </p:nvSpPr>
        <p:spPr>
          <a:xfrm>
            <a:off x="1066885" y="3776022"/>
            <a:ext cx="4458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Hospital Visits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Patients go to hospital (or Emergency Room) for unexpected care.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121B5-913D-4359-9EF6-CDBC7E653FF1}"/>
              </a:ext>
            </a:extLst>
          </p:cNvPr>
          <p:cNvSpPr txBox="1"/>
          <p:nvPr/>
        </p:nvSpPr>
        <p:spPr>
          <a:xfrm>
            <a:off x="6336857" y="3525911"/>
            <a:ext cx="4646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Amount of Medicare dollars used to treat and care for the eligible patient.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5AB258-7A96-4420-9990-044D852AB9C0}"/>
              </a:ext>
            </a:extLst>
          </p:cNvPr>
          <p:cNvCxnSpPr>
            <a:cxnSpLocks/>
          </p:cNvCxnSpPr>
          <p:nvPr/>
        </p:nvCxnSpPr>
        <p:spPr>
          <a:xfrm>
            <a:off x="1060499" y="3333076"/>
            <a:ext cx="942044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0A6475-9DD9-4144-B488-917009C1562C}"/>
              </a:ext>
            </a:extLst>
          </p:cNvPr>
          <p:cNvCxnSpPr>
            <a:cxnSpLocks/>
          </p:cNvCxnSpPr>
          <p:nvPr/>
        </p:nvCxnSpPr>
        <p:spPr>
          <a:xfrm>
            <a:off x="5770720" y="885802"/>
            <a:ext cx="0" cy="524115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2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77F7-5314-4853-BD19-E051484D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773" y="1481746"/>
            <a:ext cx="10105955" cy="429541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80% of data analysis process is data cleaning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Initially, we expected that income differences (county level) would influence health care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The information was able to be obtained from cms.gov, medicare.gov and the census bureau.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API’s were available but the sites presented data filtering tools –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	allowing smaller more manageable csv formatted files.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Many of the columns were Object-type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We saw “Score” columns frequently but they had different meanings for each file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We tried casting them to floats, but ran into issues with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columns and null values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Trying to replace the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columns led us to realize that Data Series values are ambiguous, and you can’t directly compare them to a value</a:t>
            </a:r>
          </a:p>
          <a:p>
            <a:pPr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Experimented with VBA scripting but there was too much data and it didn’t work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167B1A-C128-4AFC-8980-D4EC13B5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462" y="381173"/>
            <a:ext cx="5039075" cy="692799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3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09FA-2602-460C-B86A-36EF1C8E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487" y="167813"/>
            <a:ext cx="8596668" cy="692799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Cleaning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(continue)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CEB9-2452-4739-BDD4-C3D9D781E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981635"/>
            <a:ext cx="8193755" cy="458544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Ignoring missing values vs filling reasonable numbers: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DataFrame.dropna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lose accuracy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Create your own function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Lambda function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I. e.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[‘Score’].apply(lambda x: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x.fillna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x.mean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()),axis=1)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Normalizing data (rescaling or standardizing)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dfA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score range: 0 to 200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dfB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score range: -30 to 50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4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51CAC2-A64F-5444-959B-972D9BDA1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4" b="-1"/>
          <a:stretch/>
        </p:blipFill>
        <p:spPr>
          <a:xfrm>
            <a:off x="529627" y="567266"/>
            <a:ext cx="110101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8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8" name="Rectangle 2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2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0" name="Rectangle 3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745693-96ED-4588-9BB5-9855160A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360" y="1702200"/>
            <a:ext cx="7863823" cy="4167827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74EA045-5DFC-4857-AEDF-11483EFC901E}"/>
              </a:ext>
            </a:extLst>
          </p:cNvPr>
          <p:cNvSpPr txBox="1">
            <a:spLocks/>
          </p:cNvSpPr>
          <p:nvPr/>
        </p:nvSpPr>
        <p:spPr>
          <a:xfrm>
            <a:off x="4292552" y="1479610"/>
            <a:ext cx="3489174" cy="445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Higher Income ~ Better Care</a:t>
            </a:r>
          </a:p>
          <a:p>
            <a:endParaRPr lang="en-US" sz="20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68E6817-1182-478F-A561-659509CE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276" y="517189"/>
            <a:ext cx="5117410" cy="6604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Income by County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6315741-5B65-4749-AC1C-400F55E37744}"/>
              </a:ext>
            </a:extLst>
          </p:cNvPr>
          <p:cNvSpPr txBox="1">
            <a:spLocks/>
          </p:cNvSpPr>
          <p:nvPr/>
        </p:nvSpPr>
        <p:spPr>
          <a:xfrm>
            <a:off x="2691980" y="5678029"/>
            <a:ext cx="6488261" cy="66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has lower Medicare spending </a:t>
            </a:r>
          </a:p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there are more unexpected hospital visits.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BE5B3B7B-2A03-480F-86EA-4E54AD2B32D1}"/>
              </a:ext>
            </a:extLst>
          </p:cNvPr>
          <p:cNvSpPr txBox="1">
            <a:spLocks/>
          </p:cNvSpPr>
          <p:nvPr/>
        </p:nvSpPr>
        <p:spPr>
          <a:xfrm>
            <a:off x="3016531" y="1013223"/>
            <a:ext cx="7356729" cy="5065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income per county in Kansas and Missouri?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3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E4B9-C1F6-4B71-89BE-973D6B28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00593"/>
            <a:ext cx="7833360" cy="60712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Medicare spending should be consistent.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2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60193E-A476-4B10-95BA-6A9C22CB696A}"/>
              </a:ext>
            </a:extLst>
          </p:cNvPr>
          <p:cNvSpPr/>
          <p:nvPr/>
        </p:nvSpPr>
        <p:spPr>
          <a:xfrm>
            <a:off x="720090" y="182880"/>
            <a:ext cx="88353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Medicare Spending Per Patient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Does Medicare spends more, less, or about the same for an episode of care?</a:t>
            </a:r>
          </a:p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A96258-5A62-408F-AF07-F10752549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360" y="1374550"/>
            <a:ext cx="6305550" cy="44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12E0A2-1D9E-4CC8-8E87-26DF6979AD4B}"/>
              </a:ext>
            </a:extLst>
          </p:cNvPr>
          <p:cNvSpPr txBox="1">
            <a:spLocks/>
          </p:cNvSpPr>
          <p:nvPr/>
        </p:nvSpPr>
        <p:spPr>
          <a:xfrm>
            <a:off x="533400" y="2443418"/>
            <a:ext cx="5562600" cy="2783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This measure takes into account important factors like patient age and health status</a:t>
            </a:r>
          </a:p>
          <a:p>
            <a:endParaRPr lang="en-US" sz="3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Based on the average score per county:</a:t>
            </a:r>
          </a:p>
          <a:p>
            <a:pPr marL="457200" lvl="1" indent="0">
              <a:buNone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Johnson County spends more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sz="6400" dirty="0"/>
          </a:p>
          <a:p>
            <a:pPr marL="0" indent="0">
              <a:buNone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356352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634</Words>
  <Application>Microsoft Office PowerPoint</Application>
  <PresentationFormat>Widescreen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Team Snakebait</vt:lpstr>
      <vt:lpstr>Medicare Outcomes by County </vt:lpstr>
      <vt:lpstr>Areas of Comparison (Independent factors)</vt:lpstr>
      <vt:lpstr>Data Cleaning</vt:lpstr>
      <vt:lpstr>Data Cleaning (continue)</vt:lpstr>
      <vt:lpstr>PowerPoint Presentation</vt:lpstr>
      <vt:lpstr>Income by County</vt:lpstr>
      <vt:lpstr>   Medicare spending should be consistent. </vt:lpstr>
      <vt:lpstr>PowerPoint Presentation</vt:lpstr>
      <vt:lpstr>If hospitals within a county have consistent Medicare spending, then they should have Fewer readmissions. </vt:lpstr>
      <vt:lpstr>Is there a relationship between higher Medicare spending and how much data is recorded? </vt:lpstr>
      <vt:lpstr>Health System Performance  </vt:lpstr>
      <vt:lpstr>Health System Performance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Snakebait</dc:title>
  <dc:creator>Tatsuya Miyaji</dc:creator>
  <cp:lastModifiedBy>Steve Ricard</cp:lastModifiedBy>
  <cp:revision>11</cp:revision>
  <dcterms:created xsi:type="dcterms:W3CDTF">2019-03-04T00:10:45Z</dcterms:created>
  <dcterms:modified xsi:type="dcterms:W3CDTF">2019-03-04T21:27:47Z</dcterms:modified>
</cp:coreProperties>
</file>