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6" r:id="rId5"/>
    <p:sldId id="268" r:id="rId6"/>
    <p:sldId id="271" r:id="rId7"/>
    <p:sldId id="269" r:id="rId8"/>
    <p:sldId id="258" r:id="rId9"/>
    <p:sldId id="259" r:id="rId10"/>
    <p:sldId id="260" r:id="rId11"/>
    <p:sldId id="270" r:id="rId12"/>
    <p:sldId id="261" r:id="rId13"/>
    <p:sldId id="26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728" autoAdjust="0"/>
    <p:restoredTop sz="94660"/>
  </p:normalViewPr>
  <p:slideViewPr>
    <p:cSldViewPr snapToGrid="0">
      <p:cViewPr varScale="1">
        <p:scale>
          <a:sx n="37" d="100"/>
          <a:sy n="37" d="100"/>
        </p:scale>
        <p:origin x="20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1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3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7843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3333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56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59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2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7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6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9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9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2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0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1C08-3195-43D4-9A1F-6CFC67AEC34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5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DC52-6BA9-4782-9F2E-8409BD39F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455949"/>
            <a:ext cx="3341036" cy="70158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Team Snakebait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FAC95-B51B-42C5-909B-E721F1256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2896" y="3157529"/>
            <a:ext cx="2221914" cy="2010060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Tad  Tatsuya Mura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Charlie Ortman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Steve Ricard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Sasha Bridges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9CBE8-5BE2-4CA5-B4FA-241938663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48" y="648245"/>
            <a:ext cx="6131699" cy="50185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D00F53F-E7D1-4D7B-9507-9597F2AB5308}"/>
              </a:ext>
            </a:extLst>
          </p:cNvPr>
          <p:cNvSpPr txBox="1">
            <a:spLocks/>
          </p:cNvSpPr>
          <p:nvPr/>
        </p:nvSpPr>
        <p:spPr>
          <a:xfrm>
            <a:off x="1967346" y="6209755"/>
            <a:ext cx="4101788" cy="701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“Taking a byte out of Medicare Costs”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9A964-F375-468D-9B46-868FDCD8B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49" y="134711"/>
            <a:ext cx="8439977" cy="116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9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60193E-A476-4B10-95BA-6A9C22CB696A}"/>
              </a:ext>
            </a:extLst>
          </p:cNvPr>
          <p:cNvSpPr/>
          <p:nvPr/>
        </p:nvSpPr>
        <p:spPr>
          <a:xfrm>
            <a:off x="720090" y="182880"/>
            <a:ext cx="88353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 Medicare Spending Per Patient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Medicare spends more, less, or about the same for an episode of care?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A96258-5A62-408F-AF07-F10752549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40" y="2229353"/>
            <a:ext cx="6305550" cy="444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12E0A2-1D9E-4CC8-8E87-26DF6979AD4B}"/>
              </a:ext>
            </a:extLst>
          </p:cNvPr>
          <p:cNvSpPr txBox="1">
            <a:spLocks/>
          </p:cNvSpPr>
          <p:nvPr/>
        </p:nvSpPr>
        <p:spPr>
          <a:xfrm>
            <a:off x="2504676" y="1100293"/>
            <a:ext cx="5562600" cy="707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/>
              <a:t>Based on the average score per county:</a:t>
            </a:r>
          </a:p>
          <a:p>
            <a:pPr lvl="1"/>
            <a:r>
              <a:rPr lang="en-US" sz="8000" dirty="0"/>
              <a:t>Johnson County spends more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sz="6400" dirty="0"/>
          </a:p>
          <a:p>
            <a:pPr marL="0" indent="0">
              <a:buNone/>
            </a:pP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35635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67AF-1456-441C-8708-D771F6A9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29994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3: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county has the greatest count of data recordings? AKA, which county has the least “not available” data?</a:t>
            </a:r>
            <a:b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each “score” available and then compare between counties.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162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15F1-4C8E-4060-A3D7-6D5C3FA6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4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>
                <a:solidFill>
                  <a:schemeClr val="tx1"/>
                </a:solidFill>
              </a:rPr>
              <a:t>Is there a relationship between higher Medicare spending and how much data is recorded?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B6FC60-5232-4088-875A-464C1A1BA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194" y="2272090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3595413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C45F-0A8F-4D0C-AE64-D48E5E35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32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5: </a:t>
            </a:r>
            <a:r>
              <a:rPr lang="en-US" dirty="0">
                <a:solidFill>
                  <a:schemeClr val="tx1"/>
                </a:solidFill>
              </a:rPr>
              <a:t>Is there a relationship between higher Medicare spending and how much data is recorded?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B344C-D99C-4B48-ADE4-E897A73E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5545"/>
            <a:ext cx="10515600" cy="35314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86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672D-732A-4354-95BD-91A90966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31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CAE0-BFFA-473A-85E0-132745180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Based on the data, Medicare is directly related to the income.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CMS.gov files are difficult to work with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There is a correlation between data recorded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Medicade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money spent.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0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323D-71FD-46DC-8C91-6594EDFB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422" y="45298"/>
            <a:ext cx="6245126" cy="660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Medicare Outcomes by County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28AF-450D-48DA-B73C-B1722519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4325" y="1775530"/>
            <a:ext cx="2562447" cy="47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Areas to compare: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E7AA7-B064-44A3-A476-387D9DA69026}"/>
              </a:ext>
            </a:extLst>
          </p:cNvPr>
          <p:cNvSpPr txBox="1"/>
          <p:nvPr/>
        </p:nvSpPr>
        <p:spPr>
          <a:xfrm>
            <a:off x="2557129" y="680740"/>
            <a:ext cx="6245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Initial Hypothesis: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“Medicare spending will be equally and fairly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applied so patients receive consistent, high quality, health care.”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CE7142-5C3C-446F-A58C-112F78A33FE4}"/>
              </a:ext>
            </a:extLst>
          </p:cNvPr>
          <p:cNvSpPr txBox="1">
            <a:spLocks/>
          </p:cNvSpPr>
          <p:nvPr/>
        </p:nvSpPr>
        <p:spPr>
          <a:xfrm>
            <a:off x="6510867" y="2339796"/>
            <a:ext cx="4745271" cy="475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Readmission Rates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Complications &amp; Deaths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Unexpected Hospital Visits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Medicare Spending per Patient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Income per County: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Clay, MO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Jackson, MO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Johnson, KS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Leavenworth, KS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Sedgwick, KS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Wyandotte, KS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49254D-CED4-444A-8EB4-9AE39BD31113}"/>
              </a:ext>
            </a:extLst>
          </p:cNvPr>
          <p:cNvSpPr txBox="1">
            <a:spLocks/>
          </p:cNvSpPr>
          <p:nvPr/>
        </p:nvSpPr>
        <p:spPr>
          <a:xfrm>
            <a:off x="1118781" y="1705043"/>
            <a:ext cx="2057204" cy="47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Our Process: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sz="2900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F2C73F-4F35-477F-BF81-21B929F5AE83}"/>
              </a:ext>
            </a:extLst>
          </p:cNvPr>
          <p:cNvSpPr txBox="1">
            <a:spLocks/>
          </p:cNvSpPr>
          <p:nvPr/>
        </p:nvSpPr>
        <p:spPr>
          <a:xfrm>
            <a:off x="539111" y="2255299"/>
            <a:ext cx="4745271" cy="475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Data Search: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csv files found – Steve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Income data found – Charlie</a:t>
            </a:r>
          </a:p>
          <a:p>
            <a:pPr lvl="1"/>
            <a:endParaRPr lang="en-US" sz="6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Data Cleanup: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cleanup – Sasha and Tad</a:t>
            </a:r>
          </a:p>
          <a:p>
            <a:pPr marL="457200" lvl="1" indent="0">
              <a:buFont typeface="Wingdings 3" charset="2"/>
              <a:buNone/>
            </a:pPr>
            <a:endParaRPr lang="en-US" sz="6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6400" dirty="0" err="1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 notebook: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 – Sasha and Tad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Coding - All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Graphs – All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Conclusion - All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53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A678-072C-4536-9A4C-9838DC45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317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Areas of Comparison (Independent factors)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7369-E30C-4EBD-A68E-43173DF8F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33" y="1561066"/>
            <a:ext cx="3469614" cy="997399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Readmission Rates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Patients re-admitted to Hospital too soon after being discharged.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874B4-B00D-404A-BBFD-C81D875921B3}"/>
              </a:ext>
            </a:extLst>
          </p:cNvPr>
          <p:cNvSpPr txBox="1"/>
          <p:nvPr/>
        </p:nvSpPr>
        <p:spPr>
          <a:xfrm>
            <a:off x="5791338" y="1612128"/>
            <a:ext cx="2911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Complications &amp; Deaths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Patients should expect consistent, high quality care.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40A08-49FA-4923-BFC6-EC5191602256}"/>
              </a:ext>
            </a:extLst>
          </p:cNvPr>
          <p:cNvSpPr txBox="1"/>
          <p:nvPr/>
        </p:nvSpPr>
        <p:spPr>
          <a:xfrm>
            <a:off x="757233" y="3185266"/>
            <a:ext cx="3107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Unexpected Hospital Visits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Patients go to hospital (or Emergency Room) for unexpected care.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121B5-913D-4359-9EF6-CDBC7E653FF1}"/>
              </a:ext>
            </a:extLst>
          </p:cNvPr>
          <p:cNvSpPr txBox="1"/>
          <p:nvPr/>
        </p:nvSpPr>
        <p:spPr>
          <a:xfrm>
            <a:off x="5666159" y="3178219"/>
            <a:ext cx="3607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Medicare Spending per Patient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Amount of Medicare dollars used to treat and care for the eligible patient.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5AB258-7A96-4420-9990-044D852AB9C0}"/>
              </a:ext>
            </a:extLst>
          </p:cNvPr>
          <p:cNvCxnSpPr/>
          <p:nvPr/>
        </p:nvCxnSpPr>
        <p:spPr>
          <a:xfrm>
            <a:off x="677334" y="2787588"/>
            <a:ext cx="843115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0A6475-9DD9-4144-B488-917009C1562C}"/>
              </a:ext>
            </a:extLst>
          </p:cNvPr>
          <p:cNvCxnSpPr>
            <a:cxnSpLocks/>
          </p:cNvCxnSpPr>
          <p:nvPr/>
        </p:nvCxnSpPr>
        <p:spPr>
          <a:xfrm>
            <a:off x="4975668" y="1651247"/>
            <a:ext cx="0" cy="301134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2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7559-5EC1-43D8-8F94-23869C87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5674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data cleaning saga…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77F7-5314-4853-BD19-E051484D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009" y="1352514"/>
            <a:ext cx="9434228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Initially, we expected that income differences (county level) would influence health care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information was able to be obtained from cms.gov, medicare.gov and the census bureau.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API’s were available but the sites presented data filtering tools – allowing smaller more manageable csv formatted files.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Many of the columns were Object-type …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saw “Score” columns frequently but they had different meanings for each file…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tried casting them to floats, but ran into issues with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columns and null values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Trying to replace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columns led us to realize that Data Series values are ambiguous, and you can’t directly compare them to a value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Experimented with VBA scripting (Sasha), but there was too much data and it didn’t work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63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09FA-2602-460C-B86A-36EF1C8E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CEB9-2452-4739-BDD4-C3D9D781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80% of data analysis process is data cleaning</a:t>
            </a:r>
            <a:endParaRPr lang="en-US" dirty="0"/>
          </a:p>
          <a:p>
            <a:r>
              <a:rPr lang="en-US" dirty="0"/>
              <a:t>Ignoring missing values vs filling reasonable numbers:</a:t>
            </a:r>
          </a:p>
          <a:p>
            <a:pPr lvl="1"/>
            <a:r>
              <a:rPr lang="en-US" dirty="0" err="1"/>
              <a:t>DataFrame.dropna</a:t>
            </a:r>
            <a:r>
              <a:rPr lang="en-US" dirty="0"/>
              <a:t> = lose accuracy</a:t>
            </a:r>
          </a:p>
          <a:p>
            <a:pPr lvl="1"/>
            <a:r>
              <a:rPr lang="en-US" dirty="0"/>
              <a:t>Create your own function</a:t>
            </a:r>
          </a:p>
          <a:p>
            <a:pPr lvl="1"/>
            <a:r>
              <a:rPr lang="en-US" dirty="0"/>
              <a:t>Lambda function</a:t>
            </a:r>
          </a:p>
          <a:p>
            <a:pPr lvl="2"/>
            <a:r>
              <a:rPr lang="en-US" dirty="0"/>
              <a:t>I. e. </a:t>
            </a:r>
            <a:r>
              <a:rPr lang="en-US" dirty="0" err="1"/>
              <a:t>df</a:t>
            </a:r>
            <a:r>
              <a:rPr lang="en-US" dirty="0"/>
              <a:t>[‘Score’].apply(lambda x: </a:t>
            </a:r>
            <a:r>
              <a:rPr lang="en-US" dirty="0" err="1"/>
              <a:t>x.fillna</a:t>
            </a:r>
            <a:r>
              <a:rPr lang="en-US" dirty="0"/>
              <a:t>(</a:t>
            </a:r>
            <a:r>
              <a:rPr lang="en-US" dirty="0" err="1"/>
              <a:t>x.mean</a:t>
            </a:r>
            <a:r>
              <a:rPr lang="en-US" dirty="0"/>
              <a:t>()),axis=1)</a:t>
            </a:r>
          </a:p>
          <a:p>
            <a:r>
              <a:rPr lang="en-US" dirty="0"/>
              <a:t>Normalizing data (rescaling or standardizing)</a:t>
            </a:r>
          </a:p>
          <a:p>
            <a:pPr lvl="1"/>
            <a:r>
              <a:rPr lang="en-US" dirty="0" err="1"/>
              <a:t>dfA</a:t>
            </a:r>
            <a:r>
              <a:rPr lang="en-US" dirty="0"/>
              <a:t> score range: 0 to 30</a:t>
            </a:r>
          </a:p>
          <a:p>
            <a:pPr lvl="1"/>
            <a:r>
              <a:rPr lang="en-US" dirty="0" err="1"/>
              <a:t>dfB</a:t>
            </a:r>
            <a:r>
              <a:rPr lang="en-US"/>
              <a:t> score range: -30 to 50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4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51CAC2-A64F-5444-959B-972D9BDA1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4" b="-1"/>
          <a:stretch/>
        </p:blipFill>
        <p:spPr>
          <a:xfrm>
            <a:off x="529627" y="567266"/>
            <a:ext cx="1101010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8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1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8" name="Rectangle 2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2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0" name="Rectangle 3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745693-96ED-4588-9BB5-9855160A1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93" y="1400178"/>
            <a:ext cx="7863823" cy="4167827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74EA045-5DFC-4857-AEDF-11483EFC901E}"/>
              </a:ext>
            </a:extLst>
          </p:cNvPr>
          <p:cNvSpPr txBox="1">
            <a:spLocks/>
          </p:cNvSpPr>
          <p:nvPr/>
        </p:nvSpPr>
        <p:spPr>
          <a:xfrm>
            <a:off x="4115394" y="1177589"/>
            <a:ext cx="3489174" cy="445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Higher Income ~ Better Care</a:t>
            </a:r>
          </a:p>
          <a:p>
            <a:endParaRPr lang="en-US" sz="2000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68E6817-1182-478F-A561-659509CE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276" y="517189"/>
            <a:ext cx="5117410" cy="66040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Income by County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E6315741-5B65-4749-AC1C-400F55E37744}"/>
              </a:ext>
            </a:extLst>
          </p:cNvPr>
          <p:cNvSpPr txBox="1">
            <a:spLocks/>
          </p:cNvSpPr>
          <p:nvPr/>
        </p:nvSpPr>
        <p:spPr>
          <a:xfrm>
            <a:off x="2633187" y="5538636"/>
            <a:ext cx="6488261" cy="66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county has lower Medicare spending </a:t>
            </a:r>
          </a:p>
          <a:p>
            <a:pPr algn="ctr"/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there are more unexpected hospital visits.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43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E4B9-C1F6-4B71-89BE-973D6B28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1153"/>
            <a:ext cx="10515600" cy="161686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1: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Medicare spending should be consistent.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B6C85-E363-478F-A946-050C3A9A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2279"/>
            <a:ext cx="10515600" cy="35846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27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E921-6E2A-471E-8FA1-A7C9E424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12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2: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hospitals within a county have consistent Medicare spending, then they should have Fewer readmissions.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0FAC3-A729-405E-B050-AD598AE25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3603"/>
            <a:ext cx="10515600" cy="375335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584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594</Words>
  <Application>Microsoft Macintosh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Team Snakebait</vt:lpstr>
      <vt:lpstr>Medicare Outcomes by County </vt:lpstr>
      <vt:lpstr>Areas of Comparison (Independent factors)</vt:lpstr>
      <vt:lpstr>The data cleaning saga…</vt:lpstr>
      <vt:lpstr>Data Cleaning</vt:lpstr>
      <vt:lpstr>PowerPoint Presentation</vt:lpstr>
      <vt:lpstr>Income by County</vt:lpstr>
      <vt:lpstr>Question 1:    Medicare spending should be consistent. </vt:lpstr>
      <vt:lpstr>Question 2: If hospitals within a county have consistent Medicare spending, then they should have Fewer readmissions. </vt:lpstr>
      <vt:lpstr>PowerPoint Presentation</vt:lpstr>
      <vt:lpstr>Question 3: Which county has the greatest count of data recordings? AKA, which county has the least “not available” data? Count each “score” available and then compare between counties.  </vt:lpstr>
      <vt:lpstr>Question 4: Is there a relationship between higher Medicare spending and how much data is recorded? </vt:lpstr>
      <vt:lpstr>Question 5: Is there a relationship between higher Medicare spending and how much data is recorded?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Snakebait</dc:title>
  <dc:creator>Tatsuya Miyaji</dc:creator>
  <cp:lastModifiedBy>Tatsuya Miyaji</cp:lastModifiedBy>
  <cp:revision>1</cp:revision>
  <dcterms:created xsi:type="dcterms:W3CDTF">2019-03-04T00:10:45Z</dcterms:created>
  <dcterms:modified xsi:type="dcterms:W3CDTF">2019-03-04T00:13:35Z</dcterms:modified>
</cp:coreProperties>
</file>