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58" r:id="rId8"/>
    <p:sldId id="259" r:id="rId9"/>
    <p:sldId id="261" r:id="rId10"/>
    <p:sldId id="260" r:id="rId11"/>
    <p:sldId id="272" r:id="rId12"/>
    <p:sldId id="273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61" y="971984"/>
            <a:ext cx="5340609" cy="43710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9" y="134711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64C669-08D0-413D-913E-C9618F1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04" y="893134"/>
            <a:ext cx="6439042" cy="387190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Overall Rank</a:t>
            </a:r>
          </a:p>
          <a:p>
            <a:r>
              <a:rPr lang="en-US" b="1" dirty="0"/>
              <a:t>Access and Affordability</a:t>
            </a:r>
          </a:p>
          <a:p>
            <a:pPr lvl="1"/>
            <a:r>
              <a:rPr lang="en-US" dirty="0"/>
              <a:t>Adults ages 19-64 uninured</a:t>
            </a:r>
          </a:p>
          <a:p>
            <a:pPr lvl="1"/>
            <a:r>
              <a:rPr lang="en-US" dirty="0"/>
              <a:t>Adults without a unusual source of care</a:t>
            </a:r>
          </a:p>
          <a:p>
            <a:pPr lvl="1"/>
            <a:r>
              <a:rPr lang="en-US" dirty="0"/>
              <a:t>Adults who went without care because of cost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Prevention and Treatment</a:t>
            </a:r>
          </a:p>
          <a:p>
            <a:pPr lvl="1"/>
            <a:r>
              <a:rPr lang="en-US" dirty="0"/>
              <a:t>Adults without all age- and gender </a:t>
            </a:r>
          </a:p>
          <a:p>
            <a:pPr marL="457200" lvl="1" indent="0">
              <a:buNone/>
            </a:pPr>
            <a:r>
              <a:rPr lang="en-US" dirty="0"/>
              <a:t>	appropriate cancer screenings</a:t>
            </a:r>
          </a:p>
          <a:p>
            <a:pPr lvl="1"/>
            <a:r>
              <a:rPr lang="en-US" dirty="0"/>
              <a:t>Adults without all age-appropriate</a:t>
            </a:r>
          </a:p>
          <a:p>
            <a:pPr lvl="1"/>
            <a:r>
              <a:rPr lang="en-US" dirty="0"/>
              <a:t>Hospital 30-day mortality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00988C-8C96-4E51-AB61-A265FBCFC865}"/>
              </a:ext>
            </a:extLst>
          </p:cNvPr>
          <p:cNvSpPr txBox="1">
            <a:spLocks/>
          </p:cNvSpPr>
          <p:nvPr/>
        </p:nvSpPr>
        <p:spPr>
          <a:xfrm>
            <a:off x="6200521" y="893134"/>
            <a:ext cx="5991479" cy="387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Healthy Lives</a:t>
            </a:r>
          </a:p>
          <a:p>
            <a:pPr lvl="1"/>
            <a:r>
              <a:rPr lang="en-US" dirty="0"/>
              <a:t>Colorectal cancer deaths </a:t>
            </a:r>
          </a:p>
          <a:p>
            <a:pPr lvl="1"/>
            <a:r>
              <a:rPr lang="en-US" dirty="0"/>
              <a:t>Deaths from suicide, alcohol, and drug use</a:t>
            </a:r>
          </a:p>
          <a:p>
            <a:pPr lvl="1"/>
            <a:r>
              <a:rPr lang="en-US" dirty="0"/>
              <a:t>Adults who report fair/poor health </a:t>
            </a:r>
          </a:p>
          <a:p>
            <a:pPr lvl="1"/>
            <a:r>
              <a:rPr lang="en-US" dirty="0"/>
              <a:t>Adults who smoke</a:t>
            </a:r>
          </a:p>
          <a:p>
            <a:endParaRPr lang="en-US" dirty="0"/>
          </a:p>
          <a:p>
            <a:r>
              <a:rPr lang="en-US" dirty="0"/>
              <a:t>Disparity</a:t>
            </a:r>
          </a:p>
          <a:p>
            <a:pPr lvl="1"/>
            <a:r>
              <a:rPr lang="en-US" dirty="0"/>
              <a:t>Adults ages 19–64 uninsured </a:t>
            </a:r>
          </a:p>
          <a:p>
            <a:pPr lvl="1"/>
            <a:r>
              <a:rPr lang="en-US" dirty="0"/>
              <a:t>Adults without a usual source of care </a:t>
            </a:r>
          </a:p>
          <a:p>
            <a:pPr lvl="1"/>
            <a:r>
              <a:rPr lang="en-US" dirty="0"/>
              <a:t>Adults who went without care because of cost 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CDF98A-0FD4-4C0D-A18D-9BFC5EE5FB8D}"/>
              </a:ext>
            </a:extLst>
          </p:cNvPr>
          <p:cNvSpPr txBox="1">
            <a:spLocks/>
          </p:cNvSpPr>
          <p:nvPr/>
        </p:nvSpPr>
        <p:spPr>
          <a:xfrm>
            <a:off x="376864" y="4954017"/>
            <a:ext cx="5786680" cy="178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Avoidable Hospital Use and Cost</a:t>
            </a:r>
          </a:p>
          <a:p>
            <a:pPr lvl="1"/>
            <a:r>
              <a:rPr lang="en-US" dirty="0"/>
              <a:t>admissions for ambulatory care–sensitive conditions</a:t>
            </a:r>
          </a:p>
          <a:p>
            <a:pPr lvl="1"/>
            <a:r>
              <a:rPr lang="en-US" dirty="0"/>
              <a:t>30-day hospital readmissions</a:t>
            </a:r>
          </a:p>
          <a:p>
            <a:pPr lvl="1"/>
            <a:r>
              <a:rPr lang="en-US" dirty="0"/>
              <a:t>30-day hospital readmissions</a:t>
            </a:r>
          </a:p>
          <a:p>
            <a:pPr marL="457200" lvl="1" indent="0">
              <a:buFont typeface="Wingdings 3" charset="2"/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2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FB053-ADBB-4DC3-A4E4-20093E08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54" y="893135"/>
            <a:ext cx="5840474" cy="4359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C6CC5-F547-447B-9E33-96C35F34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8" y="1071642"/>
            <a:ext cx="5267435" cy="40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Medicade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money spent.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22" y="45298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2" y="1660123"/>
            <a:ext cx="3989579" cy="997399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53320" y="1651247"/>
            <a:ext cx="386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7334" y="3715862"/>
            <a:ext cx="372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5964297" y="4054560"/>
            <a:ext cx="432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>
            <a:cxnSpLocks/>
          </p:cNvCxnSpPr>
          <p:nvPr/>
        </p:nvCxnSpPr>
        <p:spPr>
          <a:xfrm>
            <a:off x="677334" y="3429000"/>
            <a:ext cx="947155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0" cy="39480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022" y="1244937"/>
            <a:ext cx="1010595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80% of data analysis process is data cleaning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allowing smaller more manageable csv formatted files.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167B1A-C128-4AFC-8980-D4EC13B5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87" y="167813"/>
            <a:ext cx="8596668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(continue)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87" y="167813"/>
            <a:ext cx="8596668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639" y="981635"/>
            <a:ext cx="7238516" cy="458544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Ignoring missing values vs filling reasonable numbers:</a:t>
            </a:r>
          </a:p>
          <a:p>
            <a:pPr lvl="1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DataFrame.dropna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lose accuracy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your own function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Lambda function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I. e.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[‘Score’].apply(lambda x: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x.fillna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x.mean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()),axis=1)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Normalizing data (rescaling or standardizing)</a:t>
            </a:r>
          </a:p>
          <a:p>
            <a:pPr lvl="1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0 to 30</a:t>
            </a:r>
          </a:p>
          <a:p>
            <a:pPr lvl="1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581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Data Cleaning (continue)</vt:lpstr>
      <vt:lpstr>Data Cleaning (continue)</vt:lpstr>
      <vt:lpstr>Income by County</vt:lpstr>
      <vt:lpstr>Question 1:    Medicare spending should be consistent. </vt:lpstr>
      <vt:lpstr>Question 2: If hospitals within a county have consistent Medicare spending, then they should have Fewer readmissions. </vt:lpstr>
      <vt:lpstr>Question 4: Is there a relationship between higher Medicare spending and how much data is recorded? </vt:lpstr>
      <vt:lpstr>PowerPoint Presentation</vt:lpstr>
      <vt:lpstr>Health System Performance </vt:lpstr>
      <vt:lpstr>Health System Performance </vt:lpstr>
      <vt:lpstr>Question 5: Is there a relationship between higher Medicare spending and how much data is recorded?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Steve Ricard</cp:lastModifiedBy>
  <cp:revision>38</cp:revision>
  <dcterms:created xsi:type="dcterms:W3CDTF">2019-02-28T22:51:48Z</dcterms:created>
  <dcterms:modified xsi:type="dcterms:W3CDTF">2019-03-04T00:09:58Z</dcterms:modified>
</cp:coreProperties>
</file>