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7" r:id="rId4"/>
    <p:sldId id="266" r:id="rId5"/>
    <p:sldId id="268" r:id="rId6"/>
    <p:sldId id="258" r:id="rId7"/>
    <p:sldId id="259" r:id="rId8"/>
    <p:sldId id="260" r:id="rId9"/>
    <p:sldId id="270" r:id="rId10"/>
    <p:sldId id="261" r:id="rId11"/>
    <p:sldId id="262" r:id="rId12"/>
    <p:sldId id="269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>
        <p:scale>
          <a:sx n="118" d="100"/>
          <a:sy n="118" d="100"/>
        </p:scale>
        <p:origin x="400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1C08-3195-43D4-9A1F-6CFC67AEC340}" type="datetimeFigureOut">
              <a:rPr lang="en-US" smtClean="0"/>
              <a:t>3/3/19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710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1C08-3195-43D4-9A1F-6CFC67AEC340}" type="datetimeFigureOut">
              <a:rPr lang="en-US" smtClean="0"/>
              <a:t>3/3/19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034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1C08-3195-43D4-9A1F-6CFC67AEC340}" type="datetimeFigureOut">
              <a:rPr lang="en-US" smtClean="0"/>
              <a:t>3/3/19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978433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1C08-3195-43D4-9A1F-6CFC67AEC340}" type="datetimeFigureOut">
              <a:rPr lang="en-US" smtClean="0"/>
              <a:t>3/3/19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337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1C08-3195-43D4-9A1F-6CFC67AEC340}" type="datetimeFigureOut">
              <a:rPr lang="en-US" smtClean="0"/>
              <a:t>3/3/19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833335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1C08-3195-43D4-9A1F-6CFC67AEC340}" type="datetimeFigureOut">
              <a:rPr lang="en-US" smtClean="0"/>
              <a:t>3/3/19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2563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1C08-3195-43D4-9A1F-6CFC67AEC340}" type="datetimeFigureOut">
              <a:rPr lang="en-US" smtClean="0"/>
              <a:t>3/3/19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1590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1C08-3195-43D4-9A1F-6CFC67AEC340}" type="datetimeFigureOut">
              <a:rPr lang="en-US" smtClean="0"/>
              <a:t>3/3/19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925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1C08-3195-43D4-9A1F-6CFC67AEC340}" type="datetimeFigureOut">
              <a:rPr lang="en-US" smtClean="0"/>
              <a:t>3/3/19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670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1C08-3195-43D4-9A1F-6CFC67AEC340}" type="datetimeFigureOut">
              <a:rPr lang="en-US" smtClean="0"/>
              <a:t>3/3/19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28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1C08-3195-43D4-9A1F-6CFC67AEC340}" type="datetimeFigureOut">
              <a:rPr lang="en-US" smtClean="0"/>
              <a:t>3/3/19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54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1C08-3195-43D4-9A1F-6CFC67AEC340}" type="datetimeFigureOut">
              <a:rPr lang="en-US" smtClean="0"/>
              <a:t>3/3/19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266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1C08-3195-43D4-9A1F-6CFC67AEC340}" type="datetimeFigureOut">
              <a:rPr lang="en-US" smtClean="0"/>
              <a:t>3/3/19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691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1C08-3195-43D4-9A1F-6CFC67AEC340}" type="datetimeFigureOut">
              <a:rPr lang="en-US" smtClean="0"/>
              <a:t>3/3/19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594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1C08-3195-43D4-9A1F-6CFC67AEC340}" type="datetimeFigureOut">
              <a:rPr lang="en-US" smtClean="0"/>
              <a:t>3/3/19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521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1C08-3195-43D4-9A1F-6CFC67AEC340}" type="datetimeFigureOut">
              <a:rPr lang="en-US" smtClean="0"/>
              <a:t>3/3/19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309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71C08-3195-43D4-9A1F-6CFC67AEC340}" type="datetimeFigureOut">
              <a:rPr lang="en-US" smtClean="0"/>
              <a:t>3/3/19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055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CDC52-6BA9-4782-9F2E-8409BD39F9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2455949"/>
            <a:ext cx="3341036" cy="701580"/>
          </a:xfrm>
        </p:spPr>
        <p:txBody>
          <a:bodyPr/>
          <a:lstStyle/>
          <a:p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Snakebait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FAC95-B51B-42C5-909B-E721F1256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62896" y="3157529"/>
            <a:ext cx="2221914" cy="2010060"/>
          </a:xfrm>
        </p:spPr>
        <p:txBody>
          <a:bodyPr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Tad  Tatsuya Mura 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Charlie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Ortman</a:t>
            </a: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Steve Ricard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Sasha Bridges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19CBE8-5BE2-4CA5-B4FA-2419386630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09" y="648246"/>
            <a:ext cx="6131699" cy="5018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291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E15F1-4C8E-4060-A3D7-6D5C3FA6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Question 4: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a county is good at recording their data, then they should have less readmissions. 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3B4AA-F574-426C-ADAC-83AAB5A13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413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4C45F-0A8F-4D0C-AE64-D48E5E351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33296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Question 5: </a:t>
            </a:r>
            <a:r>
              <a:rPr lang="en-US" dirty="0">
                <a:solidFill>
                  <a:schemeClr val="tx1"/>
                </a:solidFill>
              </a:rPr>
              <a:t>Is there a relationship between higher Medicare spending and how much data is recorded?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B344C-D99C-4B48-ADE4-E897A73E8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45545"/>
            <a:ext cx="10515600" cy="353141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1869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11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8" name="Rectangle 23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25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50" name="Rectangle 36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30745693-96ED-4588-9BB5-9855160A1E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893" y="1400178"/>
            <a:ext cx="7863823" cy="4167827"/>
          </a:xfrm>
          <a:prstGeom prst="rect">
            <a:avLst/>
          </a:prstGeom>
        </p:spPr>
      </p:pic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D74EA045-5DFC-4857-AEDF-11483EFC901E}"/>
              </a:ext>
            </a:extLst>
          </p:cNvPr>
          <p:cNvSpPr txBox="1">
            <a:spLocks/>
          </p:cNvSpPr>
          <p:nvPr/>
        </p:nvSpPr>
        <p:spPr>
          <a:xfrm>
            <a:off x="4115394" y="1177589"/>
            <a:ext cx="3489174" cy="4451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Higher Income ~ Better Care</a:t>
            </a:r>
          </a:p>
          <a:p>
            <a:endParaRPr lang="en-US" sz="2000" dirty="0"/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068E6817-1182-478F-A561-659509CE4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1276" y="517189"/>
            <a:ext cx="5117410" cy="660400"/>
          </a:xfrm>
        </p:spPr>
        <p:txBody>
          <a:bodyPr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Income by County</a:t>
            </a: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E6315741-5B65-4749-AC1C-400F55E37744}"/>
              </a:ext>
            </a:extLst>
          </p:cNvPr>
          <p:cNvSpPr txBox="1">
            <a:spLocks/>
          </p:cNvSpPr>
          <p:nvPr/>
        </p:nvSpPr>
        <p:spPr>
          <a:xfrm>
            <a:off x="2633187" y="5538636"/>
            <a:ext cx="6488261" cy="66278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25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8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a county has lower Medicare spending </a:t>
            </a:r>
          </a:p>
          <a:p>
            <a:pPr algn="ctr"/>
            <a:r>
              <a:rPr lang="en-US" sz="8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then there are more unexpected hospital visits.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44302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2672D-732A-4354-95BD-91A90966E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13144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4CAE0-BFFA-473A-85E0-132745180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Based on the data, Medicare is directly related to the income.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CMS.gov files are difficult to work with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604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5323D-71FD-46DC-8C91-6594EDFBD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5985" y="37344"/>
            <a:ext cx="5117410" cy="660400"/>
          </a:xfrm>
        </p:spPr>
        <p:txBody>
          <a:bodyPr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Medicare vs Hospitals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A28AF-450D-48DA-B73C-B17225192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4325" y="1775530"/>
            <a:ext cx="2562447" cy="4743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Areas to compare: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9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CE7AA7-B064-44A3-A476-387D9DA69026}"/>
              </a:ext>
            </a:extLst>
          </p:cNvPr>
          <p:cNvSpPr txBox="1"/>
          <p:nvPr/>
        </p:nvSpPr>
        <p:spPr>
          <a:xfrm>
            <a:off x="2557129" y="680740"/>
            <a:ext cx="59648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Initial Theory</a:t>
            </a:r>
          </a:p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“If Medicare spends more money at a certain hospital, </a:t>
            </a:r>
          </a:p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then that hospital will likely be better quality.”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ACE7142-5C3C-446F-A58C-112F78A33FE4}"/>
              </a:ext>
            </a:extLst>
          </p:cNvPr>
          <p:cNvSpPr txBox="1">
            <a:spLocks/>
          </p:cNvSpPr>
          <p:nvPr/>
        </p:nvSpPr>
        <p:spPr>
          <a:xfrm>
            <a:off x="6510867" y="2339796"/>
            <a:ext cx="4745271" cy="4759787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400" dirty="0">
                <a:latin typeface="Calibri" panose="020F0502020204030204" pitchFamily="34" charset="0"/>
                <a:cs typeface="Calibri" panose="020F0502020204030204" pitchFamily="34" charset="0"/>
              </a:rPr>
              <a:t>Readmission Rates</a:t>
            </a:r>
          </a:p>
          <a:p>
            <a:r>
              <a:rPr lang="en-US" sz="6400" dirty="0">
                <a:latin typeface="Calibri" panose="020F0502020204030204" pitchFamily="34" charset="0"/>
                <a:cs typeface="Calibri" panose="020F0502020204030204" pitchFamily="34" charset="0"/>
              </a:rPr>
              <a:t>Complications &amp; Deaths</a:t>
            </a:r>
          </a:p>
          <a:p>
            <a:r>
              <a:rPr lang="en-US" sz="6400" dirty="0">
                <a:latin typeface="Calibri" panose="020F0502020204030204" pitchFamily="34" charset="0"/>
                <a:cs typeface="Calibri" panose="020F0502020204030204" pitchFamily="34" charset="0"/>
              </a:rPr>
              <a:t>Unexpected Hospital Visits</a:t>
            </a:r>
          </a:p>
          <a:p>
            <a:r>
              <a:rPr lang="en-US" sz="6400" dirty="0">
                <a:latin typeface="Calibri" panose="020F0502020204030204" pitchFamily="34" charset="0"/>
                <a:cs typeface="Calibri" panose="020F0502020204030204" pitchFamily="34" charset="0"/>
              </a:rPr>
              <a:t>Medicare Spending per Patient</a:t>
            </a:r>
          </a:p>
          <a:p>
            <a:r>
              <a:rPr lang="en-US" sz="6400" dirty="0">
                <a:latin typeface="Calibri" panose="020F0502020204030204" pitchFamily="34" charset="0"/>
                <a:cs typeface="Calibri" panose="020F0502020204030204" pitchFamily="34" charset="0"/>
              </a:rPr>
              <a:t>Income per County:</a:t>
            </a:r>
          </a:p>
          <a:p>
            <a:pPr marL="457200" lvl="1" indent="0">
              <a:buNone/>
            </a:pPr>
            <a:r>
              <a:rPr lang="en-US" sz="6200" dirty="0">
                <a:latin typeface="Calibri" panose="020F0502020204030204" pitchFamily="34" charset="0"/>
                <a:cs typeface="Calibri" panose="020F0502020204030204" pitchFamily="34" charset="0"/>
              </a:rPr>
              <a:t>Clay, MO</a:t>
            </a:r>
          </a:p>
          <a:p>
            <a:pPr marL="457200" lvl="1" indent="0">
              <a:buNone/>
            </a:pPr>
            <a:r>
              <a:rPr lang="en-US" sz="6200" dirty="0">
                <a:latin typeface="Calibri" panose="020F0502020204030204" pitchFamily="34" charset="0"/>
                <a:cs typeface="Calibri" panose="020F0502020204030204" pitchFamily="34" charset="0"/>
              </a:rPr>
              <a:t>Jackson, MO</a:t>
            </a:r>
          </a:p>
          <a:p>
            <a:pPr marL="457200" lvl="1" indent="0">
              <a:buNone/>
            </a:pPr>
            <a:r>
              <a:rPr lang="en-US" sz="6200" dirty="0">
                <a:latin typeface="Calibri" panose="020F0502020204030204" pitchFamily="34" charset="0"/>
                <a:cs typeface="Calibri" panose="020F0502020204030204" pitchFamily="34" charset="0"/>
              </a:rPr>
              <a:t>Johnson, KS</a:t>
            </a:r>
          </a:p>
          <a:p>
            <a:pPr marL="457200" lvl="1" indent="0">
              <a:buNone/>
            </a:pPr>
            <a:r>
              <a:rPr lang="en-US" sz="6200" dirty="0">
                <a:latin typeface="Calibri" panose="020F0502020204030204" pitchFamily="34" charset="0"/>
                <a:cs typeface="Calibri" panose="020F0502020204030204" pitchFamily="34" charset="0"/>
              </a:rPr>
              <a:t>Leavenworth, KS</a:t>
            </a:r>
          </a:p>
          <a:p>
            <a:pPr marL="457200" lvl="1" indent="0">
              <a:buNone/>
            </a:pPr>
            <a:r>
              <a:rPr lang="en-US" sz="6200" dirty="0">
                <a:latin typeface="Calibri" panose="020F0502020204030204" pitchFamily="34" charset="0"/>
                <a:cs typeface="Calibri" panose="020F0502020204030204" pitchFamily="34" charset="0"/>
              </a:rPr>
              <a:t>Sedgwick, KS</a:t>
            </a:r>
          </a:p>
          <a:p>
            <a:pPr marL="457200" lvl="1" indent="0">
              <a:buNone/>
            </a:pPr>
            <a:r>
              <a:rPr lang="en-US" sz="6200" dirty="0">
                <a:latin typeface="Calibri" panose="020F0502020204030204" pitchFamily="34" charset="0"/>
                <a:cs typeface="Calibri" panose="020F0502020204030204" pitchFamily="34" charset="0"/>
              </a:rPr>
              <a:t>Wyandotte, KS</a:t>
            </a:r>
            <a:endParaRPr lang="en-US" sz="9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349254D-CED4-444A-8EB4-9AE39BD31113}"/>
              </a:ext>
            </a:extLst>
          </p:cNvPr>
          <p:cNvSpPr txBox="1">
            <a:spLocks/>
          </p:cNvSpPr>
          <p:nvPr/>
        </p:nvSpPr>
        <p:spPr>
          <a:xfrm>
            <a:off x="1118781" y="1705043"/>
            <a:ext cx="2057204" cy="474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Our Process: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Font typeface="Wingdings 3" charset="2"/>
              <a:buNone/>
            </a:pPr>
            <a:endParaRPr lang="en-US" sz="2900" dirty="0"/>
          </a:p>
          <a:p>
            <a:pPr marL="0" indent="0">
              <a:buFont typeface="Wingdings 3" charset="2"/>
              <a:buNone/>
            </a:pPr>
            <a:endParaRPr lang="en-US" dirty="0"/>
          </a:p>
          <a:p>
            <a:pPr marL="0" indent="0">
              <a:buFont typeface="Wingdings 3" charset="2"/>
              <a:buNone/>
            </a:pPr>
            <a:endParaRPr lang="en-US" dirty="0"/>
          </a:p>
          <a:p>
            <a:pPr marL="0" indent="0">
              <a:buFont typeface="Wingdings 3" charset="2"/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CF2C73F-4F35-477F-BF81-21B929F5AE83}"/>
              </a:ext>
            </a:extLst>
          </p:cNvPr>
          <p:cNvSpPr txBox="1">
            <a:spLocks/>
          </p:cNvSpPr>
          <p:nvPr/>
        </p:nvSpPr>
        <p:spPr>
          <a:xfrm>
            <a:off x="539111" y="2255299"/>
            <a:ext cx="4745271" cy="4759787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400" dirty="0">
                <a:latin typeface="Calibri" panose="020F0502020204030204" pitchFamily="34" charset="0"/>
                <a:cs typeface="Calibri" panose="020F0502020204030204" pitchFamily="34" charset="0"/>
              </a:rPr>
              <a:t>Data Search:</a:t>
            </a:r>
          </a:p>
          <a:p>
            <a:pPr marL="457200" lvl="1" indent="0">
              <a:buFont typeface="Wingdings 3" charset="2"/>
              <a:buNone/>
            </a:pPr>
            <a:r>
              <a:rPr lang="en-US" sz="6400" dirty="0">
                <a:latin typeface="Calibri" panose="020F0502020204030204" pitchFamily="34" charset="0"/>
                <a:cs typeface="Calibri" panose="020F0502020204030204" pitchFamily="34" charset="0"/>
              </a:rPr>
              <a:t>Initial </a:t>
            </a:r>
            <a:r>
              <a:rPr lang="en-US" sz="6400" dirty="0" err="1">
                <a:latin typeface="Calibri" panose="020F0502020204030204" pitchFamily="34" charset="0"/>
                <a:cs typeface="Calibri" panose="020F0502020204030204" pitchFamily="34" charset="0"/>
              </a:rPr>
              <a:t>cvs</a:t>
            </a:r>
            <a:r>
              <a:rPr lang="en-US" sz="6400" dirty="0">
                <a:latin typeface="Calibri" panose="020F0502020204030204" pitchFamily="34" charset="0"/>
                <a:cs typeface="Calibri" panose="020F0502020204030204" pitchFamily="34" charset="0"/>
              </a:rPr>
              <a:t> files found – Steve</a:t>
            </a:r>
          </a:p>
          <a:p>
            <a:pPr marL="457200" lvl="1" indent="0">
              <a:buFont typeface="Wingdings 3" charset="2"/>
              <a:buNone/>
            </a:pPr>
            <a:r>
              <a:rPr lang="en-US" sz="6400" dirty="0">
                <a:latin typeface="Calibri" panose="020F0502020204030204" pitchFamily="34" charset="0"/>
                <a:cs typeface="Calibri" panose="020F0502020204030204" pitchFamily="34" charset="0"/>
              </a:rPr>
              <a:t>Income data found – Charlie</a:t>
            </a:r>
          </a:p>
          <a:p>
            <a:pPr lvl="1"/>
            <a:endParaRPr lang="en-US" sz="6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6400" dirty="0">
                <a:latin typeface="Calibri" panose="020F0502020204030204" pitchFamily="34" charset="0"/>
                <a:cs typeface="Calibri" panose="020F0502020204030204" pitchFamily="34" charset="0"/>
              </a:rPr>
              <a:t>Data Cleanup:</a:t>
            </a:r>
          </a:p>
          <a:p>
            <a:pPr marL="457200" lvl="1" indent="0">
              <a:buFont typeface="Wingdings 3" charset="2"/>
              <a:buNone/>
            </a:pPr>
            <a:r>
              <a:rPr lang="en-US" sz="6400" dirty="0">
                <a:latin typeface="Calibri" panose="020F0502020204030204" pitchFamily="34" charset="0"/>
                <a:cs typeface="Calibri" panose="020F0502020204030204" pitchFamily="34" charset="0"/>
              </a:rPr>
              <a:t>Cleanup and organize – Sasha and Tad</a:t>
            </a:r>
          </a:p>
          <a:p>
            <a:pPr marL="457200" lvl="1" indent="0">
              <a:buFont typeface="Wingdings 3" charset="2"/>
              <a:buNone/>
            </a:pPr>
            <a:endParaRPr lang="en-US" sz="6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6400" dirty="0" err="1">
                <a:latin typeface="Calibri" panose="020F0502020204030204" pitchFamily="34" charset="0"/>
                <a:cs typeface="Calibri" panose="020F0502020204030204" pitchFamily="34" charset="0"/>
              </a:rPr>
              <a:t>Jupyter</a:t>
            </a:r>
            <a:r>
              <a:rPr lang="en-US" sz="6400" dirty="0">
                <a:latin typeface="Calibri" panose="020F0502020204030204" pitchFamily="34" charset="0"/>
                <a:cs typeface="Calibri" panose="020F0502020204030204" pitchFamily="34" charset="0"/>
              </a:rPr>
              <a:t> notebook:</a:t>
            </a:r>
          </a:p>
          <a:p>
            <a:pPr marL="457200" lvl="1" indent="0">
              <a:buFont typeface="Wingdings 3" charset="2"/>
              <a:buNone/>
            </a:pPr>
            <a:r>
              <a:rPr lang="en-US" sz="6400" dirty="0">
                <a:latin typeface="Calibri" panose="020F0502020204030204" pitchFamily="34" charset="0"/>
                <a:cs typeface="Calibri" panose="020F0502020204030204" pitchFamily="34" charset="0"/>
              </a:rPr>
              <a:t>Initial  – Sasha and Tad</a:t>
            </a:r>
          </a:p>
          <a:p>
            <a:pPr marL="457200" lvl="1" indent="0">
              <a:buFont typeface="Wingdings 3" charset="2"/>
              <a:buNone/>
            </a:pPr>
            <a:r>
              <a:rPr lang="en-US" sz="6400" dirty="0">
                <a:latin typeface="Calibri" panose="020F0502020204030204" pitchFamily="34" charset="0"/>
                <a:cs typeface="Calibri" panose="020F0502020204030204" pitchFamily="34" charset="0"/>
              </a:rPr>
              <a:t>Coding - All</a:t>
            </a:r>
          </a:p>
          <a:p>
            <a:pPr marL="457200" lvl="1" indent="0">
              <a:buFont typeface="Wingdings 3" charset="2"/>
              <a:buNone/>
            </a:pPr>
            <a:r>
              <a:rPr lang="en-US" sz="6400" dirty="0">
                <a:latin typeface="Calibri" panose="020F0502020204030204" pitchFamily="34" charset="0"/>
                <a:cs typeface="Calibri" panose="020F0502020204030204" pitchFamily="34" charset="0"/>
              </a:rPr>
              <a:t>Graphs – All</a:t>
            </a:r>
          </a:p>
          <a:p>
            <a:pPr marL="457200" lvl="1" indent="0">
              <a:buFont typeface="Wingdings 3" charset="2"/>
              <a:buNone/>
            </a:pPr>
            <a:r>
              <a:rPr lang="en-US" sz="6400" dirty="0">
                <a:latin typeface="Calibri" panose="020F0502020204030204" pitchFamily="34" charset="0"/>
                <a:cs typeface="Calibri" panose="020F0502020204030204" pitchFamily="34" charset="0"/>
              </a:rPr>
              <a:t>Conclusion - All</a:t>
            </a:r>
            <a:endParaRPr lang="en-US" sz="9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0539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7A678-072C-4536-9A4C-9838DC450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3170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Areas of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77369-E30C-4EBD-A68E-43173DF8F6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7233" y="1561069"/>
            <a:ext cx="3322616" cy="369332"/>
          </a:xfrm>
        </p:spPr>
        <p:txBody>
          <a:bodyPr numCol="1">
            <a:normAutofit/>
          </a:bodyPr>
          <a:lstStyle/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Readmission Rates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E874B4-B00D-404A-BBFD-C81D875921B3}"/>
              </a:ext>
            </a:extLst>
          </p:cNvPr>
          <p:cNvSpPr txBox="1"/>
          <p:nvPr/>
        </p:nvSpPr>
        <p:spPr>
          <a:xfrm>
            <a:off x="5791338" y="1612128"/>
            <a:ext cx="2911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Complications &amp; Deaths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440A08-49FA-4923-BFC6-EC5191602256}"/>
              </a:ext>
            </a:extLst>
          </p:cNvPr>
          <p:cNvSpPr txBox="1"/>
          <p:nvPr/>
        </p:nvSpPr>
        <p:spPr>
          <a:xfrm>
            <a:off x="676789" y="3085885"/>
            <a:ext cx="3107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Unexpected Hospital Visits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1121B5-913D-4359-9EF6-CDBC7E653FF1}"/>
              </a:ext>
            </a:extLst>
          </p:cNvPr>
          <p:cNvSpPr txBox="1"/>
          <p:nvPr/>
        </p:nvSpPr>
        <p:spPr>
          <a:xfrm>
            <a:off x="6067785" y="3132052"/>
            <a:ext cx="3607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Medicare Spending per Patient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A5AB258-7A96-4420-9990-044D852AB9C0}"/>
              </a:ext>
            </a:extLst>
          </p:cNvPr>
          <p:cNvCxnSpPr/>
          <p:nvPr/>
        </p:nvCxnSpPr>
        <p:spPr>
          <a:xfrm>
            <a:off x="677334" y="2787588"/>
            <a:ext cx="8431155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40A6475-9DD9-4144-B488-917009C1562C}"/>
              </a:ext>
            </a:extLst>
          </p:cNvPr>
          <p:cNvCxnSpPr>
            <a:cxnSpLocks/>
          </p:cNvCxnSpPr>
          <p:nvPr/>
        </p:nvCxnSpPr>
        <p:spPr>
          <a:xfrm>
            <a:off x="4975668" y="1651247"/>
            <a:ext cx="66849" cy="2127136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0220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47559-5EC1-43D8-8F94-23869C87E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5674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data cleaning saga…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C77F7-5314-4853-BD19-E051484D91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009" y="1352514"/>
            <a:ext cx="9434228" cy="3880773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Initially, we had high hopes about these data sets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They all had lots of column merge options! Great!!!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But it turned out that a lot of the columns were Object-type…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And the “Score” column had different meanings for each file…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We tried casting them to floats, but ran into issues with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NaN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columns and null values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Trying to replace the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NaN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columns led us to realize that Data Series values are ambiguous, and you can’t directly compare them to a value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Sasha wrote a VB script, but there was too much data and it didn’t work</a:t>
            </a:r>
          </a:p>
        </p:txBody>
      </p:sp>
    </p:spTree>
    <p:extLst>
      <p:ext uri="{BB962C8B-B14F-4D97-AF65-F5344CB8AC3E}">
        <p14:creationId xmlns:p14="http://schemas.microsoft.com/office/powerpoint/2010/main" val="1020637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609FA-2602-460C-B86A-36EF1C8E1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80/20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ACEB9-2452-4739-BDD4-C3D9D781E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Ignore missing values vs fill with reasonable numbers:</a:t>
            </a:r>
          </a:p>
          <a:p>
            <a:pPr lvl="1"/>
            <a:r>
              <a:rPr lang="en-US" dirty="0" err="1"/>
              <a:t>DataFrame.dropna</a:t>
            </a:r>
            <a:r>
              <a:rPr lang="en-US" dirty="0"/>
              <a:t> = lose accuracy</a:t>
            </a:r>
          </a:p>
          <a:p>
            <a:pPr lvl="1"/>
            <a:r>
              <a:rPr lang="en-US" dirty="0"/>
              <a:t>Create your own function</a:t>
            </a:r>
          </a:p>
          <a:p>
            <a:pPr lvl="1"/>
            <a:r>
              <a:rPr lang="en-US" dirty="0"/>
              <a:t>Lambda function</a:t>
            </a:r>
          </a:p>
          <a:p>
            <a:pPr lvl="2"/>
            <a:r>
              <a:rPr lang="en-US" dirty="0"/>
              <a:t>I. e. </a:t>
            </a:r>
            <a:r>
              <a:rPr lang="en-US" dirty="0" err="1"/>
              <a:t>df</a:t>
            </a:r>
            <a:r>
              <a:rPr lang="en-US" dirty="0"/>
              <a:t>[‘Score’].apply(lambda x: </a:t>
            </a:r>
            <a:r>
              <a:rPr lang="en-US" dirty="0" err="1"/>
              <a:t>x.fillna</a:t>
            </a:r>
            <a:r>
              <a:rPr lang="en-US" dirty="0"/>
              <a:t>(</a:t>
            </a:r>
            <a:r>
              <a:rPr lang="en-US" dirty="0" err="1"/>
              <a:t>x.mean</a:t>
            </a:r>
            <a:r>
              <a:rPr lang="en-US" dirty="0"/>
              <a:t>()),axis=1)</a:t>
            </a:r>
          </a:p>
          <a:p>
            <a:r>
              <a:rPr lang="en-US" dirty="0"/>
              <a:t>Normalizing data(rescaling or standardizing)</a:t>
            </a:r>
          </a:p>
          <a:p>
            <a:pPr lvl="1"/>
            <a:r>
              <a:rPr lang="en-US" dirty="0" err="1"/>
              <a:t>dfA</a:t>
            </a:r>
            <a:r>
              <a:rPr lang="en-US" dirty="0"/>
              <a:t> score range: 0 to 30</a:t>
            </a:r>
          </a:p>
          <a:p>
            <a:pPr lvl="1"/>
            <a:r>
              <a:rPr lang="en-US" dirty="0" err="1"/>
              <a:t>dfB</a:t>
            </a:r>
            <a:r>
              <a:rPr lang="en-US" dirty="0"/>
              <a:t> score range: -30 to 50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343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6E4B9-C1F6-4B71-89BE-973D6B284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71153"/>
            <a:ext cx="10515600" cy="1616866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Question 1: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a county has higher Medicare spending, then they should have less deaths/post-hospital accidents.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B6C85-E363-478F-A946-050C3A9A91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92279"/>
            <a:ext cx="10515600" cy="358468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227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4E921-6E2A-471E-8FA1-A7C9E4246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91254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Question 2: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a county has higher Medicare spending, then they should have less readmissions.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0FAC3-A729-405E-B050-AD598AE252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23603"/>
            <a:ext cx="10515600" cy="3753359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358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960193E-A476-4B10-95BA-6A9C22CB696A}"/>
              </a:ext>
            </a:extLst>
          </p:cNvPr>
          <p:cNvSpPr/>
          <p:nvPr/>
        </p:nvSpPr>
        <p:spPr>
          <a:xfrm>
            <a:off x="720090" y="182880"/>
            <a:ext cx="883539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The Medicare Spending Per Patient</a:t>
            </a:r>
          </a:p>
          <a:p>
            <a:pPr algn="ctr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Medicare spends more, less, or about the same for an episode of care?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7A96258-5A62-408F-AF07-F107525498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140" y="2229353"/>
            <a:ext cx="6305550" cy="4445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D12E0A2-1D9E-4CC8-8E87-26DF6979AD4B}"/>
              </a:ext>
            </a:extLst>
          </p:cNvPr>
          <p:cNvSpPr txBox="1">
            <a:spLocks/>
          </p:cNvSpPr>
          <p:nvPr/>
        </p:nvSpPr>
        <p:spPr>
          <a:xfrm>
            <a:off x="2504676" y="1100293"/>
            <a:ext cx="5562600" cy="707886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0" dirty="0"/>
              <a:t>Based on the average score per county:</a:t>
            </a:r>
          </a:p>
          <a:p>
            <a:pPr lvl="1"/>
            <a:r>
              <a:rPr lang="en-US" sz="8000" dirty="0"/>
              <a:t>Johnson County spends more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US" sz="6400" dirty="0"/>
          </a:p>
          <a:p>
            <a:pPr marL="0" indent="0">
              <a:buNone/>
            </a:pP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2635635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667AF-1456-441C-8708-D771F6A9D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299942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Question 3: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Which county has the greatest count of data recordings? AKA, which county has the least “not available” data?</a:t>
            </a:r>
            <a:b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Count each “score” available and then compare between counties.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316281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1996</TotalTime>
  <Words>476</Words>
  <Application>Microsoft Macintosh PowerPoint</Application>
  <PresentationFormat>Widescreen</PresentationFormat>
  <Paragraphs>80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Trebuchet MS</vt:lpstr>
      <vt:lpstr>Wingdings 3</vt:lpstr>
      <vt:lpstr>Facet</vt:lpstr>
      <vt:lpstr>Snakebait</vt:lpstr>
      <vt:lpstr>Medicare vs Hospitals</vt:lpstr>
      <vt:lpstr>Areas of Comparison</vt:lpstr>
      <vt:lpstr>The data cleaning saga…</vt:lpstr>
      <vt:lpstr> 80/20  </vt:lpstr>
      <vt:lpstr>Question 1: If a county has higher Medicare spending, then they should have less deaths/post-hospital accidents. </vt:lpstr>
      <vt:lpstr>Question 2: If a county has higher Medicare spending, then they should have less readmissions. </vt:lpstr>
      <vt:lpstr>PowerPoint Presentation</vt:lpstr>
      <vt:lpstr>Question 3: Which county has the greatest count of data recordings? AKA, which county has the least “not available” data? Count each “score” available and then compare between counties.  </vt:lpstr>
      <vt:lpstr>Question 4: If a county is good at recording their data, then they should have less readmissions.  </vt:lpstr>
      <vt:lpstr>Question 5: Is there a relationship between higher Medicare spending and how much data is recorded? </vt:lpstr>
      <vt:lpstr>Income by County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Snakebite</dc:title>
  <dc:creator>Sasha Bridges</dc:creator>
  <cp:lastModifiedBy>Tatsuya Miyaji</cp:lastModifiedBy>
  <cp:revision>47</cp:revision>
  <dcterms:created xsi:type="dcterms:W3CDTF">2019-02-28T22:51:48Z</dcterms:created>
  <dcterms:modified xsi:type="dcterms:W3CDTF">2019-03-03T22:32:08Z</dcterms:modified>
</cp:coreProperties>
</file>