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6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E95DNuvZrbC61aAXBJUWciDmt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customschemas.google.com/relationships/presentationmetadata" Target="metadata"/><Relationship Id="rId2" Type="http://schemas.openxmlformats.org/officeDocument/2006/relationships/slideMaster" Target="slideMasters/slideMaster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c300a766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g7c300a766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8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8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ftr" idx="11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全景圖片 (含輔助字幕)">
  <p:cSld name="全景圖片 (含輔助字幕)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Google Shape;122;p1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19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9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與輔助字幕">
  <p:cSld name="標題與輔助字幕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Google Shape;140;p2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20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引述 (含輔助字幕)">
  <p:cSld name="引述 (含輔助字幕)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2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21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21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body" idx="1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body" idx="2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名片">
  <p:cSld name="名片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2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欄">
  <p:cSld name="3 欄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body" idx="2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body" idx="3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body" idx="4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5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body" idx="6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00" name="Google Shape;200;p23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" name="Google Shape;201;p23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2" name="Google Shape;202;p2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圖片欄">
  <p:cSld name="3 圖片欄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8" name="Google Shape;208;p24"/>
          <p:cNvSpPr>
            <a:spLocks noGrp="1"/>
          </p:cNvSpPr>
          <p:nvPr>
            <p:ph type="pic" idx="2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body" idx="3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body" idx="4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24"/>
          <p:cNvSpPr>
            <a:spLocks noGrp="1"/>
          </p:cNvSpPr>
          <p:nvPr>
            <p:ph type="pic" idx="5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body" idx="6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24"/>
          <p:cNvSpPr txBox="1">
            <a:spLocks noGrp="1"/>
          </p:cNvSpPr>
          <p:nvPr>
            <p:ph type="body" idx="7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24"/>
          <p:cNvSpPr>
            <a:spLocks noGrp="1"/>
          </p:cNvSpPr>
          <p:nvPr>
            <p:ph type="pic" idx="8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5" name="Google Shape;215;p24"/>
          <p:cNvSpPr txBox="1">
            <a:spLocks noGrp="1"/>
          </p:cNvSpPr>
          <p:nvPr>
            <p:ph type="body" idx="9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16" name="Google Shape;216;p24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Google Shape;217;p24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8" name="Google Shape;218;p2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4"/>
          <p:cNvSpPr txBox="1">
            <a:spLocks noGrp="1"/>
          </p:cNvSpPr>
          <p:nvPr>
            <p:ph type="ftr" idx="11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body" idx="1"/>
          </p:nvPr>
        </p:nvSpPr>
        <p:spPr>
          <a:xfrm rot="5400000">
            <a:off x="3859634" y="-101180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dt" idx="10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直排標題及文字" type="vertTitleAndTx">
  <p:cSld name="VERTICAL_TITLE_AND_VERTICAL_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2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26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26"/>
          <p:cNvSpPr txBox="1">
            <a:spLocks noGrp="1"/>
          </p:cNvSpPr>
          <p:nvPr>
            <p:ph type="title"/>
          </p:nvPr>
        </p:nvSpPr>
        <p:spPr>
          <a:xfrm rot="5400000">
            <a:off x="6915922" y="2947779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6"/>
          <p:cNvSpPr txBox="1">
            <a:spLocks noGrp="1"/>
          </p:cNvSpPr>
          <p:nvPr>
            <p:ph type="body" idx="1"/>
          </p:nvPr>
        </p:nvSpPr>
        <p:spPr>
          <a:xfrm rot="5400000">
            <a:off x="1908671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41" name="Google Shape;241;p2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6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1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65" name="Google Shape;265;p1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Google Shape;40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2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2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Google Shape;48;p12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2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3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4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輔助字幕的內容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Google Shape;84;p1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7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17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輔助字幕的圖片" type="picTx">
  <p:cSld name="PICTURE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Google Shape;103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8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8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18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>
            <a:spLocks noGrp="1"/>
          </p:cNvSpPr>
          <p:nvPr>
            <p:ph type="pic" idx="2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7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7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7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7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Google Shape;20;p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7" name="Google Shape;247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0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55" name="Google Shape;255;p10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</p:grpSp>
      <p:sp>
        <p:nvSpPr>
          <p:cNvPr id="256" name="Google Shape;256;p1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10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58" name="Google Shape;258;p10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59" name="Google Shape;259;p10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60" name="Google Shape;260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PRA0W1kECg&amp;t=192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radix-sort/" TargetMode="External"/><Relationship Id="rId5" Type="http://schemas.openxmlformats.org/officeDocument/2006/relationships/hyperlink" Target="https://pala.tw/python-web-crawler/" TargetMode="External"/><Relationship Id="rId4" Type="http://schemas.openxmlformats.org/officeDocument/2006/relationships/hyperlink" Target="https://cuiqingcai.com/1319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"/>
          <p:cNvSpPr txBox="1">
            <a:spLocks noGrp="1"/>
          </p:cNvSpPr>
          <p:nvPr>
            <p:ph type="ctrTitle"/>
          </p:nvPr>
        </p:nvSpPr>
        <p:spPr>
          <a:xfrm>
            <a:off x="1154954" y="2099733"/>
            <a:ext cx="9167397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US" dirty="0"/>
              <a:t>Term Project-</a:t>
            </a:r>
            <a:br>
              <a:rPr lang="en-US" dirty="0"/>
            </a:br>
            <a:r>
              <a:rPr lang="en-US" dirty="0"/>
              <a:t>Sort Algorithm by Graphic</a:t>
            </a:r>
            <a:endParaRPr dirty="0"/>
          </a:p>
        </p:txBody>
      </p:sp>
      <p:sp>
        <p:nvSpPr>
          <p:cNvPr id="273" name="Google Shape;273;p1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四資工三甲</a:t>
            </a:r>
            <a:r>
              <a:rPr lang="zh-TW" altLang="en-US" sz="2000" dirty="0"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1106108121</a:t>
            </a:r>
            <a:r>
              <a:rPr lang="zh-TW" altLang="en-US" sz="2000" dirty="0"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葉丞鴻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功能說明 &amp; 開發動機</a:t>
            </a:r>
            <a:endParaRPr/>
          </a:p>
        </p:txBody>
      </p:sp>
      <p:pic>
        <p:nvPicPr>
          <p:cNvPr id="279" name="Google Shape;279;p2" title="15 Sorting Algorithms in 6 Minutes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429500" y="4173262"/>
            <a:ext cx="4772867" cy="2684738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"/>
          <p:cNvSpPr txBox="1"/>
          <p:nvPr/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25145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p2"/>
          <p:cNvSpPr txBox="1"/>
          <p:nvPr/>
        </p:nvSpPr>
        <p:spPr>
          <a:xfrm>
            <a:off x="1307354" y="2424894"/>
            <a:ext cx="6183521" cy="3747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en-US" sz="18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在大二的資料結構看到的排序影片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右下圖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影響，所以想把影片中常用的排序給具現化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18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en-US" sz="18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選擇想要觀看的排序就能觀看排序及其介紹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右圖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)。</a:t>
            </a:r>
            <a:endParaRPr sz="18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en-US" sz="18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而此專案的主要功能為展現各個排序的實際動作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18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43275" y="806047"/>
            <a:ext cx="4650116" cy="34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292;p3">
            <a:extLst>
              <a:ext uri="{FF2B5EF4-FFF2-40B4-BE49-F238E27FC236}">
                <a16:creationId xmlns:a16="http://schemas.microsoft.com/office/drawing/2014/main" id="{F2E505E8-1A55-451E-9E85-9DD3A4C6B58F}"/>
              </a:ext>
            </a:extLst>
          </p:cNvPr>
          <p:cNvSpPr/>
          <p:nvPr/>
        </p:nvSpPr>
        <p:spPr>
          <a:xfrm>
            <a:off x="6764304" y="4160702"/>
            <a:ext cx="91440" cy="33373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60000" y="120000"/>
                </a:lnTo>
              </a:path>
            </a:pathLst>
          </a:custGeom>
          <a:noFill/>
          <a:ln w="19050" cap="rnd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293;p3">
            <a:extLst>
              <a:ext uri="{FF2B5EF4-FFF2-40B4-BE49-F238E27FC236}">
                <a16:creationId xmlns:a16="http://schemas.microsoft.com/office/drawing/2014/main" id="{5B03C714-B4D0-449C-BF94-4193C6ABC9BA}"/>
              </a:ext>
            </a:extLst>
          </p:cNvPr>
          <p:cNvSpPr/>
          <p:nvPr/>
        </p:nvSpPr>
        <p:spPr>
          <a:xfrm flipH="1">
            <a:off x="6781318" y="3053564"/>
            <a:ext cx="1014076" cy="33373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81777"/>
                </a:lnTo>
                <a:lnTo>
                  <a:pt x="120000" y="81777"/>
                </a:lnTo>
                <a:lnTo>
                  <a:pt x="120000" y="120000"/>
                </a:lnTo>
              </a:path>
            </a:pathLst>
          </a:custGeom>
          <a:noFill/>
          <a:ln w="19050" cap="rnd" cmpd="sng">
            <a:solidFill>
              <a:srgbClr val="8D0A4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Top-Down Design</a:t>
            </a:r>
            <a:endParaRPr/>
          </a:p>
        </p:txBody>
      </p:sp>
      <p:sp>
        <p:nvSpPr>
          <p:cNvPr id="63" name="Google Shape;293;p3">
            <a:extLst>
              <a:ext uri="{FF2B5EF4-FFF2-40B4-BE49-F238E27FC236}">
                <a16:creationId xmlns:a16="http://schemas.microsoft.com/office/drawing/2014/main" id="{DC551390-6519-4037-AF9A-5505265848BF}"/>
              </a:ext>
            </a:extLst>
          </p:cNvPr>
          <p:cNvSpPr/>
          <p:nvPr/>
        </p:nvSpPr>
        <p:spPr>
          <a:xfrm>
            <a:off x="7795394" y="3046626"/>
            <a:ext cx="420316" cy="33373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81777"/>
                </a:lnTo>
                <a:lnTo>
                  <a:pt x="120000" y="81777"/>
                </a:lnTo>
                <a:lnTo>
                  <a:pt x="120000" y="120000"/>
                </a:lnTo>
              </a:path>
            </a:pathLst>
          </a:custGeom>
          <a:noFill/>
          <a:ln w="19050" cap="rnd" cmpd="sng">
            <a:solidFill>
              <a:srgbClr val="8D0A4E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88" name="Google Shape;288;p3"/>
          <p:cNvGrpSpPr/>
          <p:nvPr/>
        </p:nvGrpSpPr>
        <p:grpSpPr>
          <a:xfrm>
            <a:off x="549690" y="2324894"/>
            <a:ext cx="11092619" cy="4037011"/>
            <a:chOff x="3590" y="794"/>
            <a:chExt cx="11092619" cy="4037011"/>
          </a:xfrm>
        </p:grpSpPr>
        <p:sp>
          <p:nvSpPr>
            <p:cNvPr id="289" name="Google Shape;289;p3"/>
            <p:cNvSpPr/>
            <p:nvPr/>
          </p:nvSpPr>
          <p:spPr>
            <a:xfrm>
              <a:off x="10349231" y="2854274"/>
              <a:ext cx="91440" cy="33373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19050" cap="rnd" cmpd="sng">
              <a:solidFill>
                <a:srgbClr val="A10C5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90" name="Google Shape;290;p3"/>
            <p:cNvSpPr/>
            <p:nvPr/>
          </p:nvSpPr>
          <p:spPr>
            <a:xfrm>
              <a:off x="10349231" y="1791869"/>
              <a:ext cx="91440" cy="33373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19050" cap="rnd" cmpd="sng">
              <a:solidFill>
                <a:srgbClr val="A10C5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91" name="Google Shape;291;p3"/>
            <p:cNvSpPr/>
            <p:nvPr/>
          </p:nvSpPr>
          <p:spPr>
            <a:xfrm>
              <a:off x="7239293" y="729464"/>
              <a:ext cx="3155658" cy="33373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81777"/>
                  </a:lnTo>
                  <a:lnTo>
                    <a:pt x="120000" y="81777"/>
                  </a:lnTo>
                  <a:lnTo>
                    <a:pt x="120000" y="120000"/>
                  </a:lnTo>
                </a:path>
              </a:pathLst>
            </a:custGeom>
            <a:noFill/>
            <a:ln w="19050" cap="rnd" cmpd="sng">
              <a:solidFill>
                <a:srgbClr val="8D0A4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92" name="Google Shape;292;p3"/>
            <p:cNvSpPr/>
            <p:nvPr/>
          </p:nvSpPr>
          <p:spPr>
            <a:xfrm>
              <a:off x="8946716" y="1791869"/>
              <a:ext cx="91440" cy="33373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19050" cap="rnd" cmpd="sng">
              <a:solidFill>
                <a:srgbClr val="A10C5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93" name="Google Shape;293;p3"/>
            <p:cNvSpPr/>
            <p:nvPr/>
          </p:nvSpPr>
          <p:spPr>
            <a:xfrm>
              <a:off x="7249868" y="722554"/>
              <a:ext cx="1753143" cy="33373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81777"/>
                  </a:lnTo>
                  <a:lnTo>
                    <a:pt x="120000" y="81777"/>
                  </a:lnTo>
                  <a:lnTo>
                    <a:pt x="120000" y="120000"/>
                  </a:lnTo>
                </a:path>
              </a:pathLst>
            </a:custGeom>
            <a:noFill/>
            <a:ln w="19050" cap="rnd" cmpd="sng">
              <a:solidFill>
                <a:srgbClr val="8D0A4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94" name="Google Shape;294;p3"/>
            <p:cNvSpPr/>
            <p:nvPr/>
          </p:nvSpPr>
          <p:spPr>
            <a:xfrm>
              <a:off x="4083635" y="1791869"/>
              <a:ext cx="722597" cy="33373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81777"/>
                  </a:lnTo>
                  <a:lnTo>
                    <a:pt x="120000" y="81777"/>
                  </a:lnTo>
                  <a:lnTo>
                    <a:pt x="120000" y="120000"/>
                  </a:lnTo>
                </a:path>
              </a:pathLst>
            </a:custGeom>
            <a:noFill/>
            <a:ln w="19050" cap="rnd" cmpd="sng">
              <a:solidFill>
                <a:srgbClr val="A10C5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95" name="Google Shape;295;p3"/>
            <p:cNvSpPr/>
            <p:nvPr/>
          </p:nvSpPr>
          <p:spPr>
            <a:xfrm>
              <a:off x="4083634" y="1791869"/>
              <a:ext cx="701256" cy="33373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81777"/>
                  </a:lnTo>
                  <a:lnTo>
                    <a:pt x="120000" y="81777"/>
                  </a:lnTo>
                  <a:lnTo>
                    <a:pt x="120000" y="120000"/>
                  </a:lnTo>
                </a:path>
              </a:pathLst>
            </a:custGeom>
            <a:noFill/>
            <a:ln w="19050" cap="rnd" cmpd="sng">
              <a:solidFill>
                <a:srgbClr val="A10C5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96" name="Google Shape;296;p3"/>
            <p:cNvSpPr/>
            <p:nvPr/>
          </p:nvSpPr>
          <p:spPr>
            <a:xfrm>
              <a:off x="4083634" y="1791869"/>
              <a:ext cx="701257" cy="33373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81777"/>
                  </a:lnTo>
                  <a:lnTo>
                    <a:pt x="120000" y="81777"/>
                  </a:lnTo>
                  <a:lnTo>
                    <a:pt x="120000" y="120000"/>
                  </a:lnTo>
                </a:path>
              </a:pathLst>
            </a:custGeom>
            <a:noFill/>
            <a:ln w="19050" cap="rnd" cmpd="sng">
              <a:solidFill>
                <a:srgbClr val="A10C5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97" name="Google Shape;297;p3"/>
            <p:cNvSpPr/>
            <p:nvPr/>
          </p:nvSpPr>
          <p:spPr>
            <a:xfrm>
              <a:off x="3382376" y="1791869"/>
              <a:ext cx="701257" cy="33373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81777"/>
                  </a:lnTo>
                  <a:lnTo>
                    <a:pt x="0" y="81777"/>
                  </a:lnTo>
                  <a:lnTo>
                    <a:pt x="0" y="120000"/>
                  </a:lnTo>
                </a:path>
              </a:pathLst>
            </a:custGeom>
            <a:noFill/>
            <a:ln w="19050" cap="rnd" cmpd="sng">
              <a:solidFill>
                <a:srgbClr val="A10C5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98" name="Google Shape;298;p3"/>
            <p:cNvSpPr/>
            <p:nvPr/>
          </p:nvSpPr>
          <p:spPr>
            <a:xfrm>
              <a:off x="1979861" y="1791869"/>
              <a:ext cx="2103772" cy="33373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81777"/>
                  </a:lnTo>
                  <a:lnTo>
                    <a:pt x="0" y="81777"/>
                  </a:lnTo>
                  <a:lnTo>
                    <a:pt x="0" y="120000"/>
                  </a:lnTo>
                </a:path>
              </a:pathLst>
            </a:custGeom>
            <a:noFill/>
            <a:ln w="19050" cap="rnd" cmpd="sng">
              <a:solidFill>
                <a:srgbClr val="A10C5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99" name="Google Shape;299;p3"/>
            <p:cNvSpPr/>
            <p:nvPr/>
          </p:nvSpPr>
          <p:spPr>
            <a:xfrm>
              <a:off x="577346" y="1791869"/>
              <a:ext cx="3506287" cy="33373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81777"/>
                  </a:lnTo>
                  <a:lnTo>
                    <a:pt x="0" y="81777"/>
                  </a:lnTo>
                  <a:lnTo>
                    <a:pt x="0" y="120000"/>
                  </a:lnTo>
                </a:path>
              </a:pathLst>
            </a:custGeom>
            <a:noFill/>
            <a:ln w="19050" cap="rnd" cmpd="sng">
              <a:solidFill>
                <a:srgbClr val="A10C5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00" name="Google Shape;300;p3"/>
            <p:cNvSpPr/>
            <p:nvPr/>
          </p:nvSpPr>
          <p:spPr>
            <a:xfrm>
              <a:off x="4083634" y="729464"/>
              <a:ext cx="3155658" cy="33373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81777"/>
                  </a:lnTo>
                  <a:lnTo>
                    <a:pt x="0" y="81777"/>
                  </a:lnTo>
                  <a:lnTo>
                    <a:pt x="0" y="120000"/>
                  </a:lnTo>
                </a:path>
              </a:pathLst>
            </a:custGeom>
            <a:noFill/>
            <a:ln w="19050" cap="rnd" cmpd="sng">
              <a:solidFill>
                <a:srgbClr val="8D0A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6665536" y="794"/>
              <a:ext cx="1147512" cy="728670"/>
            </a:xfrm>
            <a:prstGeom prst="roundRect">
              <a:avLst>
                <a:gd name="adj" fmla="val 10000"/>
              </a:avLst>
            </a:prstGeom>
            <a:solidFill>
              <a:srgbClr val="B20F6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6793038" y="121920"/>
              <a:ext cx="1147512" cy="72867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9050" cap="rnd" cmpd="sng">
              <a:solidFill>
                <a:srgbClr val="B20F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 txBox="1"/>
            <p:nvPr/>
          </p:nvSpPr>
          <p:spPr>
            <a:xfrm>
              <a:off x="6814380" y="143262"/>
              <a:ext cx="1104828" cy="6859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entury Gothic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Sort Algorithm by Graphic</a:t>
              </a:r>
              <a:endParaRPr sz="13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509878" y="1063199"/>
              <a:ext cx="1147512" cy="728670"/>
            </a:xfrm>
            <a:prstGeom prst="roundRect">
              <a:avLst>
                <a:gd name="adj" fmla="val 10000"/>
              </a:avLst>
            </a:prstGeom>
            <a:solidFill>
              <a:srgbClr val="B20F6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37379" y="1184325"/>
              <a:ext cx="1147512" cy="72867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9050" cap="rnd" cmpd="sng">
              <a:solidFill>
                <a:srgbClr val="B20F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 txBox="1"/>
            <p:nvPr/>
          </p:nvSpPr>
          <p:spPr>
            <a:xfrm>
              <a:off x="3658721" y="1205667"/>
              <a:ext cx="1104828" cy="6859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entury Gothic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List Box</a:t>
              </a:r>
              <a:endParaRPr sz="13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590" y="2125604"/>
              <a:ext cx="1147512" cy="728670"/>
            </a:xfrm>
            <a:prstGeom prst="roundRect">
              <a:avLst>
                <a:gd name="adj" fmla="val 10000"/>
              </a:avLst>
            </a:prstGeom>
            <a:solidFill>
              <a:srgbClr val="B20F6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131091" y="2246730"/>
              <a:ext cx="1147512" cy="72867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9050" cap="rnd" cmpd="sng">
              <a:solidFill>
                <a:srgbClr val="B20F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 txBox="1"/>
            <p:nvPr/>
          </p:nvSpPr>
          <p:spPr>
            <a:xfrm>
              <a:off x="152433" y="2268072"/>
              <a:ext cx="1104828" cy="6859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entury Gothic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Bubble Sort</a:t>
              </a:r>
              <a:endParaRPr sz="13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1406105" y="2125604"/>
              <a:ext cx="1147512" cy="728670"/>
            </a:xfrm>
            <a:prstGeom prst="roundRect">
              <a:avLst>
                <a:gd name="adj" fmla="val 10000"/>
              </a:avLst>
            </a:prstGeom>
            <a:solidFill>
              <a:srgbClr val="B20F6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1533607" y="2246730"/>
              <a:ext cx="1147512" cy="72867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9050" cap="rnd" cmpd="sng">
              <a:solidFill>
                <a:srgbClr val="B20F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 txBox="1"/>
            <p:nvPr/>
          </p:nvSpPr>
          <p:spPr>
            <a:xfrm>
              <a:off x="1554949" y="2268072"/>
              <a:ext cx="1104828" cy="6859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entury Gothic"/>
                <a:buNone/>
              </a:pPr>
              <a:r>
                <a:rPr lang="en-US" sz="1300" b="0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Selection Sort</a:t>
              </a:r>
              <a:endParaRPr sz="13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2808620" y="2125604"/>
              <a:ext cx="1147512" cy="728670"/>
            </a:xfrm>
            <a:prstGeom prst="roundRect">
              <a:avLst>
                <a:gd name="adj" fmla="val 10000"/>
              </a:avLst>
            </a:prstGeom>
            <a:solidFill>
              <a:srgbClr val="B20F6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2936122" y="2246730"/>
              <a:ext cx="1147512" cy="72867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9050" cap="rnd" cmpd="sng">
              <a:solidFill>
                <a:srgbClr val="B20F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 txBox="1"/>
            <p:nvPr/>
          </p:nvSpPr>
          <p:spPr>
            <a:xfrm>
              <a:off x="2957464" y="2268072"/>
              <a:ext cx="1104828" cy="6859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entury Gothic"/>
                <a:buNone/>
              </a:pPr>
              <a:r>
                <a:rPr lang="en-US" altLang="zh-TW" sz="1300" b="0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…</a:t>
              </a:r>
              <a:endParaRPr sz="13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11135" y="2125604"/>
              <a:ext cx="1147512" cy="728670"/>
            </a:xfrm>
            <a:prstGeom prst="roundRect">
              <a:avLst>
                <a:gd name="adj" fmla="val 10000"/>
              </a:avLst>
            </a:prstGeom>
            <a:solidFill>
              <a:srgbClr val="B20F6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338637" y="2246730"/>
              <a:ext cx="1147512" cy="72867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9050" cap="rnd" cmpd="sng">
              <a:solidFill>
                <a:srgbClr val="B20F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 txBox="1"/>
            <p:nvPr/>
          </p:nvSpPr>
          <p:spPr>
            <a:xfrm>
              <a:off x="4359979" y="2268072"/>
              <a:ext cx="1104828" cy="6859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entury Gothic"/>
                <a:buNone/>
              </a:pPr>
              <a:r>
                <a:rPr lang="en-US" sz="1300" b="0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Quick Sort</a:t>
              </a:r>
              <a:endParaRPr sz="13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8418680" y="1063199"/>
              <a:ext cx="1147512" cy="728670"/>
            </a:xfrm>
            <a:prstGeom prst="roundRect">
              <a:avLst>
                <a:gd name="adj" fmla="val 10000"/>
              </a:avLst>
            </a:prstGeom>
            <a:solidFill>
              <a:srgbClr val="B20F6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8546182" y="1184325"/>
              <a:ext cx="1147512" cy="72867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9050" cap="rnd" cmpd="sng">
              <a:solidFill>
                <a:srgbClr val="B20F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 txBox="1"/>
            <p:nvPr/>
          </p:nvSpPr>
          <p:spPr>
            <a:xfrm>
              <a:off x="8581465" y="1189851"/>
              <a:ext cx="1104828" cy="6859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entury Gothic"/>
                <a:buNone/>
              </a:pPr>
              <a:r>
                <a:rPr lang="en-US" sz="1300" b="0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Text Area</a:t>
              </a:r>
              <a:endParaRPr sz="13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8418680" y="2125604"/>
              <a:ext cx="1147512" cy="728670"/>
            </a:xfrm>
            <a:prstGeom prst="roundRect">
              <a:avLst>
                <a:gd name="adj" fmla="val 10000"/>
              </a:avLst>
            </a:prstGeom>
            <a:solidFill>
              <a:srgbClr val="B20F6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8546182" y="2246730"/>
              <a:ext cx="1147512" cy="72867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9050" cap="rnd" cmpd="sng">
              <a:solidFill>
                <a:srgbClr val="B20F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 txBox="1"/>
            <p:nvPr/>
          </p:nvSpPr>
          <p:spPr>
            <a:xfrm>
              <a:off x="8564854" y="2268072"/>
              <a:ext cx="1104828" cy="6859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entury Gothic"/>
                <a:buNone/>
              </a:pPr>
              <a:r>
                <a:rPr lang="en-US" sz="1300" b="0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Show the introduction of Algorithm</a:t>
              </a:r>
              <a:endParaRPr sz="13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9821195" y="1063199"/>
              <a:ext cx="1147512" cy="728670"/>
            </a:xfrm>
            <a:prstGeom prst="roundRect">
              <a:avLst>
                <a:gd name="adj" fmla="val 10000"/>
              </a:avLst>
            </a:prstGeom>
            <a:solidFill>
              <a:srgbClr val="B20F6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9948697" y="1184325"/>
              <a:ext cx="1147512" cy="72867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9050" cap="rnd" cmpd="sng">
              <a:solidFill>
                <a:srgbClr val="B20F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 txBox="1"/>
            <p:nvPr/>
          </p:nvSpPr>
          <p:spPr>
            <a:xfrm>
              <a:off x="9970039" y="1205667"/>
              <a:ext cx="1104828" cy="6859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entury Gothic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Canvas</a:t>
              </a:r>
              <a:endParaRPr sz="13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9821195" y="2125604"/>
              <a:ext cx="1147512" cy="728670"/>
            </a:xfrm>
            <a:prstGeom prst="roundRect">
              <a:avLst>
                <a:gd name="adj" fmla="val 10000"/>
              </a:avLst>
            </a:prstGeom>
            <a:solidFill>
              <a:srgbClr val="B20F6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9948697" y="2246730"/>
              <a:ext cx="1147512" cy="72867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9050" cap="rnd" cmpd="sng">
              <a:solidFill>
                <a:srgbClr val="B20F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 txBox="1"/>
            <p:nvPr/>
          </p:nvSpPr>
          <p:spPr>
            <a:xfrm>
              <a:off x="9970039" y="2268072"/>
              <a:ext cx="1104828" cy="6859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entury Gothic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drawData</a:t>
              </a:r>
              <a:endParaRPr sz="13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9821195" y="3188009"/>
              <a:ext cx="1147512" cy="728670"/>
            </a:xfrm>
            <a:prstGeom prst="roundRect">
              <a:avLst>
                <a:gd name="adj" fmla="val 10000"/>
              </a:avLst>
            </a:prstGeom>
            <a:solidFill>
              <a:srgbClr val="B20F6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9948697" y="3309135"/>
              <a:ext cx="1147512" cy="72867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9050" cap="rnd" cmpd="sng">
              <a:solidFill>
                <a:srgbClr val="B20F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 txBox="1"/>
            <p:nvPr/>
          </p:nvSpPr>
          <p:spPr>
            <a:xfrm>
              <a:off x="9970039" y="3330477"/>
              <a:ext cx="1104828" cy="6859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entury Gothic"/>
                <a:buNone/>
              </a:pPr>
              <a:r>
                <a:rPr lang="en-US" sz="1300" b="0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Show the Algorithm</a:t>
              </a:r>
              <a:endParaRPr sz="13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59" name="Google Shape;325;p3">
            <a:extLst>
              <a:ext uri="{FF2B5EF4-FFF2-40B4-BE49-F238E27FC236}">
                <a16:creationId xmlns:a16="http://schemas.microsoft.com/office/drawing/2014/main" id="{773F4909-F3E8-40FC-B5F5-BA21397E94B0}"/>
              </a:ext>
            </a:extLst>
          </p:cNvPr>
          <p:cNvSpPr/>
          <p:nvPr/>
        </p:nvSpPr>
        <p:spPr>
          <a:xfrm>
            <a:off x="6219347" y="3390145"/>
            <a:ext cx="1087938" cy="722639"/>
          </a:xfrm>
          <a:prstGeom prst="roundRect">
            <a:avLst>
              <a:gd name="adj" fmla="val 10000"/>
            </a:avLst>
          </a:prstGeom>
          <a:solidFill>
            <a:srgbClr val="00B0F0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326;p3">
            <a:extLst>
              <a:ext uri="{FF2B5EF4-FFF2-40B4-BE49-F238E27FC236}">
                <a16:creationId xmlns:a16="http://schemas.microsoft.com/office/drawing/2014/main" id="{02CDCC0E-3CEC-47C5-943B-32235DD953D7}"/>
              </a:ext>
            </a:extLst>
          </p:cNvPr>
          <p:cNvSpPr/>
          <p:nvPr/>
        </p:nvSpPr>
        <p:spPr>
          <a:xfrm>
            <a:off x="6346849" y="3511271"/>
            <a:ext cx="1087938" cy="722639"/>
          </a:xfrm>
          <a:prstGeom prst="roundRect">
            <a:avLst>
              <a:gd name="adj" fmla="val 10000"/>
            </a:avLst>
          </a:prstGeom>
          <a:solidFill>
            <a:schemeClr val="lt1">
              <a:alpha val="89803"/>
            </a:schemeClr>
          </a:solidFill>
          <a:ln w="19050" cap="rnd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327;p3">
            <a:extLst>
              <a:ext uri="{FF2B5EF4-FFF2-40B4-BE49-F238E27FC236}">
                <a16:creationId xmlns:a16="http://schemas.microsoft.com/office/drawing/2014/main" id="{F6A787AE-7D52-4CF0-974C-869DD0B54DEA}"/>
              </a:ext>
            </a:extLst>
          </p:cNvPr>
          <p:cNvSpPr txBox="1"/>
          <p:nvPr/>
        </p:nvSpPr>
        <p:spPr>
          <a:xfrm>
            <a:off x="6303452" y="3540288"/>
            <a:ext cx="1104828" cy="68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525" tIns="49525" rIns="49525" bIns="495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None/>
            </a:pPr>
            <a:r>
              <a:rPr lang="en-US" altLang="zh-TW" sz="13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Server</a:t>
            </a:r>
            <a:endParaRPr sz="13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" name="Google Shape;292;p3">
            <a:extLst>
              <a:ext uri="{FF2B5EF4-FFF2-40B4-BE49-F238E27FC236}">
                <a16:creationId xmlns:a16="http://schemas.microsoft.com/office/drawing/2014/main" id="{E146B58D-B27C-49C9-9C04-8C604660ACF3}"/>
              </a:ext>
            </a:extLst>
          </p:cNvPr>
          <p:cNvSpPr/>
          <p:nvPr/>
        </p:nvSpPr>
        <p:spPr>
          <a:xfrm>
            <a:off x="8214361" y="4139461"/>
            <a:ext cx="91440" cy="33373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60000" y="120000"/>
                </a:lnTo>
              </a:path>
            </a:pathLst>
          </a:custGeom>
          <a:noFill/>
          <a:ln w="19050" cap="rnd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325;p3">
            <a:extLst>
              <a:ext uri="{FF2B5EF4-FFF2-40B4-BE49-F238E27FC236}">
                <a16:creationId xmlns:a16="http://schemas.microsoft.com/office/drawing/2014/main" id="{BFDAB907-363E-480F-A4F5-29A5A4C0051A}"/>
              </a:ext>
            </a:extLst>
          </p:cNvPr>
          <p:cNvSpPr/>
          <p:nvPr/>
        </p:nvSpPr>
        <p:spPr>
          <a:xfrm>
            <a:off x="7608940" y="3402060"/>
            <a:ext cx="1087938" cy="722639"/>
          </a:xfrm>
          <a:prstGeom prst="roundRect">
            <a:avLst>
              <a:gd name="adj" fmla="val 10000"/>
            </a:avLst>
          </a:prstGeom>
          <a:solidFill>
            <a:srgbClr val="00B0F0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326;p3">
            <a:extLst>
              <a:ext uri="{FF2B5EF4-FFF2-40B4-BE49-F238E27FC236}">
                <a16:creationId xmlns:a16="http://schemas.microsoft.com/office/drawing/2014/main" id="{EE4E9F22-E501-4CFE-8305-0A26BDAEC80F}"/>
              </a:ext>
            </a:extLst>
          </p:cNvPr>
          <p:cNvSpPr/>
          <p:nvPr/>
        </p:nvSpPr>
        <p:spPr>
          <a:xfrm>
            <a:off x="7736442" y="3523186"/>
            <a:ext cx="1087938" cy="722639"/>
          </a:xfrm>
          <a:prstGeom prst="roundRect">
            <a:avLst>
              <a:gd name="adj" fmla="val 10000"/>
            </a:avLst>
          </a:prstGeom>
          <a:solidFill>
            <a:schemeClr val="lt1">
              <a:alpha val="89803"/>
            </a:schemeClr>
          </a:solidFill>
          <a:ln w="19050" cap="rnd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327;p3">
            <a:extLst>
              <a:ext uri="{FF2B5EF4-FFF2-40B4-BE49-F238E27FC236}">
                <a16:creationId xmlns:a16="http://schemas.microsoft.com/office/drawing/2014/main" id="{5BA5AB8A-6F70-4958-936C-5E41F220941C}"/>
              </a:ext>
            </a:extLst>
          </p:cNvPr>
          <p:cNvSpPr txBox="1"/>
          <p:nvPr/>
        </p:nvSpPr>
        <p:spPr>
          <a:xfrm>
            <a:off x="7702689" y="3551109"/>
            <a:ext cx="1104828" cy="68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525" tIns="49525" rIns="49525" bIns="495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None/>
            </a:pPr>
            <a:r>
              <a:rPr lang="en-US" sz="13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Client</a:t>
            </a:r>
            <a:endParaRPr sz="13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" name="Google Shape;328;p3">
            <a:extLst>
              <a:ext uri="{FF2B5EF4-FFF2-40B4-BE49-F238E27FC236}">
                <a16:creationId xmlns:a16="http://schemas.microsoft.com/office/drawing/2014/main" id="{24BD99E0-4B2F-4F9C-899E-876775A76BE6}"/>
              </a:ext>
            </a:extLst>
          </p:cNvPr>
          <p:cNvSpPr/>
          <p:nvPr/>
        </p:nvSpPr>
        <p:spPr>
          <a:xfrm>
            <a:off x="7602905" y="4451043"/>
            <a:ext cx="1147512" cy="728670"/>
          </a:xfrm>
          <a:prstGeom prst="roundRect">
            <a:avLst>
              <a:gd name="adj" fmla="val 10000"/>
            </a:avLst>
          </a:prstGeom>
          <a:solidFill>
            <a:srgbClr val="00B0F0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329;p3">
            <a:extLst>
              <a:ext uri="{FF2B5EF4-FFF2-40B4-BE49-F238E27FC236}">
                <a16:creationId xmlns:a16="http://schemas.microsoft.com/office/drawing/2014/main" id="{215E2072-05BF-4833-96E1-B75698F29E05}"/>
              </a:ext>
            </a:extLst>
          </p:cNvPr>
          <p:cNvSpPr/>
          <p:nvPr/>
        </p:nvSpPr>
        <p:spPr>
          <a:xfrm>
            <a:off x="7727737" y="4554512"/>
            <a:ext cx="1147512" cy="728670"/>
          </a:xfrm>
          <a:prstGeom prst="roundRect">
            <a:avLst>
              <a:gd name="adj" fmla="val 10000"/>
            </a:avLst>
          </a:prstGeom>
          <a:solidFill>
            <a:schemeClr val="lt1">
              <a:alpha val="89803"/>
            </a:schemeClr>
          </a:solidFill>
          <a:ln w="19050" cap="rnd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330;p3">
            <a:extLst>
              <a:ext uri="{FF2B5EF4-FFF2-40B4-BE49-F238E27FC236}">
                <a16:creationId xmlns:a16="http://schemas.microsoft.com/office/drawing/2014/main" id="{B6692C59-5D72-45E3-8B65-3DFED57A3A71}"/>
              </a:ext>
            </a:extLst>
          </p:cNvPr>
          <p:cNvSpPr txBox="1"/>
          <p:nvPr/>
        </p:nvSpPr>
        <p:spPr>
          <a:xfrm>
            <a:off x="7742108" y="4564714"/>
            <a:ext cx="1104828" cy="68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525" tIns="49525" rIns="49525" bIns="495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None/>
            </a:pPr>
            <a:r>
              <a:rPr lang="en-US" sz="13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Show the Algorithm</a:t>
            </a:r>
            <a:endParaRPr sz="13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328;p3">
            <a:extLst>
              <a:ext uri="{FF2B5EF4-FFF2-40B4-BE49-F238E27FC236}">
                <a16:creationId xmlns:a16="http://schemas.microsoft.com/office/drawing/2014/main" id="{8953897B-B9B9-4E01-9939-A1F08D7D8115}"/>
              </a:ext>
            </a:extLst>
          </p:cNvPr>
          <p:cNvSpPr/>
          <p:nvPr/>
        </p:nvSpPr>
        <p:spPr>
          <a:xfrm>
            <a:off x="6224783" y="4455437"/>
            <a:ext cx="1147512" cy="728670"/>
          </a:xfrm>
          <a:prstGeom prst="roundRect">
            <a:avLst>
              <a:gd name="adj" fmla="val 10000"/>
            </a:avLst>
          </a:prstGeom>
          <a:solidFill>
            <a:srgbClr val="00B0F0"/>
          </a:solidFill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329;p3">
            <a:extLst>
              <a:ext uri="{FF2B5EF4-FFF2-40B4-BE49-F238E27FC236}">
                <a16:creationId xmlns:a16="http://schemas.microsoft.com/office/drawing/2014/main" id="{9B7070F0-FA8B-4DDF-8AC2-E07CA232D938}"/>
              </a:ext>
            </a:extLst>
          </p:cNvPr>
          <p:cNvSpPr/>
          <p:nvPr/>
        </p:nvSpPr>
        <p:spPr>
          <a:xfrm>
            <a:off x="6349615" y="4558906"/>
            <a:ext cx="1147512" cy="728670"/>
          </a:xfrm>
          <a:prstGeom prst="roundRect">
            <a:avLst>
              <a:gd name="adj" fmla="val 10000"/>
            </a:avLst>
          </a:prstGeom>
          <a:solidFill>
            <a:schemeClr val="lt1">
              <a:alpha val="89803"/>
            </a:schemeClr>
          </a:solidFill>
          <a:ln w="19050" cap="rnd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330;p3">
            <a:extLst>
              <a:ext uri="{FF2B5EF4-FFF2-40B4-BE49-F238E27FC236}">
                <a16:creationId xmlns:a16="http://schemas.microsoft.com/office/drawing/2014/main" id="{4B8B8337-C9A5-4DD5-9F46-5CDC745B8A91}"/>
              </a:ext>
            </a:extLst>
          </p:cNvPr>
          <p:cNvSpPr txBox="1"/>
          <p:nvPr/>
        </p:nvSpPr>
        <p:spPr>
          <a:xfrm>
            <a:off x="6391917" y="4564714"/>
            <a:ext cx="1104828" cy="68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525" tIns="49525" rIns="49525" bIns="495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None/>
            </a:pPr>
            <a:r>
              <a:rPr lang="en-US" sz="13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Show the current sorted result</a:t>
            </a:r>
            <a:endParaRPr sz="13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主要模組</a:t>
            </a:r>
            <a:endParaRPr/>
          </a:p>
        </p:txBody>
      </p:sp>
      <p:sp>
        <p:nvSpPr>
          <p:cNvPr id="345" name="Google Shape;345;p4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520"/>
              <a:buChar char="►"/>
            </a:pPr>
            <a:r>
              <a:rPr lang="en-US" sz="19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Client </a:t>
            </a:r>
            <a:r>
              <a:rPr lang="en-US" sz="19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類別：接收Server送出的資料並排序</a:t>
            </a:r>
            <a:r>
              <a:rPr lang="zh-TW" altLang="en-US" sz="19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lang="en-US" sz="19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buSzPts val="1520"/>
            </a:pPr>
            <a:r>
              <a:rPr lang="en-US" altLang="zh-TW" sz="19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Server </a:t>
            </a:r>
            <a:r>
              <a:rPr lang="zh-TW" altLang="en-US" sz="19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類別：送出亂數資料並顯示</a:t>
            </a:r>
            <a:r>
              <a:rPr lang="en-US" altLang="zh-TW" sz="19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r>
              <a:rPr lang="zh-TW" altLang="en-US" sz="19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的排序過程。</a:t>
            </a:r>
            <a:endParaRPr sz="19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Aft>
                <a:spcPts val="0"/>
              </a:spcAft>
              <a:buSzPts val="1520"/>
              <a:buChar char="►"/>
            </a:pP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selectionSort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arr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) ：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選擇排序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。</a:t>
            </a:r>
            <a:endParaRPr sz="19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520"/>
              <a:buChar char="►"/>
            </a:pP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bubbleSort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arr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)：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泡沫排序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。</a:t>
            </a:r>
            <a:endParaRPr sz="19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520"/>
              <a:buChar char="►"/>
            </a:pP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insertionSort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arr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)：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插入排序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。</a:t>
            </a:r>
            <a:endParaRPr sz="19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520"/>
              <a:buChar char="►"/>
            </a:pP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quickSort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arr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, low, high)：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快速排序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。</a:t>
            </a:r>
            <a:endParaRPr sz="19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520"/>
              <a:buChar char="►"/>
            </a:pP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heapSort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arr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)：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堆積排序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。</a:t>
            </a:r>
            <a:endParaRPr sz="19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520"/>
              <a:buChar char="►"/>
            </a:pP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radixSort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arr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)：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基數排序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。</a:t>
            </a:r>
            <a:endParaRPr sz="19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"/>
          <p:cNvSpPr/>
          <p:nvPr/>
        </p:nvSpPr>
        <p:spPr>
          <a:xfrm>
            <a:off x="0" y="-1587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5"/>
          <p:cNvSpPr/>
          <p:nvPr/>
        </p:nvSpPr>
        <p:spPr>
          <a:xfrm rot="-5400000">
            <a:off x="5171964" y="-140866"/>
            <a:ext cx="6053670" cy="7139732"/>
          </a:xfrm>
          <a:custGeom>
            <a:avLst/>
            <a:gdLst/>
            <a:ahLst/>
            <a:cxnLst/>
            <a:rect l="l" t="t" r="r" b="b"/>
            <a:pathLst>
              <a:path w="6053670" h="7139732" extrusionOk="0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52" name="Google Shape;352;p5"/>
          <p:cNvSpPr/>
          <p:nvPr/>
        </p:nvSpPr>
        <p:spPr>
          <a:xfrm>
            <a:off x="0" y="1587"/>
            <a:ext cx="12192000" cy="6856413"/>
          </a:xfrm>
          <a:custGeom>
            <a:avLst/>
            <a:gdLst/>
            <a:ahLst/>
            <a:cxnLst/>
            <a:rect l="l" t="t" r="r" b="b"/>
            <a:pathLst>
              <a:path w="15356" h="8638" extrusionOk="0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53" name="Google Shape;353;p5"/>
          <p:cNvSpPr txBox="1"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主要模組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4" name="Google Shape;354;p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5"/>
          <p:cNvSpPr/>
          <p:nvPr/>
        </p:nvSpPr>
        <p:spPr>
          <a:xfrm>
            <a:off x="0" y="2667000"/>
            <a:ext cx="4191000" cy="4191000"/>
          </a:xfrm>
          <a:prstGeom prst="ellipse">
            <a:avLst/>
          </a:prstGeom>
          <a:gradFill>
            <a:gsLst>
              <a:gs pos="0">
                <a:srgbClr val="9B6BF2">
                  <a:alpha val="10980"/>
                </a:srgbClr>
              </a:gs>
              <a:gs pos="36000">
                <a:srgbClr val="9B6BF2">
                  <a:alpha val="9803"/>
                </a:srgbClr>
              </a:gs>
              <a:gs pos="75000">
                <a:srgbClr val="9B6BF2">
                  <a:alpha val="0"/>
                </a:srgbClr>
              </a:gs>
              <a:gs pos="100000">
                <a:srgbClr val="9B6BF2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5"/>
          <p:cNvSpPr/>
          <p:nvPr/>
        </p:nvSpPr>
        <p:spPr>
          <a:xfrm>
            <a:off x="0" y="2895600"/>
            <a:ext cx="2362200" cy="2362200"/>
          </a:xfrm>
          <a:prstGeom prst="ellipse">
            <a:avLst/>
          </a:prstGeom>
          <a:gradFill>
            <a:gsLst>
              <a:gs pos="0">
                <a:srgbClr val="9B6BF2">
                  <a:alpha val="7843"/>
                </a:srgbClr>
              </a:gs>
              <a:gs pos="36000">
                <a:srgbClr val="9B6BF2">
                  <a:alpha val="7843"/>
                </a:srgbClr>
              </a:gs>
              <a:gs pos="72000">
                <a:srgbClr val="9B6BF2">
                  <a:alpha val="0"/>
                </a:srgbClr>
              </a:gs>
              <a:gs pos="100000">
                <a:srgbClr val="9B6BF2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5"/>
          <p:cNvSpPr txBox="1">
            <a:spLocks noGrp="1"/>
          </p:cNvSpPr>
          <p:nvPr>
            <p:ph type="body" idx="1"/>
          </p:nvPr>
        </p:nvSpPr>
        <p:spPr>
          <a:xfrm>
            <a:off x="876693" y="2120900"/>
            <a:ext cx="3914963" cy="38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r>
              <a:rPr lang="zh-TW" alt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類別：顯示目前排序狀況</a:t>
            </a:r>
            <a:endParaRPr lang="en-US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lvl="1" indent="-342900">
              <a:spcBef>
                <a:spcPts val="0"/>
              </a:spcBef>
            </a:pP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itemSelect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()：在 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listbox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選擇選項後，listbox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會依據所選擇的排序演算法去執行相對應的排序模組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lvl="1" indent="-342900"/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drawData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arr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)：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將排序演算法的過程一步步地顯示到Canvas上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358" name="Google Shape;358;p5"/>
          <p:cNvSpPr/>
          <p:nvPr/>
        </p:nvSpPr>
        <p:spPr>
          <a:xfrm rot="-5677511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 extrusionOk="0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DD33468-F490-4CCF-BD92-44B325664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991" y="1367367"/>
            <a:ext cx="6639181" cy="4864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c300a766e_0_5"/>
          <p:cNvSpPr/>
          <p:nvPr/>
        </p:nvSpPr>
        <p:spPr>
          <a:xfrm>
            <a:off x="0" y="-1587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g7c300a766e_0_5"/>
          <p:cNvSpPr/>
          <p:nvPr/>
        </p:nvSpPr>
        <p:spPr>
          <a:xfrm rot="-5400000">
            <a:off x="5171964" y="-140866"/>
            <a:ext cx="6053670" cy="7139732"/>
          </a:xfrm>
          <a:custGeom>
            <a:avLst/>
            <a:gdLst/>
            <a:ahLst/>
            <a:cxnLst/>
            <a:rect l="l" t="t" r="r" b="b"/>
            <a:pathLst>
              <a:path w="6053670" h="7139732" extrusionOk="0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66" name="Google Shape;366;g7c300a766e_0_5"/>
          <p:cNvSpPr/>
          <p:nvPr/>
        </p:nvSpPr>
        <p:spPr>
          <a:xfrm>
            <a:off x="0" y="1587"/>
            <a:ext cx="12192011" cy="6856413"/>
          </a:xfrm>
          <a:custGeom>
            <a:avLst/>
            <a:gdLst/>
            <a:ahLst/>
            <a:cxnLst/>
            <a:rect l="l" t="t" r="r" b="b"/>
            <a:pathLst>
              <a:path w="15356" h="8638" extrusionOk="0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67" name="Google Shape;367;g7c300a766e_0_5"/>
          <p:cNvSpPr txBox="1">
            <a:spLocks noGrp="1"/>
          </p:cNvSpPr>
          <p:nvPr>
            <p:ph type="title"/>
          </p:nvPr>
        </p:nvSpPr>
        <p:spPr>
          <a:xfrm>
            <a:off x="1154955" y="973668"/>
            <a:ext cx="2942100" cy="10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主要模組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8" name="Google Shape;368;g7c300a766e_0_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g7c300a766e_0_5"/>
          <p:cNvSpPr/>
          <p:nvPr/>
        </p:nvSpPr>
        <p:spPr>
          <a:xfrm>
            <a:off x="0" y="2667000"/>
            <a:ext cx="4191000" cy="4191000"/>
          </a:xfrm>
          <a:prstGeom prst="ellipse">
            <a:avLst/>
          </a:prstGeom>
          <a:gradFill>
            <a:gsLst>
              <a:gs pos="0">
                <a:srgbClr val="9B6BF2">
                  <a:alpha val="10980"/>
                </a:srgbClr>
              </a:gs>
              <a:gs pos="36000">
                <a:srgbClr val="9B6BF2">
                  <a:alpha val="9803"/>
                </a:srgbClr>
              </a:gs>
              <a:gs pos="75000">
                <a:srgbClr val="9B6BF2">
                  <a:alpha val="0"/>
                </a:srgbClr>
              </a:gs>
              <a:gs pos="100000">
                <a:srgbClr val="9B6BF2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g7c300a766e_0_5"/>
          <p:cNvSpPr/>
          <p:nvPr/>
        </p:nvSpPr>
        <p:spPr>
          <a:xfrm>
            <a:off x="0" y="2895600"/>
            <a:ext cx="2362200" cy="2362200"/>
          </a:xfrm>
          <a:prstGeom prst="ellipse">
            <a:avLst/>
          </a:prstGeom>
          <a:gradFill>
            <a:gsLst>
              <a:gs pos="0">
                <a:srgbClr val="9B6BF2">
                  <a:alpha val="7843"/>
                </a:srgbClr>
              </a:gs>
              <a:gs pos="36000">
                <a:srgbClr val="9B6BF2">
                  <a:alpha val="7843"/>
                </a:srgbClr>
              </a:gs>
              <a:gs pos="72000">
                <a:srgbClr val="9B6BF2">
                  <a:alpha val="0"/>
                </a:srgbClr>
              </a:gs>
              <a:gs pos="100000">
                <a:srgbClr val="9B6BF2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g7c300a766e_0_5"/>
          <p:cNvSpPr txBox="1">
            <a:spLocks noGrp="1"/>
          </p:cNvSpPr>
          <p:nvPr>
            <p:ph type="body" idx="1"/>
          </p:nvPr>
        </p:nvSpPr>
        <p:spPr>
          <a:xfrm>
            <a:off x="1154955" y="2120900"/>
            <a:ext cx="3133800" cy="38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7211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►"/>
            </a:pPr>
            <a:r>
              <a:rPr lang="en-US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Server 類別 ：送出亂數資料並顯示Client的排序過程</a:t>
            </a: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7c300a766e_0_5"/>
          <p:cNvSpPr/>
          <p:nvPr/>
        </p:nvSpPr>
        <p:spPr>
          <a:xfrm rot="-5677505">
            <a:off x="3140479" y="1826074"/>
            <a:ext cx="3299419" cy="440920"/>
          </a:xfrm>
          <a:custGeom>
            <a:avLst/>
            <a:gdLst/>
            <a:ahLst/>
            <a:cxnLst/>
            <a:rect l="l" t="t" r="r" b="b"/>
            <a:pathLst>
              <a:path w="10000" h="5291" extrusionOk="0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3" name="Google Shape;373;g7c300a766e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7566" y="788"/>
            <a:ext cx="275536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379" name="Google Shape;379;p6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15 Sorting Algorithms in 6 Minutes -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https://www.youtube.com/watch?v=kPRA0W1kECg&amp;t=192s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Python爬虫利器二之Beautiful Soup的用法 －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https://cuiqingcai.com/1319.html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Python爬蟲新手筆記 －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https://pala.tw/python-web-crawler/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Radix Sort －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https://www.geeksforgeeks.org/radix-sort/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離子會議室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離子會議室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216</Words>
  <Application>Microsoft Office PowerPoint</Application>
  <PresentationFormat>寬螢幕</PresentationFormat>
  <Paragraphs>42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Noto Sans Symbols</vt:lpstr>
      <vt:lpstr>Century Gothic</vt:lpstr>
      <vt:lpstr>Arial</vt:lpstr>
      <vt:lpstr>離子會議室</vt:lpstr>
      <vt:lpstr>離子會議室</vt:lpstr>
      <vt:lpstr>Term Project- Sort Algorithm by Graphic</vt:lpstr>
      <vt:lpstr>功能說明 &amp; 開發動機</vt:lpstr>
      <vt:lpstr>Top-Down Design</vt:lpstr>
      <vt:lpstr>主要模組</vt:lpstr>
      <vt:lpstr>主要模組</vt:lpstr>
      <vt:lpstr>主要模組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Project- Sort Algorithm by Graphic</dc:title>
  <dc:creator>Yeh Ted</dc:creator>
  <cp:lastModifiedBy>Yeh Ted</cp:lastModifiedBy>
  <cp:revision>6</cp:revision>
  <dcterms:created xsi:type="dcterms:W3CDTF">2019-06-15T09:22:28Z</dcterms:created>
  <dcterms:modified xsi:type="dcterms:W3CDTF">2020-06-06T14:18:32Z</dcterms:modified>
</cp:coreProperties>
</file>