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60" r:id="rId3"/>
    <p:sldId id="263" r:id="rId4"/>
    <p:sldId id="265" r:id="rId5"/>
    <p:sldId id="266" r:id="rId6"/>
    <p:sldId id="267" r:id="rId7"/>
    <p:sldId id="268" r:id="rId8"/>
    <p:sldId id="269" r:id="rId9"/>
    <p:sldId id="272" r:id="rId10"/>
    <p:sldId id="278" r:id="rId11"/>
    <p:sldId id="264" r:id="rId12"/>
    <p:sldId id="261" r:id="rId13"/>
    <p:sldId id="275" r:id="rId14"/>
    <p:sldId id="276" r:id="rId15"/>
    <p:sldId id="279" r:id="rId16"/>
    <p:sldId id="280" r:id="rId17"/>
    <p:sldId id="262" r:id="rId18"/>
    <p:sldId id="270" r:id="rId19"/>
    <p:sldId id="271" r:id="rId20"/>
    <p:sldId id="273" r:id="rId21"/>
    <p:sldId id="274" r:id="rId22"/>
    <p:sldId id="277" r:id="rId23"/>
    <p:sldId id="25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62F42-F01E-44BD-9F0F-FAB3ACD9F227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47E06-F119-4972-84F0-166654C874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232A-209E-46A6-A44A-25A63C5504D1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4E3B9-1BC9-4577-9BF7-EF0D9EEB3E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E3B9-1BC9-4577-9BF7-EF0D9EEB3ED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Documents and Settings\sheng.yang\桌面\封面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0480" y="0"/>
            <a:ext cx="9180513" cy="6894513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4" descr="C:\Documents and Settings\sheng.yang\桌面\封底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6513" y="0"/>
            <a:ext cx="9180513" cy="689451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3857620" y="2714620"/>
            <a:ext cx="1372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214818"/>
                </a:solidFill>
              </a:rPr>
              <a:t>THANKS</a:t>
            </a:r>
            <a:endParaRPr lang="zh-CN" altLang="en-US" sz="2800" dirty="0">
              <a:solidFill>
                <a:srgbClr val="214818"/>
              </a:solidFill>
            </a:endParaRPr>
          </a:p>
        </p:txBody>
      </p:sp>
      <p:pic>
        <p:nvPicPr>
          <p:cNvPr id="9" name="Picture 9" descr="C:\Documents and Settings\sheng.yang\桌面\2012PPT模板\图片1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047" y="6015508"/>
            <a:ext cx="855686" cy="18762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714744" y="6143644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700" dirty="0" smtClean="0">
              <a:solidFill>
                <a:srgbClr val="214818"/>
              </a:solidFill>
            </a:endParaRPr>
          </a:p>
          <a:p>
            <a:pPr algn="ctr"/>
            <a:r>
              <a:rPr lang="en-US" altLang="zh-CN" sz="700" dirty="0" smtClean="0">
                <a:solidFill>
                  <a:srgbClr val="214818"/>
                </a:solidFill>
              </a:rPr>
              <a:t>2012 Tinno Mobile All Rights Reserved</a:t>
            </a:r>
            <a:endParaRPr lang="zh-CN" altLang="en-US" sz="700" dirty="0">
              <a:solidFill>
                <a:srgbClr val="214818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 r="1733"/>
          <a:stretch>
            <a:fillRect/>
          </a:stretch>
        </p:blipFill>
        <p:spPr bwMode="auto">
          <a:xfrm>
            <a:off x="500034" y="1071546"/>
            <a:ext cx="8353840" cy="527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 descr="C:\Documents and Settings\sheng.yang\桌面\内页.jp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-36513" y="0"/>
            <a:ext cx="9180513" cy="68945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5" r:id="rId9"/>
    <p:sldLayoutId id="2147483657" r:id="rId10"/>
    <p:sldLayoutId id="214748365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414" y="1285860"/>
            <a:ext cx="7243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</a:rPr>
              <a:t>----</a:t>
            </a:r>
            <a:r>
              <a:rPr lang="en-US" altLang="zh-CN" sz="4000" b="1" dirty="0" err="1" smtClean="0">
                <a:solidFill>
                  <a:schemeClr val="bg1"/>
                </a:solidFill>
              </a:rPr>
              <a:t>Git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系列之</a:t>
            </a:r>
            <a:r>
              <a:rPr lang="en-US" altLang="zh-CN" sz="4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 Merge</a:t>
            </a:r>
            <a:r>
              <a:rPr lang="zh-CN" altLang="en-US" sz="4000" b="1" dirty="0" smtClean="0">
                <a:solidFill>
                  <a:schemeClr val="bg1"/>
                </a:solidFill>
              </a:rPr>
              <a:t>命令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-------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0890" y="2743138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 smtClean="0">
                <a:solidFill>
                  <a:srgbClr val="214818"/>
                </a:solidFill>
              </a:rPr>
              <a:t> 软件一部</a:t>
            </a:r>
            <a:endParaRPr lang="zh-CN" altLang="en-US" sz="2000" dirty="0">
              <a:solidFill>
                <a:srgbClr val="21481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73203" y="3099198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dirty="0" smtClean="0">
                <a:solidFill>
                  <a:srgbClr val="214818"/>
                </a:solidFill>
              </a:rPr>
              <a:t> 周亚姣</a:t>
            </a:r>
            <a:endParaRPr lang="zh-CN" altLang="en-US" sz="1400" dirty="0">
              <a:solidFill>
                <a:srgbClr val="21481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7188" y="3335537"/>
            <a:ext cx="933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rgbClr val="214818"/>
                </a:solidFill>
              </a:rPr>
              <a:t>2012-7-30</a:t>
            </a:r>
          </a:p>
        </p:txBody>
      </p:sp>
      <p:pic>
        <p:nvPicPr>
          <p:cNvPr id="7" name="Picture 9" descr="C:\Documents and Settings\sheng.yang\桌面\2012PPT模板\图片1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5356" y="3681414"/>
            <a:ext cx="1130294" cy="247652"/>
          </a:xfrm>
          <a:prstGeom prst="rect">
            <a:avLst/>
          </a:prstGeom>
          <a:noFill/>
        </p:spPr>
      </p:pic>
      <p:cxnSp>
        <p:nvCxnSpPr>
          <p:cNvPr id="8" name="直接连接符 7"/>
          <p:cNvCxnSpPr/>
          <p:nvPr/>
        </p:nvCxnSpPr>
        <p:spPr>
          <a:xfrm rot="5400000">
            <a:off x="7501752" y="3213892"/>
            <a:ext cx="2000264" cy="1588"/>
          </a:xfrm>
          <a:prstGeom prst="line">
            <a:avLst/>
          </a:prstGeom>
          <a:ln w="12700">
            <a:solidFill>
              <a:srgbClr val="21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38300" y="3876675"/>
            <a:ext cx="2182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zh-CN" sz="1000" dirty="0" smtClean="0">
              <a:solidFill>
                <a:srgbClr val="214818"/>
              </a:solidFill>
            </a:endParaRPr>
          </a:p>
          <a:p>
            <a:pPr algn="r"/>
            <a:r>
              <a:rPr lang="en-US" altLang="zh-CN" sz="1000" dirty="0" smtClean="0">
                <a:solidFill>
                  <a:srgbClr val="214818"/>
                </a:solidFill>
              </a:rPr>
              <a:t>2012 Tinno Mobile All Rights Reserved</a:t>
            </a:r>
            <a:endParaRPr lang="zh-CN" altLang="en-US" sz="1000" dirty="0">
              <a:solidFill>
                <a:srgbClr val="21481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401080" cy="500066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zh-CN" altLang="en-US" sz="3600" b="1" dirty="0" smtClean="0"/>
              <a:t>一、合并 </a:t>
            </a:r>
            <a:r>
              <a:rPr lang="en-US" altLang="zh-CN" sz="3600" b="1" dirty="0" smtClean="0"/>
              <a:t>——</a:t>
            </a:r>
            <a:r>
              <a:rPr lang="en-US" altLang="zh-CN" sz="3600" b="1" dirty="0" err="1" smtClean="0"/>
              <a:t>git</a:t>
            </a:r>
            <a:r>
              <a:rPr lang="en-US" altLang="zh-CN" sz="3600" b="1" dirty="0" smtClean="0"/>
              <a:t>   merge</a:t>
            </a:r>
            <a:endParaRPr lang="zh-CN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0412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       a</a:t>
            </a:r>
            <a:r>
              <a:rPr lang="zh-CN" altLang="en-US" b="1" dirty="0" smtClean="0"/>
              <a:t>、如执行</a:t>
            </a:r>
            <a:r>
              <a:rPr lang="en-US" altLang="zh-CN" b="1" dirty="0" smtClean="0"/>
              <a:t>repo sync</a:t>
            </a:r>
            <a:r>
              <a:rPr lang="zh-CN" altLang="en-US" b="1" dirty="0" smtClean="0"/>
              <a:t>等操作被覆盖了，可以使用如下命令找回之前提交 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               </a:t>
            </a:r>
            <a:r>
              <a:rPr lang="zh-CN" altLang="en-US" b="1" dirty="0" smtClean="0"/>
              <a:t>到本地仓库的修改</a:t>
            </a:r>
            <a:endParaRPr lang="en-US" altLang="zh-CN" b="1" dirty="0" smtClean="0"/>
          </a:p>
          <a:p>
            <a:r>
              <a:rPr lang="en-US" altLang="zh-CN" b="1" dirty="0" smtClean="0"/>
              <a:t>               </a:t>
            </a:r>
            <a:r>
              <a:rPr lang="zh-CN" altLang="en-US" b="1" dirty="0" smtClean="0"/>
              <a:t>命令步骤：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  </a:t>
            </a:r>
            <a:r>
              <a:rPr lang="en-US" altLang="zh-CN" b="1" dirty="0" err="1" smtClean="0"/>
              <a:t>reflog</a:t>
            </a:r>
            <a:r>
              <a:rPr lang="zh-CN" altLang="en-US" b="1" dirty="0" smtClean="0"/>
              <a:t>（这个命令会将你对某个仓库所做的所有操作给显示出来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	</a:t>
            </a:r>
            <a:r>
              <a:rPr lang="en-US" altLang="zh-CN" b="1" smtClean="0"/>
              <a:t>	</a:t>
            </a:r>
            <a:r>
              <a:rPr lang="zh-CN" altLang="en-US" b="1" smtClean="0"/>
              <a:t>比如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commit   checkout</a:t>
            </a:r>
            <a:r>
              <a:rPr lang="zh-CN" altLang="en-US" b="1" dirty="0" smtClean="0"/>
              <a:t>等））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		   </a:t>
            </a:r>
            <a:r>
              <a:rPr lang="en-US" altLang="zh-CN" b="1" dirty="0" err="1" smtClean="0"/>
              <a:t>git</a:t>
            </a:r>
            <a:r>
              <a:rPr lang="en-US" altLang="zh-CN" b="1" dirty="0" smtClean="0"/>
              <a:t> cherry-pick &lt;</a:t>
            </a:r>
            <a:r>
              <a:rPr lang="en-US" altLang="zh-CN" b="1" dirty="0" err="1" smtClean="0"/>
              <a:t>commitid</a:t>
            </a:r>
            <a:r>
              <a:rPr lang="en-US" altLang="zh-CN" b="1" dirty="0" smtClean="0"/>
              <a:t>&gt;     </a:t>
            </a:r>
            <a:r>
              <a:rPr lang="zh-CN" altLang="en-US" b="1" dirty="0" smtClean="0"/>
              <a:t>（即可将你之前提交的修改找回）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     2</a:t>
            </a:r>
            <a:r>
              <a:rPr lang="zh-CN" altLang="en-US" b="1" dirty="0" smtClean="0"/>
              <a:t>、创建新分支方便用脚本来提交修改至服务器上。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214950"/>
          </a:xfrm>
        </p:spPr>
        <p:txBody>
          <a:bodyPr/>
          <a:lstStyle/>
          <a:p>
            <a:pPr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注：如原型或者订单项目是以分支的形式管理的，则可使用以下这个命令合并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、合并远程分支的修改使用的命令是：</a:t>
            </a:r>
            <a:r>
              <a:rPr lang="en-US" altLang="zh-CN" sz="2000" b="1" dirty="0" err="1" smtClean="0"/>
              <a:t>git</a:t>
            </a:r>
            <a:r>
              <a:rPr lang="en-US" altLang="zh-CN" sz="2000" b="1" dirty="0" smtClean="0"/>
              <a:t>  merge  </a:t>
            </a:r>
            <a:r>
              <a:rPr lang="zh-CN" altLang="en-US" sz="2000" b="1" dirty="0" smtClean="0"/>
              <a:t>远程名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远程分支名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401080" cy="500066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/>
              <a:t>一、合并 </a:t>
            </a:r>
            <a:r>
              <a:rPr lang="en-US" altLang="zh-CN" sz="3600" b="1" dirty="0" smtClean="0"/>
              <a:t>——</a:t>
            </a:r>
            <a:r>
              <a:rPr lang="en-US" altLang="zh-CN" sz="3600" b="1" dirty="0" err="1" smtClean="0"/>
              <a:t>git</a:t>
            </a:r>
            <a:r>
              <a:rPr lang="en-US" altLang="zh-CN" sz="3600" b="1" dirty="0" smtClean="0"/>
              <a:t>   merge</a:t>
            </a:r>
            <a:endParaRPr lang="zh-CN" altLang="en-US" sz="3600" b="1" dirty="0"/>
          </a:p>
        </p:txBody>
      </p:sp>
      <p:pic>
        <p:nvPicPr>
          <p:cNvPr id="5" name="图片 5" descr="{A3307D4E-AE61-4B0B-B499-CD005E6628E9}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928934"/>
            <a:ext cx="7429500" cy="371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429124" y="3714752"/>
            <a:ext cx="3000396" cy="35719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28596" y="1071546"/>
            <a:ext cx="840108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smtClean="0">
                <a:latin typeface="+mj-lt"/>
                <a:ea typeface="+mj-ea"/>
                <a:cs typeface="+mj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、合并分支上的修改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229600" cy="428628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/>
              <a:t>一、合并 </a:t>
            </a:r>
            <a:r>
              <a:rPr lang="en-US" altLang="zh-CN" sz="3600" b="1" dirty="0" smtClean="0"/>
              <a:t>——</a:t>
            </a:r>
            <a:r>
              <a:rPr lang="en-US" altLang="zh-CN" sz="3600" b="1" dirty="0" err="1" smtClean="0"/>
              <a:t>git</a:t>
            </a:r>
            <a:r>
              <a:rPr lang="en-US" altLang="zh-CN" sz="3600" b="1" dirty="0" smtClean="0"/>
              <a:t>   merge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857892"/>
          </a:xfrm>
        </p:spPr>
        <p:txBody>
          <a:bodyPr/>
          <a:lstStyle/>
          <a:p>
            <a:pPr>
              <a:buNone/>
            </a:pPr>
            <a:r>
              <a:rPr lang="en-US" altLang="zh-CN" sz="2400" b="1" dirty="0" smtClean="0"/>
              <a:t>	2</a:t>
            </a:r>
            <a:r>
              <a:rPr lang="zh-CN" altLang="en-US" sz="2400" b="1" dirty="0" smtClean="0"/>
              <a:t>、合并本地分支使用的命令是：</a:t>
            </a:r>
            <a:r>
              <a:rPr lang="en-US" altLang="zh-CN" sz="2400" b="1" dirty="0" err="1" smtClean="0"/>
              <a:t>git</a:t>
            </a:r>
            <a:r>
              <a:rPr lang="en-US" altLang="zh-CN" sz="2400" b="1" dirty="0" smtClean="0"/>
              <a:t> merge  </a:t>
            </a:r>
            <a:r>
              <a:rPr lang="zh-CN" altLang="en-US" sz="2400" b="1" dirty="0" smtClean="0"/>
              <a:t>本地分支名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" name="图片 3" descr="{8269CDDF-A50D-49CA-812F-C0A148DF7E02}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714488"/>
            <a:ext cx="7572428" cy="428628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143636" y="3286124"/>
            <a:ext cx="2143140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/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注：如原型或者订单项目是以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tag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的形式管理的，则先更新后使用以下这个命令合并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sz="1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401080" cy="500066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/>
              <a:t>一、合并 </a:t>
            </a:r>
            <a:r>
              <a:rPr lang="en-US" altLang="zh-CN" sz="3600" b="1" dirty="0" smtClean="0"/>
              <a:t>——</a:t>
            </a:r>
            <a:r>
              <a:rPr lang="en-US" altLang="zh-CN" sz="3600" b="1" dirty="0" err="1" smtClean="0"/>
              <a:t>git</a:t>
            </a:r>
            <a:r>
              <a:rPr lang="en-US" altLang="zh-CN" sz="3600" b="1" dirty="0" smtClean="0"/>
              <a:t>   merge</a:t>
            </a:r>
            <a:endParaRPr lang="zh-CN" altLang="en-US" sz="3600" b="1" dirty="0"/>
          </a:p>
        </p:txBody>
      </p:sp>
      <p:pic>
        <p:nvPicPr>
          <p:cNvPr id="6" name="图片 5" descr="{058D6F73-1FAE-471A-B490-C84EB15D7A06}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428868"/>
            <a:ext cx="8215370" cy="430985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214942" y="3500438"/>
            <a:ext cx="3214710" cy="35719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43504" y="3143248"/>
            <a:ext cx="2143140" cy="35719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1472" y="3357562"/>
            <a:ext cx="1071570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28596" y="1071546"/>
            <a:ext cx="840108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、合并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tag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上的修改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00174"/>
            <a:ext cx="9144000" cy="7143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	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注：如指定哪个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commitid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合并，则会将该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commitid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之前所有的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commitid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的修改包括自己进行合并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401080" cy="500066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/>
              <a:t>一、合并 </a:t>
            </a:r>
            <a:r>
              <a:rPr lang="en-US" altLang="zh-CN" sz="3600" b="1" dirty="0" smtClean="0"/>
              <a:t>——</a:t>
            </a:r>
            <a:r>
              <a:rPr lang="en-US" altLang="zh-CN" sz="3600" b="1" dirty="0" err="1" smtClean="0"/>
              <a:t>git</a:t>
            </a:r>
            <a:r>
              <a:rPr lang="en-US" altLang="zh-CN" sz="3600" b="1" dirty="0" smtClean="0"/>
              <a:t>   merge</a:t>
            </a:r>
            <a:endParaRPr lang="zh-CN" altLang="en-US" sz="3600" b="1" dirty="0"/>
          </a:p>
        </p:txBody>
      </p:sp>
      <p:pic>
        <p:nvPicPr>
          <p:cNvPr id="5" name="图片 4" descr="{D4BF2826-1A72-4C6D-A8A5-39E6BA48F210}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143116"/>
            <a:ext cx="8358246" cy="46434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71934" y="2928934"/>
            <a:ext cx="4714908" cy="2857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28596" y="1000108"/>
            <a:ext cx="840108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、合并到某个版本的修改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401080" cy="500066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/>
              <a:t>一、合并 </a:t>
            </a:r>
            <a:r>
              <a:rPr lang="en-US" altLang="zh-CN" sz="3600" b="1" dirty="0" smtClean="0"/>
              <a:t>——</a:t>
            </a:r>
            <a:r>
              <a:rPr lang="en-US" altLang="zh-CN" sz="3600" b="1" dirty="0" err="1" smtClean="0"/>
              <a:t>git</a:t>
            </a:r>
            <a:r>
              <a:rPr lang="en-US" altLang="zh-CN" sz="3600" b="1" dirty="0" smtClean="0"/>
              <a:t>   merge</a:t>
            </a:r>
            <a:endParaRPr lang="zh-CN" altLang="en-US" sz="36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28596" y="1071546"/>
            <a:ext cx="840108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smtClean="0">
                <a:latin typeface="+mj-lt"/>
                <a:ea typeface="+mj-ea"/>
                <a:cs typeface="+mj-cs"/>
              </a:rPr>
              <a:t>e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、只合并一个版本的修改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图片 7" descr="{4AAD16F8-5EAB-4EA3-A09C-208A9D37DACD}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28" y="1785927"/>
            <a:ext cx="8514852" cy="4786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401080" cy="500066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/>
              <a:t>一、合并 </a:t>
            </a:r>
            <a:r>
              <a:rPr lang="en-US" altLang="zh-CN" sz="3600" b="1" dirty="0" smtClean="0"/>
              <a:t>——</a:t>
            </a:r>
            <a:r>
              <a:rPr lang="en-US" altLang="zh-CN" sz="3600" b="1" dirty="0" err="1" smtClean="0"/>
              <a:t>git</a:t>
            </a:r>
            <a:r>
              <a:rPr lang="en-US" altLang="zh-CN" sz="3600" b="1" dirty="0" smtClean="0"/>
              <a:t>   merge</a:t>
            </a:r>
            <a:endParaRPr lang="zh-CN" altLang="en-US" sz="36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28596" y="1000108"/>
            <a:ext cx="840108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smtClean="0">
                <a:latin typeface="+mj-lt"/>
                <a:ea typeface="+mj-ea"/>
                <a:cs typeface="+mj-cs"/>
              </a:rPr>
              <a:t>e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、合并多个版本的修改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图片 11" descr="{DCA7E49D-ABF4-4A8D-8A3C-13F233228970}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8" y="1500174"/>
            <a:ext cx="8929718" cy="44291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5929330"/>
            <a:ext cx="9001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注：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、如多个版本中的某个版本的修改合并过来有冲突，就会终止后面版本的合并。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         2</a:t>
            </a:r>
            <a:r>
              <a:rPr lang="zh-CN" altLang="en-US" b="1" dirty="0" smtClean="0">
                <a:solidFill>
                  <a:srgbClr val="FF0000"/>
                </a:solidFill>
              </a:rPr>
              <a:t>、如这几个版本中的路线分叉了，则只合并到第一个分叉点对应的版本。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         3</a:t>
            </a:r>
            <a:r>
              <a:rPr lang="zh-CN" altLang="en-US" b="1" dirty="0" smtClean="0">
                <a:solidFill>
                  <a:srgbClr val="FF0000"/>
                </a:solidFill>
              </a:rPr>
              <a:t>、使用该命令合并中间的几个版本时，它不会将第一个版本的修改合并过去。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14313" y="500042"/>
            <a:ext cx="85010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解决冲突</a:t>
            </a:r>
            <a:endParaRPr lang="en-US" altLang="zh-CN" sz="2400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/>
              <a:t>、安装</a:t>
            </a:r>
            <a:r>
              <a:rPr lang="en-US" altLang="zh-CN" b="1" dirty="0"/>
              <a:t>meld </a:t>
            </a:r>
            <a:r>
              <a:rPr lang="zh-CN" altLang="en-US" b="1" dirty="0"/>
              <a:t>工具，该工具用来编辑冲突。</a:t>
            </a:r>
            <a:endParaRPr lang="en-US" altLang="zh-CN" b="1" dirty="0"/>
          </a:p>
        </p:txBody>
      </p:sp>
      <p:pic>
        <p:nvPicPr>
          <p:cNvPr id="6" name="图片 8" descr="{CE1164EB-9268-499D-9785-22FCEDF56297}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072438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1857356" y="2000240"/>
            <a:ext cx="2857520" cy="571504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{A63795A6-00A6-4F3D-82D2-D1C67EB3AD5B}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2000250"/>
            <a:ext cx="8689975" cy="424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 flipH="1">
            <a:off x="285750" y="857250"/>
            <a:ext cx="8358188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Meld</a:t>
            </a:r>
            <a:r>
              <a:rPr lang="zh-CN" altLang="en-US" b="1"/>
              <a:t>工具界面：</a:t>
            </a:r>
            <a:endParaRPr lang="en-US" altLang="zh-CN" b="1"/>
          </a:p>
          <a:p>
            <a:r>
              <a:rPr lang="en-US" altLang="zh-CN" b="1"/>
              <a:t>	         </a:t>
            </a:r>
            <a:r>
              <a:rPr lang="zh-CN" altLang="en-US" sz="1600" b="1"/>
              <a:t>左边：是主干的内容。</a:t>
            </a:r>
            <a:endParaRPr lang="en-US" altLang="zh-CN" sz="1600" b="1"/>
          </a:p>
          <a:p>
            <a:r>
              <a:rPr lang="en-US" altLang="zh-CN" sz="1600" b="1"/>
              <a:t>	          </a:t>
            </a:r>
            <a:r>
              <a:rPr lang="zh-CN" altLang="en-US" sz="1600" b="1"/>
              <a:t>中间：是将左右两边的内容进行了合并。</a:t>
            </a:r>
            <a:endParaRPr lang="en-US" altLang="zh-CN" sz="1600" b="1"/>
          </a:p>
          <a:p>
            <a:r>
              <a:rPr lang="en-US" altLang="zh-CN" sz="1600" b="1"/>
              <a:t>	          </a:t>
            </a:r>
            <a:r>
              <a:rPr lang="zh-CN" altLang="en-US" sz="1600" b="1"/>
              <a:t>右边：是分支的内容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14313" y="928688"/>
            <a:ext cx="4143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1</a:t>
            </a:r>
            <a:r>
              <a:rPr lang="zh-CN" altLang="en-US" b="1"/>
              <a:t>、解决冲突</a:t>
            </a:r>
            <a:endParaRPr lang="en-US" altLang="zh-CN" b="1"/>
          </a:p>
        </p:txBody>
      </p:sp>
      <p:pic>
        <p:nvPicPr>
          <p:cNvPr id="5" name="图片 6" descr="{FF4B6A71-40FB-43F6-B25A-44FE832DB22B}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285875"/>
            <a:ext cx="8858250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14282" y="3286124"/>
            <a:ext cx="2143140" cy="42862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786314" y="2571744"/>
            <a:ext cx="1071570" cy="42862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500430" y="4357694"/>
            <a:ext cx="714380" cy="35719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72066" y="1488032"/>
            <a:ext cx="350046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、合并原型修改</a:t>
            </a:r>
            <a:endParaRPr lang="en-US" altLang="zh-CN" dirty="0" smtClean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        a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、合并的参数说明</a:t>
            </a:r>
            <a:endParaRPr lang="en-US" altLang="zh-CN" dirty="0" smtClean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        b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、合并分支上的修改</a:t>
            </a:r>
            <a:endParaRPr lang="en-US" altLang="zh-CN" dirty="0" smtClean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        c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、合并</a:t>
            </a: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tag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上的修改</a:t>
            </a:r>
            <a:endParaRPr lang="en-US" altLang="zh-CN" dirty="0" smtClean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        d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、合并到某个版本的修改</a:t>
            </a:r>
            <a:endParaRPr lang="en-US" altLang="zh-CN" dirty="0" smtClean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        e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、只合并一个版本的修改</a:t>
            </a:r>
            <a:endParaRPr lang="en-US" altLang="zh-CN" dirty="0" smtClean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        e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、合并多个版本的修改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、如何解决冲突</a:t>
            </a:r>
            <a:endParaRPr lang="en-US" altLang="zh-CN" dirty="0" smtClean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         a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、安装</a:t>
            </a: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meld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比较工具</a:t>
            </a:r>
            <a:endParaRPr lang="en-US" altLang="zh-CN" dirty="0" smtClean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         b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、如何编辑冲突</a:t>
            </a:r>
            <a:endParaRPr lang="en-US" altLang="zh-CN" dirty="0" smtClean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、将本地的修改推送至服务器</a:t>
            </a:r>
            <a:endParaRPr lang="en-US" altLang="zh-CN" dirty="0" smtClean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         a</a:t>
            </a:r>
            <a:r>
              <a:rPr lang="zh-CN" altLang="en-US" dirty="0" smtClean="0">
                <a:solidFill>
                  <a:srgbClr val="2F6422"/>
                </a:solidFill>
                <a:latin typeface="华文细黑" pitchFamily="2" charset="-122"/>
                <a:ea typeface="华文细黑" pitchFamily="2" charset="-122"/>
              </a:rPr>
              <a:t>、推送修改的步骤</a:t>
            </a:r>
          </a:p>
          <a:p>
            <a:pPr>
              <a:lnSpc>
                <a:spcPct val="150000"/>
              </a:lnSpc>
            </a:pPr>
            <a:endParaRPr lang="zh-CN" altLang="en-US" dirty="0" smtClean="0">
              <a:solidFill>
                <a:srgbClr val="2F6422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130841"/>
            <a:ext cx="3643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14818"/>
                </a:solidFill>
              </a:rPr>
              <a:t>培训目的：</a:t>
            </a:r>
            <a:endParaRPr lang="en-US" altLang="zh-CN" b="1" dirty="0" smtClean="0">
              <a:solidFill>
                <a:srgbClr val="214818"/>
              </a:solidFill>
            </a:endParaRPr>
          </a:p>
          <a:p>
            <a:r>
              <a:rPr lang="zh-CN" altLang="en-US" b="1" dirty="0" smtClean="0">
                <a:solidFill>
                  <a:srgbClr val="214818"/>
                </a:solidFill>
              </a:rPr>
              <a:t>熟悉</a:t>
            </a:r>
            <a:r>
              <a:rPr lang="en-US" altLang="zh-CN" b="1" dirty="0" err="1" smtClean="0">
                <a:solidFill>
                  <a:srgbClr val="214818"/>
                </a:solidFill>
              </a:rPr>
              <a:t>git</a:t>
            </a:r>
            <a:r>
              <a:rPr lang="en-US" altLang="zh-CN" b="1" dirty="0" smtClean="0">
                <a:solidFill>
                  <a:srgbClr val="214818"/>
                </a:solidFill>
              </a:rPr>
              <a:t>   merge</a:t>
            </a:r>
            <a:r>
              <a:rPr lang="zh-CN" altLang="en-US" b="1" dirty="0" smtClean="0">
                <a:solidFill>
                  <a:srgbClr val="214818"/>
                </a:solidFill>
              </a:rPr>
              <a:t>命令并会使用该命令以及如何推送修改到服务器上</a:t>
            </a:r>
            <a:endParaRPr lang="en-US" altLang="zh-CN" b="1" dirty="0" smtClean="0">
              <a:solidFill>
                <a:srgbClr val="214818"/>
              </a:solidFill>
            </a:endParaRPr>
          </a:p>
          <a:p>
            <a:endParaRPr lang="en-US" altLang="zh-CN" b="1" dirty="0" smtClean="0">
              <a:solidFill>
                <a:srgbClr val="214818"/>
              </a:solidFill>
            </a:endParaRPr>
          </a:p>
          <a:p>
            <a:endParaRPr lang="zh-CN" altLang="en-US" b="1" dirty="0">
              <a:solidFill>
                <a:srgbClr val="21481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2773916"/>
            <a:ext cx="3643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14818"/>
                </a:solidFill>
              </a:rPr>
              <a:t>培训对象：</a:t>
            </a:r>
            <a:endParaRPr lang="en-US" altLang="zh-CN" b="1" dirty="0" smtClean="0">
              <a:solidFill>
                <a:srgbClr val="214818"/>
              </a:solidFill>
            </a:endParaRPr>
          </a:p>
          <a:p>
            <a:r>
              <a:rPr lang="zh-CN" altLang="en-US" b="1" dirty="0" smtClean="0">
                <a:solidFill>
                  <a:srgbClr val="214818"/>
                </a:solidFill>
              </a:rPr>
              <a:t>研发人员，配置管理员</a:t>
            </a:r>
            <a:endParaRPr lang="en-US" altLang="zh-CN" b="1" dirty="0" smtClean="0">
              <a:solidFill>
                <a:srgbClr val="214818"/>
              </a:solidFill>
            </a:endParaRPr>
          </a:p>
          <a:p>
            <a:endParaRPr lang="en-US" altLang="zh-CN" b="1" dirty="0" smtClean="0">
              <a:solidFill>
                <a:srgbClr val="214818"/>
              </a:solidFill>
            </a:endParaRPr>
          </a:p>
          <a:p>
            <a:endParaRPr lang="zh-CN" altLang="en-US" b="1" dirty="0">
              <a:solidFill>
                <a:srgbClr val="21481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4131238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14818"/>
                </a:solidFill>
              </a:rPr>
              <a:t>培训讲师：周亚姣</a:t>
            </a:r>
            <a:endParaRPr lang="zh-CN" altLang="en-US" b="1" dirty="0">
              <a:solidFill>
                <a:srgbClr val="21481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2066" y="1130842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14818"/>
                </a:solidFill>
              </a:rPr>
              <a:t>学习重点：</a:t>
            </a:r>
            <a:endParaRPr lang="zh-CN" altLang="en-US" b="1" dirty="0">
              <a:solidFill>
                <a:srgbClr val="21481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5202808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14818"/>
                </a:solidFill>
              </a:rPr>
              <a:t>培训课时：</a:t>
            </a:r>
            <a:endParaRPr lang="en-US" altLang="zh-CN" b="1" dirty="0" smtClean="0">
              <a:solidFill>
                <a:srgbClr val="214818"/>
              </a:solidFill>
            </a:endParaRPr>
          </a:p>
          <a:p>
            <a:r>
              <a:rPr lang="en-US" altLang="zh-CN" b="1" dirty="0" smtClean="0">
                <a:solidFill>
                  <a:srgbClr val="214818"/>
                </a:solidFill>
              </a:rPr>
              <a:t>1.5H</a:t>
            </a:r>
            <a:endParaRPr lang="zh-CN" altLang="en-US" b="1" dirty="0">
              <a:solidFill>
                <a:srgbClr val="21481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35719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/>
              <a:t>二、推送修改至服务器：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505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b="1" dirty="0" smtClean="0"/>
              <a:t>第一步、将服务器的修改更新至本地，以免提示推送过时，使用命令：</a:t>
            </a:r>
            <a:endParaRPr lang="en-US" altLang="zh-CN" sz="2000" b="1" dirty="0" smtClean="0"/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r>
              <a:rPr lang="en-US" altLang="zh-CN" sz="1800" b="1" dirty="0" smtClean="0"/>
              <a:t>	a</a:t>
            </a:r>
            <a:r>
              <a:rPr lang="zh-CN" altLang="en-US" sz="1800" b="1" dirty="0" smtClean="0"/>
              <a:t>、</a:t>
            </a:r>
            <a:r>
              <a:rPr lang="en-US" altLang="zh-CN" sz="1800" b="1" dirty="0" smtClean="0"/>
              <a:t>repo   sync  </a:t>
            </a:r>
            <a:r>
              <a:rPr lang="zh-CN" altLang="en-US" sz="1800" b="1" dirty="0" smtClean="0"/>
              <a:t>此命令会将服务器上所有仓库的修改更新下来。</a:t>
            </a:r>
            <a:endParaRPr lang="en-US" altLang="zh-CN" sz="1800" b="1" dirty="0" smtClean="0"/>
          </a:p>
          <a:p>
            <a:pPr>
              <a:buNone/>
            </a:pPr>
            <a:endParaRPr lang="en-US" altLang="zh-CN" sz="1800" b="1" dirty="0" smtClean="0"/>
          </a:p>
          <a:p>
            <a:pPr>
              <a:buNone/>
            </a:pPr>
            <a:r>
              <a:rPr lang="en-US" altLang="zh-CN" sz="1800" b="1" dirty="0" smtClean="0"/>
              <a:t>	b</a:t>
            </a:r>
            <a:r>
              <a:rPr lang="zh-CN" altLang="en-US" sz="1800" b="1" dirty="0" smtClean="0"/>
              <a:t>、</a:t>
            </a:r>
            <a:r>
              <a:rPr lang="en-US" altLang="zh-CN" sz="1800" b="1" dirty="0" smtClean="0"/>
              <a:t>repo   sync  .    </a:t>
            </a:r>
            <a:r>
              <a:rPr lang="zh-CN" altLang="en-US" sz="1800" b="1" dirty="0" smtClean="0"/>
              <a:t>此命令则只会将你本地当前某个仓库在服务器上的修改更新下来。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b="1" dirty="0" smtClean="0"/>
              <a:t>	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注：以上两个命令执行之后，都会在本地创建一个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no  branch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分支。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1800" b="1" dirty="0" smtClean="0">
              <a:solidFill>
                <a:srgbClr val="FF0000"/>
              </a:solidFill>
            </a:endParaRPr>
          </a:p>
        </p:txBody>
      </p:sp>
      <p:pic>
        <p:nvPicPr>
          <p:cNvPr id="5" name="图片 4" descr="{1F2137B2-7AF9-4B54-87F2-19B9CA2ACB7D}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3214686"/>
            <a:ext cx="7858180" cy="34290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7224" y="3357562"/>
            <a:ext cx="1785950" cy="6429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5786" y="5429264"/>
            <a:ext cx="2214578" cy="78581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85786" y="5357826"/>
            <a:ext cx="1285884" cy="28575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72066" y="3929066"/>
            <a:ext cx="1285884" cy="21431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720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zh-CN" altLang="en-US" sz="2000" b="1" dirty="0" smtClean="0"/>
              <a:t>第二步、将项目</a:t>
            </a:r>
            <a:r>
              <a:rPr lang="en-US" altLang="zh-CN" sz="2000" b="1" dirty="0" smtClean="0"/>
              <a:t>tag</a:t>
            </a:r>
            <a:r>
              <a:rPr lang="zh-CN" altLang="en-US" sz="2000" b="1" dirty="0" smtClean="0"/>
              <a:t>名</a:t>
            </a:r>
            <a:r>
              <a:rPr lang="en-US" altLang="zh-CN" sz="2000" b="1" dirty="0" smtClean="0"/>
              <a:t>-branch</a:t>
            </a:r>
            <a:r>
              <a:rPr lang="zh-CN" altLang="en-US" sz="2000" b="1" dirty="0" smtClean="0"/>
              <a:t>（如</a:t>
            </a:r>
            <a:r>
              <a:rPr lang="en-US" altLang="zh-CN" sz="2000" b="1" dirty="0" smtClean="0"/>
              <a:t>S8081_RUSSIAN_V1.0-branch</a:t>
            </a:r>
            <a:r>
              <a:rPr lang="zh-CN" altLang="en-US" sz="2000" b="1" dirty="0" smtClean="0"/>
              <a:t>）分支的修改合并到</a:t>
            </a:r>
            <a:r>
              <a:rPr lang="en-US" altLang="zh-CN" sz="2000" b="1" dirty="0" smtClean="0"/>
              <a:t>no  branch  </a:t>
            </a:r>
            <a:r>
              <a:rPr lang="zh-CN" altLang="en-US" sz="2000" b="1" dirty="0" smtClean="0"/>
              <a:t>分支上。</a:t>
            </a:r>
            <a:endParaRPr lang="en-US" altLang="zh-CN" sz="2000" b="1" dirty="0" smtClean="0"/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endParaRPr lang="zh-CN" altLang="en-US" sz="2000" b="1" dirty="0" smtClean="0"/>
          </a:p>
          <a:p>
            <a:pPr>
              <a:buNone/>
            </a:pPr>
            <a:r>
              <a:rPr lang="en-US" altLang="zh-CN" sz="2000" b="1" dirty="0" smtClean="0"/>
              <a:t>	</a:t>
            </a:r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	</a:t>
            </a:r>
            <a:endParaRPr lang="zh-CN" altLang="en-US" sz="1800" b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35719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/>
              <a:t>二、推送修改至服务器：</a:t>
            </a:r>
            <a:endParaRPr lang="zh-CN" altLang="en-US" sz="2400" b="1" dirty="0"/>
          </a:p>
        </p:txBody>
      </p:sp>
      <p:pic>
        <p:nvPicPr>
          <p:cNvPr id="7" name="图片 6" descr="{9A9AF437-63C6-4C49-9D6C-9F436949480F}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857364"/>
            <a:ext cx="7500990" cy="45005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86446" y="3929066"/>
            <a:ext cx="2000264" cy="35719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42976" y="3357562"/>
            <a:ext cx="1571636" cy="28575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>
              <a:buNone/>
            </a:pPr>
            <a:r>
              <a:rPr lang="zh-CN" altLang="en-US" sz="2000" b="1" dirty="0" smtClean="0"/>
              <a:t>第三步、升级</a:t>
            </a:r>
            <a:r>
              <a:rPr lang="en-US" altLang="zh-CN" sz="2000" b="1" dirty="0" smtClean="0"/>
              <a:t>tag</a:t>
            </a:r>
          </a:p>
          <a:p>
            <a:pPr lvl="1"/>
            <a:endParaRPr lang="en-US" altLang="zh-CN" sz="1600" b="1" dirty="0" smtClean="0"/>
          </a:p>
          <a:p>
            <a:pPr lvl="1">
              <a:buNone/>
            </a:pPr>
            <a:r>
              <a:rPr lang="zh-CN" altLang="en-US" sz="1800" b="1" dirty="0" smtClean="0"/>
              <a:t>使用的命令是：</a:t>
            </a:r>
            <a:r>
              <a:rPr lang="en-US" altLang="zh-CN" sz="1800" b="1" dirty="0" err="1" smtClean="0"/>
              <a:t>git</a:t>
            </a:r>
            <a:r>
              <a:rPr lang="en-US" altLang="zh-CN" sz="1800" b="1" dirty="0" smtClean="0"/>
              <a:t>    tag  -f  </a:t>
            </a:r>
            <a:r>
              <a:rPr lang="zh-CN" altLang="en-US" sz="1800" b="1" dirty="0" smtClean="0"/>
              <a:t>项目</a:t>
            </a:r>
            <a:r>
              <a:rPr lang="en-US" altLang="zh-CN" sz="1800" b="1" dirty="0" smtClean="0"/>
              <a:t>tag</a:t>
            </a:r>
            <a:r>
              <a:rPr lang="zh-CN" altLang="en-US" sz="1800" b="1" dirty="0" smtClean="0"/>
              <a:t>名（如</a:t>
            </a:r>
            <a:r>
              <a:rPr lang="en-US" altLang="zh-CN" sz="1800" b="1" dirty="0" smtClean="0"/>
              <a:t>S8081_RUSSIAN_V1.0</a:t>
            </a:r>
            <a:r>
              <a:rPr lang="zh-CN" altLang="en-US" sz="1800" b="1" dirty="0" smtClean="0"/>
              <a:t>）</a:t>
            </a:r>
            <a:endParaRPr lang="en-US" altLang="zh-CN" sz="1800" b="1" dirty="0" smtClean="0"/>
          </a:p>
          <a:p>
            <a:pPr lvl="1">
              <a:buNone/>
            </a:pPr>
            <a:endParaRPr lang="en-US" altLang="zh-CN" sz="1800" b="1" dirty="0" smtClean="0"/>
          </a:p>
          <a:p>
            <a:pPr lvl="1">
              <a:buNone/>
            </a:pPr>
            <a:r>
              <a:rPr lang="zh-CN" altLang="en-US" sz="1800" b="1" dirty="0" smtClean="0"/>
              <a:t>第四步、升级了之后，则推送修改到服务器上。</a:t>
            </a:r>
            <a:endParaRPr lang="en-US" altLang="zh-CN" sz="1800" b="1" dirty="0" smtClean="0"/>
          </a:p>
          <a:p>
            <a:pPr lvl="1">
              <a:buNone/>
            </a:pPr>
            <a:r>
              <a:rPr lang="en-US" altLang="zh-CN" sz="1800" b="1" dirty="0" smtClean="0"/>
              <a:t>	</a:t>
            </a:r>
          </a:p>
          <a:p>
            <a:pPr lvl="1">
              <a:buNone/>
            </a:pPr>
            <a:r>
              <a:rPr lang="en-US" altLang="zh-CN" sz="1800" b="1" dirty="0" smtClean="0"/>
              <a:t>	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、推送修改之前最好查看一下，远程名是叫什么？使用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   remote  -v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命令。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1800" b="1" dirty="0" smtClean="0"/>
              <a:t>	</a:t>
            </a:r>
          </a:p>
          <a:p>
            <a:pPr lvl="1">
              <a:buNone/>
            </a:pPr>
            <a:r>
              <a:rPr lang="en-US" altLang="zh-CN" sz="1800" b="1" dirty="0" smtClean="0"/>
              <a:t>	2</a:t>
            </a:r>
            <a:r>
              <a:rPr lang="zh-CN" altLang="en-US" sz="1800" b="1" dirty="0" smtClean="0"/>
              <a:t>、推送修改，使用的命令是：</a:t>
            </a:r>
            <a:endParaRPr lang="en-US" altLang="zh-CN" sz="1800" b="1" dirty="0" smtClean="0"/>
          </a:p>
          <a:p>
            <a:pPr lvl="1">
              <a:buNone/>
            </a:pPr>
            <a:r>
              <a:rPr lang="en-US" altLang="zh-CN" sz="1800" b="1" dirty="0" smtClean="0"/>
              <a:t>	</a:t>
            </a:r>
          </a:p>
          <a:p>
            <a:pPr lvl="1">
              <a:buNone/>
            </a:pPr>
            <a:r>
              <a:rPr lang="en-US" altLang="zh-CN" sz="1800" b="1" dirty="0" smtClean="0"/>
              <a:t>	 	</a:t>
            </a:r>
            <a:r>
              <a:rPr lang="en-US" altLang="zh-CN" sz="1800" b="1" dirty="0" err="1" smtClean="0"/>
              <a:t>git</a:t>
            </a:r>
            <a:r>
              <a:rPr lang="en-US" altLang="zh-CN" sz="1800" b="1" dirty="0" smtClean="0"/>
              <a:t>     push   </a:t>
            </a:r>
            <a:r>
              <a:rPr lang="zh-CN" altLang="en-US" sz="1800" b="1" dirty="0" smtClean="0"/>
              <a:t>远程名    项目</a:t>
            </a:r>
            <a:r>
              <a:rPr lang="en-US" altLang="zh-CN" sz="1800" b="1" dirty="0" smtClean="0"/>
              <a:t>tag</a:t>
            </a:r>
            <a:r>
              <a:rPr lang="zh-CN" altLang="en-US" sz="1800" b="1" dirty="0" smtClean="0"/>
              <a:t>名（如</a:t>
            </a:r>
            <a:r>
              <a:rPr lang="en-US" altLang="zh-CN" sz="1800" b="1" dirty="0" smtClean="0"/>
              <a:t>S8081_RUSSIAN_V1.0</a:t>
            </a:r>
            <a:r>
              <a:rPr lang="zh-CN" altLang="en-US" sz="1800" b="1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35719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/>
              <a:t>二、推送修改至服务器：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401080" cy="50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一、合并 的参数说明：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429288"/>
          </a:xfrm>
        </p:spPr>
        <p:txBody>
          <a:bodyPr>
            <a:normAutofit fontScale="47500" lnSpcReduction="20000"/>
          </a:bodyPr>
          <a:lstStyle/>
          <a:p>
            <a:endParaRPr lang="en-US" altLang="zh-CN" sz="4400" b="1" dirty="0" smtClean="0"/>
          </a:p>
          <a:p>
            <a:r>
              <a:rPr lang="en-US" altLang="zh-CN" sz="3400" b="1" dirty="0" smtClean="0"/>
              <a:t>-n</a:t>
            </a:r>
            <a:r>
              <a:rPr lang="zh-CN" altLang="en-US" sz="3400" b="1" dirty="0" smtClean="0"/>
              <a:t>：合并之后不显示出差异。</a:t>
            </a:r>
            <a:endParaRPr lang="en-US" altLang="zh-CN" sz="3400" b="1" dirty="0" smtClean="0"/>
          </a:p>
          <a:p>
            <a:endParaRPr lang="en-US" altLang="zh-CN" sz="3400" b="1" dirty="0" smtClean="0"/>
          </a:p>
          <a:p>
            <a:r>
              <a:rPr lang="en-US" altLang="zh-CN" sz="3400" b="1" dirty="0" smtClean="0"/>
              <a:t>--stat</a:t>
            </a:r>
            <a:r>
              <a:rPr lang="zh-CN" altLang="en-US" sz="3400" b="1" dirty="0" smtClean="0"/>
              <a:t>：合并之后显示出差异。</a:t>
            </a:r>
            <a:endParaRPr lang="en-US" altLang="zh-CN" sz="3400" b="1" dirty="0" smtClean="0"/>
          </a:p>
          <a:p>
            <a:endParaRPr lang="en-US" altLang="zh-CN" sz="3400" b="1" dirty="0" smtClean="0"/>
          </a:p>
          <a:p>
            <a:r>
              <a:rPr lang="en-US" altLang="zh-CN" sz="3400" b="1" dirty="0" smtClean="0"/>
              <a:t>--squash:</a:t>
            </a:r>
            <a:r>
              <a:rPr lang="zh-CN" altLang="en-US" sz="3400" b="1" dirty="0" smtClean="0"/>
              <a:t>合并之后要另执行</a:t>
            </a:r>
            <a:r>
              <a:rPr lang="en-US" altLang="zh-CN" sz="3400" b="1" dirty="0" err="1" smtClean="0"/>
              <a:t>git</a:t>
            </a:r>
            <a:r>
              <a:rPr lang="zh-CN" altLang="en-US" sz="3400" b="1" dirty="0" smtClean="0"/>
              <a:t>  </a:t>
            </a:r>
            <a:r>
              <a:rPr lang="en-US" altLang="zh-CN" sz="3400" b="1" dirty="0" smtClean="0"/>
              <a:t>commit</a:t>
            </a:r>
            <a:r>
              <a:rPr lang="zh-CN" altLang="en-US" sz="3400" b="1" dirty="0" smtClean="0"/>
              <a:t>，才能将合并结果提交到本地仓库。同</a:t>
            </a:r>
            <a:r>
              <a:rPr lang="en-US" altLang="zh-CN" sz="3400" b="1" dirty="0" err="1" smtClean="0"/>
              <a:t>svn</a:t>
            </a:r>
            <a:r>
              <a:rPr lang="en-US" altLang="zh-CN" sz="3400" b="1" dirty="0" smtClean="0"/>
              <a:t> merge</a:t>
            </a:r>
          </a:p>
          <a:p>
            <a:endParaRPr lang="en-US" altLang="zh-CN" sz="3400" b="1" dirty="0" smtClean="0"/>
          </a:p>
          <a:p>
            <a:r>
              <a:rPr lang="en-US" altLang="zh-CN" sz="3400" b="1" dirty="0" smtClean="0"/>
              <a:t>--summary</a:t>
            </a:r>
            <a:r>
              <a:rPr lang="zh-CN" altLang="en-US" sz="3400" b="1" dirty="0" smtClean="0"/>
              <a:t>：合并之后显示出差异，跟</a:t>
            </a:r>
            <a:r>
              <a:rPr lang="en-US" altLang="zh-CN" sz="3400" b="1" dirty="0" smtClean="0"/>
              <a:t>—stat</a:t>
            </a:r>
            <a:r>
              <a:rPr lang="zh-CN" altLang="en-US" sz="3400" b="1" dirty="0" smtClean="0"/>
              <a:t>参数一样。</a:t>
            </a:r>
            <a:endParaRPr lang="en-US" altLang="zh-CN" sz="3400" b="1" dirty="0" smtClean="0"/>
          </a:p>
          <a:p>
            <a:endParaRPr lang="en-US" altLang="zh-CN" sz="3400" b="1" dirty="0" smtClean="0"/>
          </a:p>
          <a:p>
            <a:r>
              <a:rPr lang="en-US" altLang="zh-CN" sz="3400" b="1" dirty="0" smtClean="0"/>
              <a:t>--commit</a:t>
            </a:r>
            <a:r>
              <a:rPr lang="zh-CN" altLang="en-US" sz="3400" b="1" dirty="0" smtClean="0"/>
              <a:t>：将合并结果提交到本地仓库，无需再执行</a:t>
            </a:r>
            <a:r>
              <a:rPr lang="en-US" altLang="zh-CN" sz="3400" b="1" dirty="0" err="1" smtClean="0"/>
              <a:t>git</a:t>
            </a:r>
            <a:r>
              <a:rPr lang="en-US" altLang="zh-CN" sz="3400" b="1" dirty="0" smtClean="0"/>
              <a:t>   commit</a:t>
            </a:r>
            <a:r>
              <a:rPr lang="zh-CN" altLang="en-US" sz="3400" b="1" dirty="0" smtClean="0"/>
              <a:t>操作。（默认的）</a:t>
            </a:r>
            <a:endParaRPr lang="en-US" altLang="zh-CN" sz="3400" b="1" dirty="0" smtClean="0"/>
          </a:p>
          <a:p>
            <a:endParaRPr lang="en-US" altLang="zh-CN" sz="3400" b="1" dirty="0" smtClean="0"/>
          </a:p>
          <a:p>
            <a:r>
              <a:rPr lang="en-US" altLang="zh-CN" sz="3400" b="1" dirty="0" smtClean="0"/>
              <a:t>-X &lt;option&gt;:</a:t>
            </a:r>
            <a:r>
              <a:rPr lang="zh-CN" altLang="en-US" sz="3400" b="1" dirty="0" smtClean="0"/>
              <a:t>如合并中产生冲突，该参数可以选择是合并其他人的修改还是自己的修改。</a:t>
            </a:r>
            <a:r>
              <a:rPr lang="en-US" altLang="zh-CN" sz="3400" b="1" dirty="0" smtClean="0"/>
              <a:t>	           Option</a:t>
            </a:r>
            <a:r>
              <a:rPr lang="zh-CN" altLang="en-US" sz="3400" b="1" dirty="0" smtClean="0"/>
              <a:t>：</a:t>
            </a:r>
            <a:r>
              <a:rPr lang="en-US" altLang="zh-CN" sz="3400" b="1" dirty="0" smtClean="0"/>
              <a:t>theirs</a:t>
            </a:r>
            <a:r>
              <a:rPr lang="zh-CN" altLang="en-US" sz="3400" b="1" dirty="0" smtClean="0"/>
              <a:t>、</a:t>
            </a:r>
            <a:r>
              <a:rPr lang="en-US" altLang="zh-CN" sz="3400" b="1" dirty="0" smtClean="0"/>
              <a:t>ours  </a:t>
            </a:r>
            <a:r>
              <a:rPr lang="zh-CN" altLang="en-US" sz="3400" b="1" dirty="0" smtClean="0"/>
              <a:t>。</a:t>
            </a:r>
            <a:r>
              <a:rPr lang="en-US" altLang="zh-CN" sz="3400" b="1" dirty="0" smtClean="0"/>
              <a:t>theirs </a:t>
            </a:r>
            <a:r>
              <a:rPr lang="zh-CN" altLang="en-US" sz="3400" b="1" dirty="0" smtClean="0"/>
              <a:t>代表直接用他们的文件作为最终合并的文件，         </a:t>
            </a:r>
            <a:r>
              <a:rPr lang="en-US" altLang="zh-CN" sz="3400" b="1" dirty="0" smtClean="0"/>
              <a:t>	          ours</a:t>
            </a:r>
            <a:r>
              <a:rPr lang="zh-CN" altLang="en-US" sz="3400" b="1" dirty="0" smtClean="0"/>
              <a:t>就是用我们的。（建议最好不要使用）</a:t>
            </a:r>
            <a:endParaRPr lang="en-US" altLang="zh-CN" sz="3400" b="1" dirty="0" smtClean="0"/>
          </a:p>
          <a:p>
            <a:endParaRPr lang="en-US" altLang="zh-CN" sz="3400" b="1" dirty="0" smtClean="0"/>
          </a:p>
          <a:p>
            <a:r>
              <a:rPr lang="en-US" altLang="zh-CN" sz="3400" b="1" dirty="0" smtClean="0"/>
              <a:t>-q</a:t>
            </a:r>
            <a:r>
              <a:rPr lang="zh-CN" altLang="en-US" sz="3400" b="1" dirty="0" smtClean="0"/>
              <a:t>：合并之后不会显示出差异。</a:t>
            </a:r>
            <a:endParaRPr lang="en-US" altLang="zh-CN" sz="3400" b="1" dirty="0" smtClean="0"/>
          </a:p>
          <a:p>
            <a:endParaRPr lang="en-US" altLang="zh-CN" sz="3400" b="1" dirty="0" smtClean="0"/>
          </a:p>
          <a:p>
            <a:r>
              <a:rPr lang="en-US" altLang="zh-CN" sz="3400" b="1" dirty="0" smtClean="0"/>
              <a:t>--abort</a:t>
            </a:r>
            <a:r>
              <a:rPr lang="zh-CN" altLang="en-US" sz="3400" b="1" dirty="0" smtClean="0"/>
              <a:t>：中止合并</a:t>
            </a:r>
            <a:endParaRPr lang="en-US" altLang="zh-CN" sz="3400" b="1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4282" y="571480"/>
            <a:ext cx="8229600" cy="42862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 err="1" smtClean="0"/>
              <a:t>Git</a:t>
            </a:r>
            <a:r>
              <a:rPr lang="en-US" altLang="zh-CN" sz="1800" b="1" dirty="0" smtClean="0"/>
              <a:t>  merge  --stat</a:t>
            </a:r>
            <a:r>
              <a:rPr lang="zh-CN" altLang="en-US" sz="1800" b="1" dirty="0" smtClean="0"/>
              <a:t>参数效果图：</a:t>
            </a:r>
          </a:p>
        </p:txBody>
      </p:sp>
      <p:pic>
        <p:nvPicPr>
          <p:cNvPr id="5" name="图片 5" descr="{50DD14DF-3719-4512-9AFF-2BE92FA2ED52}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8358188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214313" y="3071813"/>
            <a:ext cx="8229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b="1" kern="0" dirty="0" err="1">
                <a:latin typeface="+mj-lt"/>
                <a:ea typeface="+mj-ea"/>
                <a:cs typeface="+mj-cs"/>
              </a:rPr>
              <a:t>Git</a:t>
            </a:r>
            <a:r>
              <a:rPr lang="en-US" altLang="zh-CN" b="1" kern="0" dirty="0">
                <a:latin typeface="+mj-lt"/>
                <a:ea typeface="+mj-ea"/>
                <a:cs typeface="+mj-cs"/>
              </a:rPr>
              <a:t>  merge  --n</a:t>
            </a:r>
            <a:r>
              <a:rPr lang="zh-CN" altLang="en-US" b="1" kern="0" dirty="0">
                <a:latin typeface="+mj-lt"/>
                <a:ea typeface="+mj-ea"/>
                <a:cs typeface="+mj-cs"/>
              </a:rPr>
              <a:t>参数效果图：</a:t>
            </a:r>
          </a:p>
        </p:txBody>
      </p:sp>
      <p:pic>
        <p:nvPicPr>
          <p:cNvPr id="7" name="图片 8" descr="{4EE314F2-CD67-4AA6-96DE-C11914D4CE58}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3500438"/>
            <a:ext cx="8358188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214313" y="5214938"/>
            <a:ext cx="8229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b="1" kern="0" dirty="0" err="1">
                <a:latin typeface="+mj-lt"/>
                <a:ea typeface="+mj-ea"/>
                <a:cs typeface="+mj-cs"/>
              </a:rPr>
              <a:t>Git</a:t>
            </a:r>
            <a:r>
              <a:rPr lang="en-US" altLang="zh-CN" b="1" kern="0" dirty="0">
                <a:latin typeface="+mj-lt"/>
                <a:ea typeface="+mj-ea"/>
                <a:cs typeface="+mj-cs"/>
              </a:rPr>
              <a:t>  merge  --abort</a:t>
            </a:r>
            <a:r>
              <a:rPr lang="zh-CN" altLang="en-US" b="1" kern="0" dirty="0">
                <a:latin typeface="+mj-lt"/>
                <a:ea typeface="+mj-ea"/>
                <a:cs typeface="+mj-cs"/>
              </a:rPr>
              <a:t>参数效果图：</a:t>
            </a:r>
          </a:p>
        </p:txBody>
      </p:sp>
      <p:pic>
        <p:nvPicPr>
          <p:cNvPr id="9" name="图片 10" descr="{02E3DE4A-07C4-4BFA-8716-10E8C97DB451}.bmp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" y="5643562"/>
            <a:ext cx="8358188" cy="85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357158" y="2071678"/>
            <a:ext cx="4071966" cy="6429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720" y="4357694"/>
            <a:ext cx="4000528" cy="42862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7158" y="6072206"/>
            <a:ext cx="4500594" cy="42862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14313" y="928688"/>
            <a:ext cx="85010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Git  merge  -X &lt;theirs/ours&gt; </a:t>
            </a:r>
            <a:r>
              <a:rPr lang="zh-CN" altLang="en-US" b="1"/>
              <a:t>参数的效果图：</a:t>
            </a:r>
            <a:endParaRPr lang="en-US" altLang="zh-CN" b="1"/>
          </a:p>
          <a:p>
            <a:r>
              <a:rPr lang="zh-CN" altLang="en-US" b="1"/>
              <a:t>以下是主干</a:t>
            </a:r>
            <a:r>
              <a:rPr lang="en-US" altLang="zh-CN" b="1"/>
              <a:t>master</a:t>
            </a:r>
            <a:r>
              <a:rPr lang="zh-CN" altLang="en-US" b="1"/>
              <a:t>的修改：</a:t>
            </a:r>
          </a:p>
        </p:txBody>
      </p:sp>
      <p:pic>
        <p:nvPicPr>
          <p:cNvPr id="5" name="图片 6" descr="{B8B09A91-F06F-4EE1-8938-C2C5F3969932}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785938"/>
            <a:ext cx="7786688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>
          <a:xfrm>
            <a:off x="428596" y="2571744"/>
            <a:ext cx="1071570" cy="28575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0034" y="3786190"/>
            <a:ext cx="4286280" cy="20002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{5FE88977-ABAC-43A5-BBA5-984C10BD7D15}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7929562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85720" y="857232"/>
            <a:ext cx="85010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err="1"/>
              <a:t>Git</a:t>
            </a:r>
            <a:r>
              <a:rPr lang="en-US" altLang="zh-CN" b="1" dirty="0"/>
              <a:t>  merge  -X &lt;theirs/ours&gt; </a:t>
            </a:r>
            <a:r>
              <a:rPr lang="zh-CN" altLang="en-US" b="1" dirty="0"/>
              <a:t>参数的效果图：</a:t>
            </a:r>
            <a:endParaRPr lang="en-US" altLang="zh-CN" b="1" dirty="0"/>
          </a:p>
          <a:p>
            <a:r>
              <a:rPr lang="zh-CN" altLang="en-US" b="1" dirty="0"/>
              <a:t>以下是主干</a:t>
            </a:r>
            <a:r>
              <a:rPr lang="en-US" altLang="zh-CN" b="1" dirty="0"/>
              <a:t>local_branch4</a:t>
            </a:r>
            <a:r>
              <a:rPr lang="zh-CN" altLang="en-US" b="1" dirty="0"/>
              <a:t>的修改：</a:t>
            </a:r>
          </a:p>
        </p:txBody>
      </p:sp>
      <p:sp>
        <p:nvSpPr>
          <p:cNvPr id="6" name="椭圆 5"/>
          <p:cNvSpPr/>
          <p:nvPr/>
        </p:nvSpPr>
        <p:spPr>
          <a:xfrm>
            <a:off x="571472" y="2285992"/>
            <a:ext cx="1571636" cy="28575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472" y="3714752"/>
            <a:ext cx="3643338" cy="23574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14313" y="928688"/>
            <a:ext cx="8501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err="1"/>
              <a:t>Git</a:t>
            </a:r>
            <a:r>
              <a:rPr lang="en-US" altLang="zh-CN" b="1" dirty="0"/>
              <a:t>  merge  -X ours </a:t>
            </a:r>
            <a:r>
              <a:rPr lang="zh-CN" altLang="en-US" b="1" dirty="0"/>
              <a:t>参数的效果图：</a:t>
            </a:r>
            <a:endParaRPr lang="en-US" altLang="zh-CN" b="1" dirty="0"/>
          </a:p>
        </p:txBody>
      </p:sp>
      <p:pic>
        <p:nvPicPr>
          <p:cNvPr id="5" name="图片 5" descr="{305F874C-3936-433C-A442-0AC3873DE92A}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714500"/>
            <a:ext cx="80010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42910" y="2786058"/>
            <a:ext cx="3500462" cy="24288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{4533F46E-FA31-4F84-8C18-0D67945F77FE}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428750"/>
            <a:ext cx="8485188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14313" y="928688"/>
            <a:ext cx="8501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Git  merge  -X theirs </a:t>
            </a:r>
            <a:r>
              <a:rPr lang="zh-CN" altLang="en-US" b="1"/>
              <a:t>参数的效果图：</a:t>
            </a:r>
            <a:endParaRPr lang="en-US" altLang="zh-CN" b="1"/>
          </a:p>
        </p:txBody>
      </p:sp>
      <p:sp>
        <p:nvSpPr>
          <p:cNvPr id="6" name="矩形 5"/>
          <p:cNvSpPr/>
          <p:nvPr/>
        </p:nvSpPr>
        <p:spPr>
          <a:xfrm>
            <a:off x="285720" y="4643446"/>
            <a:ext cx="2857520" cy="150019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89027"/>
            <a:ext cx="8229600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、合并之前需注意：</a:t>
            </a:r>
            <a:endParaRPr lang="en-US" altLang="zh-CN" sz="2000" b="1" dirty="0" smtClean="0"/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	</a:t>
            </a:r>
            <a:r>
              <a:rPr lang="en-US" altLang="zh-CN" sz="1800" b="1" dirty="0" smtClean="0"/>
              <a:t>a</a:t>
            </a:r>
            <a:r>
              <a:rPr lang="zh-CN" altLang="en-US" sz="1800" b="1" dirty="0" smtClean="0"/>
              <a:t>、</a:t>
            </a:r>
            <a:r>
              <a:rPr lang="en-US" altLang="zh-CN" sz="1800" b="1" dirty="0" err="1" smtClean="0"/>
              <a:t>git</a:t>
            </a:r>
            <a:r>
              <a:rPr lang="en-US" altLang="zh-CN" sz="1800" b="1" dirty="0" smtClean="0"/>
              <a:t> branch </a:t>
            </a:r>
            <a:r>
              <a:rPr lang="zh-CN" altLang="en-US" sz="1800" b="1" dirty="0" smtClean="0"/>
              <a:t>检查你本地的分支有哪些</a:t>
            </a:r>
            <a:endParaRPr lang="en-US" altLang="zh-CN" sz="1800" b="1" dirty="0" smtClean="0"/>
          </a:p>
          <a:p>
            <a:pPr>
              <a:buNone/>
            </a:pP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	b</a:t>
            </a:r>
            <a:r>
              <a:rPr lang="zh-CN" altLang="en-US" sz="2000" b="1" dirty="0" smtClean="0"/>
              <a:t>、查看之后，</a:t>
            </a:r>
            <a:r>
              <a:rPr lang="zh-CN" altLang="en-US" sz="1800" b="1" dirty="0" smtClean="0"/>
              <a:t>如只有</a:t>
            </a:r>
            <a:r>
              <a:rPr lang="en-US" altLang="zh-CN" sz="1800" b="1" dirty="0" smtClean="0"/>
              <a:t>no branch</a:t>
            </a:r>
            <a:r>
              <a:rPr lang="zh-CN" altLang="en-US" sz="1800" b="1" dirty="0" smtClean="0"/>
              <a:t>分支，则需创建一个属于当前项目的一个本地分支，其命名规则是：该项目的</a:t>
            </a:r>
            <a:r>
              <a:rPr lang="en-US" altLang="zh-CN" sz="1800" b="1" dirty="0" smtClean="0"/>
              <a:t>tag</a:t>
            </a:r>
            <a:r>
              <a:rPr lang="zh-CN" altLang="en-US" sz="1800" b="1" dirty="0" smtClean="0"/>
              <a:t>名</a:t>
            </a:r>
            <a:r>
              <a:rPr lang="en-US" altLang="zh-CN" sz="1800" b="1" dirty="0" smtClean="0"/>
              <a:t>-branch</a:t>
            </a:r>
            <a:r>
              <a:rPr lang="zh-CN" altLang="en-US" sz="1800" b="1" dirty="0" smtClean="0"/>
              <a:t>，如：</a:t>
            </a:r>
            <a:r>
              <a:rPr lang="en-US" altLang="zh-CN" sz="1800" b="1" dirty="0" smtClean="0"/>
              <a:t>S8081_RUSSIAN_V1.0-branch</a:t>
            </a:r>
          </a:p>
          <a:p>
            <a:pPr>
              <a:buNone/>
            </a:pPr>
            <a:endParaRPr lang="en-US" altLang="zh-CN" sz="1800" b="1" dirty="0" smtClean="0"/>
          </a:p>
          <a:p>
            <a:pPr>
              <a:buNone/>
            </a:pPr>
            <a:r>
              <a:rPr lang="en-US" altLang="zh-CN" sz="1800" b="1" dirty="0" smtClean="0"/>
              <a:t>	</a:t>
            </a:r>
            <a:r>
              <a:rPr lang="zh-CN" altLang="en-US" sz="1800" b="1" dirty="0" smtClean="0"/>
              <a:t>为什么这样做？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b="1" dirty="0" smtClean="0"/>
              <a:t>	1</a:t>
            </a:r>
            <a:r>
              <a:rPr lang="zh-CN" altLang="en-US" sz="1800" b="1" dirty="0" smtClean="0"/>
              <a:t>、如果你本地只有一个</a:t>
            </a:r>
            <a:r>
              <a:rPr lang="en-US" altLang="zh-CN" sz="1800" b="1" dirty="0" smtClean="0"/>
              <a:t>no branch</a:t>
            </a:r>
            <a:r>
              <a:rPr lang="zh-CN" altLang="en-US" sz="1800" b="1" dirty="0" smtClean="0"/>
              <a:t>分支，并且你在该分支上修改了一些文件，然后你想要把服务器的修改更新</a:t>
            </a:r>
            <a:r>
              <a:rPr lang="en-US" altLang="zh-CN" sz="1800" b="1" dirty="0" smtClean="0"/>
              <a:t>repo  sync</a:t>
            </a:r>
            <a:r>
              <a:rPr lang="zh-CN" altLang="en-US" sz="1800" b="1" dirty="0" smtClean="0"/>
              <a:t>到本地，那么这个分支上修改的代码就会被服务器上的修改给覆盖掉，也就是说你现在这个</a:t>
            </a:r>
            <a:r>
              <a:rPr lang="en-US" altLang="zh-CN" sz="1800" b="1" dirty="0" smtClean="0"/>
              <a:t>no branch</a:t>
            </a:r>
            <a:r>
              <a:rPr lang="zh-CN" altLang="en-US" sz="1800" b="1" dirty="0" smtClean="0"/>
              <a:t>分支就没有了你</a:t>
            </a:r>
            <a:r>
              <a:rPr lang="en-US" altLang="zh-CN" sz="1800" b="1" dirty="0" smtClean="0"/>
              <a:t>repo  sync</a:t>
            </a:r>
            <a:r>
              <a:rPr lang="zh-CN" altLang="en-US" sz="1800" b="1" dirty="0" smtClean="0"/>
              <a:t>之前的修改，因为一执行</a:t>
            </a:r>
            <a:r>
              <a:rPr lang="en-US" altLang="zh-CN" sz="1800" b="1" dirty="0" smtClean="0"/>
              <a:t>repo  sync</a:t>
            </a:r>
            <a:r>
              <a:rPr lang="zh-CN" altLang="en-US" sz="1800" b="1" dirty="0" smtClean="0"/>
              <a:t>或者 </a:t>
            </a:r>
            <a:r>
              <a:rPr lang="en-US" altLang="zh-CN" sz="1800" b="1" dirty="0" err="1" smtClean="0"/>
              <a:t>git</a:t>
            </a:r>
            <a:r>
              <a:rPr lang="en-US" altLang="zh-CN" sz="1800" b="1" dirty="0" smtClean="0"/>
              <a:t>  checkout  </a:t>
            </a:r>
            <a:r>
              <a:rPr lang="zh-CN" altLang="en-US" sz="1800" b="1" dirty="0" smtClean="0"/>
              <a:t>项目</a:t>
            </a:r>
            <a:r>
              <a:rPr lang="en-US" altLang="zh-CN" sz="1800" b="1" dirty="0" smtClean="0"/>
              <a:t>tag</a:t>
            </a:r>
            <a:r>
              <a:rPr lang="zh-CN" altLang="en-US" sz="1800" b="1" dirty="0" smtClean="0"/>
              <a:t>名、</a:t>
            </a:r>
            <a:r>
              <a:rPr lang="en-US" altLang="zh-CN" sz="1800" b="1" dirty="0" err="1" smtClean="0"/>
              <a:t>git</a:t>
            </a:r>
            <a:r>
              <a:rPr lang="en-US" altLang="zh-CN" sz="1800" b="1" dirty="0" smtClean="0"/>
              <a:t>   checkout   commit _id </a:t>
            </a:r>
            <a:r>
              <a:rPr lang="zh-CN" altLang="en-US" sz="1800" b="1" dirty="0" smtClean="0"/>
              <a:t>、</a:t>
            </a:r>
            <a:r>
              <a:rPr lang="en-US" altLang="zh-CN" sz="1800" b="1" dirty="0" err="1" smtClean="0"/>
              <a:t>git</a:t>
            </a:r>
            <a:r>
              <a:rPr lang="en-US" altLang="zh-CN" sz="1800" b="1" dirty="0" smtClean="0"/>
              <a:t>  checkout  </a:t>
            </a:r>
            <a:r>
              <a:rPr lang="zh-CN" altLang="en-US" sz="1800" b="1" dirty="0" smtClean="0"/>
              <a:t>远程分支名（原型分支名）等命令之后，都会在本地创建一个</a:t>
            </a:r>
            <a:r>
              <a:rPr lang="en-US" altLang="zh-CN" sz="1800" b="1" dirty="0" smtClean="0"/>
              <a:t>no   branch</a:t>
            </a:r>
            <a:r>
              <a:rPr lang="zh-CN" altLang="en-US" sz="1800" b="1" dirty="0" smtClean="0"/>
              <a:t>分支，所以就会把你执行这些命令之前的</a:t>
            </a:r>
            <a:r>
              <a:rPr lang="en-US" altLang="zh-CN" sz="1800" b="1" dirty="0" smtClean="0"/>
              <a:t>no  branch</a:t>
            </a:r>
            <a:r>
              <a:rPr lang="zh-CN" altLang="en-US" sz="1800" b="1" dirty="0" smtClean="0"/>
              <a:t>的修改给覆盖掉。</a:t>
            </a:r>
            <a:endParaRPr lang="zh-CN" altLang="en-US" sz="1800" b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401080" cy="500066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zh-CN" altLang="en-US" sz="3600" b="1" dirty="0" smtClean="0"/>
              <a:t>一、合并 </a:t>
            </a:r>
            <a:r>
              <a:rPr lang="en-US" altLang="zh-CN" sz="3600" b="1" dirty="0" smtClean="0"/>
              <a:t>——</a:t>
            </a:r>
            <a:r>
              <a:rPr lang="en-US" altLang="zh-CN" sz="3600" b="1" dirty="0" err="1" smtClean="0"/>
              <a:t>git</a:t>
            </a:r>
            <a:r>
              <a:rPr lang="en-US" altLang="zh-CN" sz="3600" b="1" dirty="0" smtClean="0"/>
              <a:t>   merge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0"/>
          </a:schemeClr>
        </a:solidFill>
      </a:spPr>
      <a:bodyPr rtlCol="0" anchor="ctr"/>
      <a:lstStyle>
        <a:defPPr algn="ctr">
          <a:defRPr dirty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10831</TotalTime>
  <Words>737</Words>
  <PresentationFormat>全屏显示(4:3)</PresentationFormat>
  <Paragraphs>141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幻灯片 1</vt:lpstr>
      <vt:lpstr>幻灯片 2</vt:lpstr>
      <vt:lpstr>一、合并 的参数说明：</vt:lpstr>
      <vt:lpstr>Git  merge  --stat参数效果图：</vt:lpstr>
      <vt:lpstr>幻灯片 5</vt:lpstr>
      <vt:lpstr>幻灯片 6</vt:lpstr>
      <vt:lpstr>幻灯片 7</vt:lpstr>
      <vt:lpstr>幻灯片 8</vt:lpstr>
      <vt:lpstr>一、合并 ——git   merge</vt:lpstr>
      <vt:lpstr>一、合并 ——git   merge</vt:lpstr>
      <vt:lpstr>一、合并 ——git   merge</vt:lpstr>
      <vt:lpstr>一、合并 ——git   merge</vt:lpstr>
      <vt:lpstr>一、合并 ——git   merge</vt:lpstr>
      <vt:lpstr>一、合并 ——git   merge</vt:lpstr>
      <vt:lpstr>一、合并 ——git   merge</vt:lpstr>
      <vt:lpstr>一、合并 ——git   merge</vt:lpstr>
      <vt:lpstr>幻灯片 17</vt:lpstr>
      <vt:lpstr>幻灯片 18</vt:lpstr>
      <vt:lpstr>幻灯片 19</vt:lpstr>
      <vt:lpstr>二、推送修改至服务器：</vt:lpstr>
      <vt:lpstr>二、推送修改至服务器：</vt:lpstr>
      <vt:lpstr>二、推送修改至服务器：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Zoe</cp:lastModifiedBy>
  <cp:revision>388</cp:revision>
  <dcterms:modified xsi:type="dcterms:W3CDTF">2013-12-27T07:28:07Z</dcterms:modified>
</cp:coreProperties>
</file>