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261" r:id="rId4"/>
    <p:sldId id="296" r:id="rId5"/>
    <p:sldId id="297" r:id="rId6"/>
    <p:sldId id="284" r:id="rId7"/>
    <p:sldId id="299" r:id="rId8"/>
    <p:sldId id="298" r:id="rId9"/>
    <p:sldId id="300" r:id="rId10"/>
    <p:sldId id="301" r:id="rId11"/>
    <p:sldId id="304" r:id="rId12"/>
    <p:sldId id="306" r:id="rId13"/>
    <p:sldId id="307" r:id="rId14"/>
    <p:sldId id="305" r:id="rId15"/>
    <p:sldId id="308" r:id="rId16"/>
    <p:sldId id="309" r:id="rId17"/>
    <p:sldId id="312" r:id="rId18"/>
    <p:sldId id="310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22B0B-CD6C-41C5-888A-4A7BE15BEAE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0E6EB313-9415-4178-8CCC-A709320C3586}">
      <dgm:prSet phldrT="[文本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Git-fetch</a:t>
          </a:r>
          <a:endParaRPr lang="zh-CN" altLang="en-US" dirty="0"/>
        </a:p>
      </dgm:t>
    </dgm:pt>
    <dgm:pt modelId="{E0CDEC71-0E2F-40EE-B186-955ED962BF82}" type="parTrans" cxnId="{CEE949B1-075B-4A77-ADD8-ACCE1294B949}">
      <dgm:prSet/>
      <dgm:spPr/>
      <dgm:t>
        <a:bodyPr/>
        <a:lstStyle/>
        <a:p>
          <a:endParaRPr lang="zh-CN" altLang="en-US"/>
        </a:p>
      </dgm:t>
    </dgm:pt>
    <dgm:pt modelId="{66DD1BD8-BA0D-4DF2-8CC2-23E5DD078F54}" type="sibTrans" cxnId="{CEE949B1-075B-4A77-ADD8-ACCE1294B949}">
      <dgm:prSet/>
      <dgm:spPr/>
      <dgm:t>
        <a:bodyPr/>
        <a:lstStyle/>
        <a:p>
          <a:endParaRPr lang="zh-CN" altLang="en-US"/>
        </a:p>
      </dgm:t>
    </dgm:pt>
    <dgm:pt modelId="{B095C961-E074-4779-ACCD-C86123C66B0B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Git-merge</a:t>
          </a:r>
          <a:endParaRPr lang="zh-CN" altLang="en-US" dirty="0"/>
        </a:p>
      </dgm:t>
    </dgm:pt>
    <dgm:pt modelId="{28EF3C29-F178-4C9E-B7B7-5FFA301FE47A}" type="parTrans" cxnId="{A4CE89B8-F52D-4688-B37E-3164E83F4AED}">
      <dgm:prSet/>
      <dgm:spPr/>
      <dgm:t>
        <a:bodyPr/>
        <a:lstStyle/>
        <a:p>
          <a:endParaRPr lang="zh-CN" altLang="en-US"/>
        </a:p>
      </dgm:t>
    </dgm:pt>
    <dgm:pt modelId="{42E64B88-7C13-4480-84A6-931E2C5770E7}" type="sibTrans" cxnId="{A4CE89B8-F52D-4688-B37E-3164E83F4AED}">
      <dgm:prSet/>
      <dgm:spPr/>
      <dgm:t>
        <a:bodyPr/>
        <a:lstStyle/>
        <a:p>
          <a:endParaRPr lang="zh-CN" altLang="en-US"/>
        </a:p>
      </dgm:t>
    </dgm:pt>
    <dgm:pt modelId="{95693236-3DB1-428E-A220-214AA24A4CAD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Git-pull</a:t>
          </a:r>
          <a:endParaRPr lang="zh-CN" altLang="en-US" dirty="0"/>
        </a:p>
      </dgm:t>
    </dgm:pt>
    <dgm:pt modelId="{69E0B414-2E05-4A84-AB86-6C1F6E9D13BC}" type="parTrans" cxnId="{7ED9802B-F056-497F-A5C2-E893CCEEA1CB}">
      <dgm:prSet/>
      <dgm:spPr/>
      <dgm:t>
        <a:bodyPr/>
        <a:lstStyle/>
        <a:p>
          <a:endParaRPr lang="zh-CN" altLang="en-US"/>
        </a:p>
      </dgm:t>
    </dgm:pt>
    <dgm:pt modelId="{1EB3CC15-DC4C-4BE6-9B2E-F4376C2DE071}" type="sibTrans" cxnId="{7ED9802B-F056-497F-A5C2-E893CCEEA1CB}">
      <dgm:prSet/>
      <dgm:spPr/>
      <dgm:t>
        <a:bodyPr/>
        <a:lstStyle/>
        <a:p>
          <a:endParaRPr lang="zh-CN" altLang="en-US"/>
        </a:p>
      </dgm:t>
    </dgm:pt>
    <dgm:pt modelId="{B6EFF880-B6C5-4F9C-96FD-0F51BE0F166A}" type="pres">
      <dgm:prSet presAssocID="{82E22B0B-CD6C-41C5-888A-4A7BE15BEAE1}" presName="linearFlow" presStyleCnt="0">
        <dgm:presLayoutVars>
          <dgm:dir/>
          <dgm:resizeHandles val="exact"/>
        </dgm:presLayoutVars>
      </dgm:prSet>
      <dgm:spPr/>
    </dgm:pt>
    <dgm:pt modelId="{3FB4224A-3AF7-4192-8EF7-0DA981FDAD75}" type="pres">
      <dgm:prSet presAssocID="{0E6EB313-9415-4178-8CCC-A709320C35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03187-0539-4A5C-BC78-6BEC54603C50}" type="pres">
      <dgm:prSet presAssocID="{66DD1BD8-BA0D-4DF2-8CC2-23E5DD078F54}" presName="spacerL" presStyleCnt="0"/>
      <dgm:spPr/>
    </dgm:pt>
    <dgm:pt modelId="{6777CEA2-E201-41A5-B43D-051104ED5005}" type="pres">
      <dgm:prSet presAssocID="{66DD1BD8-BA0D-4DF2-8CC2-23E5DD078F5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B13E700-8818-489C-AB00-7621FE706B13}" type="pres">
      <dgm:prSet presAssocID="{66DD1BD8-BA0D-4DF2-8CC2-23E5DD078F54}" presName="spacerR" presStyleCnt="0"/>
      <dgm:spPr/>
    </dgm:pt>
    <dgm:pt modelId="{6878F56D-4A32-47EB-8F81-27EE35A89495}" type="pres">
      <dgm:prSet presAssocID="{B095C961-E074-4779-ACCD-C86123C66B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26566-EE0D-45FF-AD7D-FA136665B783}" type="pres">
      <dgm:prSet presAssocID="{42E64B88-7C13-4480-84A6-931E2C5770E7}" presName="spacerL" presStyleCnt="0"/>
      <dgm:spPr/>
    </dgm:pt>
    <dgm:pt modelId="{7919AEF5-F647-4620-878D-EAF83A5FA447}" type="pres">
      <dgm:prSet presAssocID="{42E64B88-7C13-4480-84A6-931E2C5770E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8759240-89BB-4495-9663-3802FE69CB08}" type="pres">
      <dgm:prSet presAssocID="{42E64B88-7C13-4480-84A6-931E2C5770E7}" presName="spacerR" presStyleCnt="0"/>
      <dgm:spPr/>
    </dgm:pt>
    <dgm:pt modelId="{47EB6534-47ED-4CF5-803D-A1A20ABB0FF0}" type="pres">
      <dgm:prSet presAssocID="{95693236-3DB1-428E-A220-214AA24A4C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CE89B8-F52D-4688-B37E-3164E83F4AED}" srcId="{82E22B0B-CD6C-41C5-888A-4A7BE15BEAE1}" destId="{B095C961-E074-4779-ACCD-C86123C66B0B}" srcOrd="1" destOrd="0" parTransId="{28EF3C29-F178-4C9E-B7B7-5FFA301FE47A}" sibTransId="{42E64B88-7C13-4480-84A6-931E2C5770E7}"/>
    <dgm:cxn modelId="{55116189-1035-4D22-BD22-74EA38E8113D}" type="presOf" srcId="{95693236-3DB1-428E-A220-214AA24A4CAD}" destId="{47EB6534-47ED-4CF5-803D-A1A20ABB0FF0}" srcOrd="0" destOrd="0" presId="urn:microsoft.com/office/officeart/2005/8/layout/equation1"/>
    <dgm:cxn modelId="{CEE949B1-075B-4A77-ADD8-ACCE1294B949}" srcId="{82E22B0B-CD6C-41C5-888A-4A7BE15BEAE1}" destId="{0E6EB313-9415-4178-8CCC-A709320C3586}" srcOrd="0" destOrd="0" parTransId="{E0CDEC71-0E2F-40EE-B186-955ED962BF82}" sibTransId="{66DD1BD8-BA0D-4DF2-8CC2-23E5DD078F54}"/>
    <dgm:cxn modelId="{D71D2E68-FE50-4712-B1DF-C770446682BF}" type="presOf" srcId="{82E22B0B-CD6C-41C5-888A-4A7BE15BEAE1}" destId="{B6EFF880-B6C5-4F9C-96FD-0F51BE0F166A}" srcOrd="0" destOrd="0" presId="urn:microsoft.com/office/officeart/2005/8/layout/equation1"/>
    <dgm:cxn modelId="{7ED9802B-F056-497F-A5C2-E893CCEEA1CB}" srcId="{82E22B0B-CD6C-41C5-888A-4A7BE15BEAE1}" destId="{95693236-3DB1-428E-A220-214AA24A4CAD}" srcOrd="2" destOrd="0" parTransId="{69E0B414-2E05-4A84-AB86-6C1F6E9D13BC}" sibTransId="{1EB3CC15-DC4C-4BE6-9B2E-F4376C2DE071}"/>
    <dgm:cxn modelId="{5175DB44-CFB2-437C-AECC-3482A89832C8}" type="presOf" srcId="{0E6EB313-9415-4178-8CCC-A709320C3586}" destId="{3FB4224A-3AF7-4192-8EF7-0DA981FDAD75}" srcOrd="0" destOrd="0" presId="urn:microsoft.com/office/officeart/2005/8/layout/equation1"/>
    <dgm:cxn modelId="{848AA351-D8D4-4317-9B33-4EBCD490EFB8}" type="presOf" srcId="{42E64B88-7C13-4480-84A6-931E2C5770E7}" destId="{7919AEF5-F647-4620-878D-EAF83A5FA447}" srcOrd="0" destOrd="0" presId="urn:microsoft.com/office/officeart/2005/8/layout/equation1"/>
    <dgm:cxn modelId="{073007FA-0122-4854-B092-D01718A3F1F4}" type="presOf" srcId="{66DD1BD8-BA0D-4DF2-8CC2-23E5DD078F54}" destId="{6777CEA2-E201-41A5-B43D-051104ED5005}" srcOrd="0" destOrd="0" presId="urn:microsoft.com/office/officeart/2005/8/layout/equation1"/>
    <dgm:cxn modelId="{B68AFD8F-FB0C-42A8-824A-868CBC447B4C}" type="presOf" srcId="{B095C961-E074-4779-ACCD-C86123C66B0B}" destId="{6878F56D-4A32-47EB-8F81-27EE35A89495}" srcOrd="0" destOrd="0" presId="urn:microsoft.com/office/officeart/2005/8/layout/equation1"/>
    <dgm:cxn modelId="{BAF65D6E-4096-4054-BDD5-C5640FB0B26A}" type="presParOf" srcId="{B6EFF880-B6C5-4F9C-96FD-0F51BE0F166A}" destId="{3FB4224A-3AF7-4192-8EF7-0DA981FDAD75}" srcOrd="0" destOrd="0" presId="urn:microsoft.com/office/officeart/2005/8/layout/equation1"/>
    <dgm:cxn modelId="{74FB1157-C564-4375-98A3-EA1F7F2CE952}" type="presParOf" srcId="{B6EFF880-B6C5-4F9C-96FD-0F51BE0F166A}" destId="{D9703187-0539-4A5C-BC78-6BEC54603C50}" srcOrd="1" destOrd="0" presId="urn:microsoft.com/office/officeart/2005/8/layout/equation1"/>
    <dgm:cxn modelId="{0F107870-3077-4747-80B5-4BA8AFE4F603}" type="presParOf" srcId="{B6EFF880-B6C5-4F9C-96FD-0F51BE0F166A}" destId="{6777CEA2-E201-41A5-B43D-051104ED5005}" srcOrd="2" destOrd="0" presId="urn:microsoft.com/office/officeart/2005/8/layout/equation1"/>
    <dgm:cxn modelId="{E1FBABC1-A14F-4D67-A7A6-16FD5C75C50F}" type="presParOf" srcId="{B6EFF880-B6C5-4F9C-96FD-0F51BE0F166A}" destId="{EB13E700-8818-489C-AB00-7621FE706B13}" srcOrd="3" destOrd="0" presId="urn:microsoft.com/office/officeart/2005/8/layout/equation1"/>
    <dgm:cxn modelId="{4467398F-C382-498F-92C8-E5418F5C10FD}" type="presParOf" srcId="{B6EFF880-B6C5-4F9C-96FD-0F51BE0F166A}" destId="{6878F56D-4A32-47EB-8F81-27EE35A89495}" srcOrd="4" destOrd="0" presId="urn:microsoft.com/office/officeart/2005/8/layout/equation1"/>
    <dgm:cxn modelId="{1299090D-16C0-42D5-9964-5F025B9BEEB6}" type="presParOf" srcId="{B6EFF880-B6C5-4F9C-96FD-0F51BE0F166A}" destId="{9C026566-EE0D-45FF-AD7D-FA136665B783}" srcOrd="5" destOrd="0" presId="urn:microsoft.com/office/officeart/2005/8/layout/equation1"/>
    <dgm:cxn modelId="{E2F1C196-2C0E-40A9-A9D0-0EB47A44BD66}" type="presParOf" srcId="{B6EFF880-B6C5-4F9C-96FD-0F51BE0F166A}" destId="{7919AEF5-F647-4620-878D-EAF83A5FA447}" srcOrd="6" destOrd="0" presId="urn:microsoft.com/office/officeart/2005/8/layout/equation1"/>
    <dgm:cxn modelId="{2A98EB25-4B5B-4185-BCDA-8FCB83ED1593}" type="presParOf" srcId="{B6EFF880-B6C5-4F9C-96FD-0F51BE0F166A}" destId="{58759240-89BB-4495-9663-3802FE69CB08}" srcOrd="7" destOrd="0" presId="urn:microsoft.com/office/officeart/2005/8/layout/equation1"/>
    <dgm:cxn modelId="{C44C9FD6-B711-46C0-85D3-156BD8063D88}" type="presParOf" srcId="{B6EFF880-B6C5-4F9C-96FD-0F51BE0F166A}" destId="{47EB6534-47ED-4CF5-803D-A1A20ABB0FF0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2F42-F01E-44BD-9F0F-FAB3ACD9F227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7E06-F119-4972-84F0-166654C87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516DD-DBF6-4E51-9D56-81DEDF8C43C5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B184-1D94-4BF1-B4B0-E74B8D50AF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CB184-1D94-4BF1-B4B0-E74B8D50AFC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Documents and Settings\sheng.yang\桌面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480" y="0"/>
            <a:ext cx="9180513" cy="68945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sheng.yang\桌面\封底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57620" y="2714620"/>
            <a:ext cx="137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9" name="Picture 9" descr="C:\Documents and Settings\sheng.yang\桌面\2012PPT模板\图片1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047" y="6015508"/>
            <a:ext cx="855686" cy="187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714744" y="614364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34" y="1071546"/>
            <a:ext cx="8353840" cy="527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Documents and Settings\sheng.yang\桌面\内页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5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8519" y="1714488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err="1" smtClean="0">
                <a:solidFill>
                  <a:srgbClr val="214818"/>
                </a:solidFill>
              </a:rPr>
              <a:t>Git</a:t>
            </a:r>
            <a:r>
              <a:rPr lang="zh-CN" altLang="en-US" sz="4000" dirty="0" smtClean="0">
                <a:solidFill>
                  <a:srgbClr val="214818"/>
                </a:solidFill>
              </a:rPr>
              <a:t>远程命令</a:t>
            </a:r>
            <a:endParaRPr lang="en-US" altLang="zh-CN" sz="4000" dirty="0" smtClean="0">
              <a:solidFill>
                <a:srgbClr val="214818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43438" y="3071813"/>
            <a:ext cx="3500437" cy="57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>
                <a:solidFill>
                  <a:srgbClr val="214818"/>
                </a:solidFill>
                <a:latin typeface="Calibri" pitchFamily="34" charset="0"/>
              </a:rPr>
              <a:t> </a:t>
            </a:r>
            <a:r>
              <a:rPr lang="zh-CN" sz="3200" dirty="0">
                <a:solidFill>
                  <a:srgbClr val="214818"/>
                </a:solidFill>
                <a:latin typeface="Calibri" pitchFamily="34" charset="0"/>
              </a:rPr>
              <a:t>部门</a:t>
            </a:r>
            <a:r>
              <a:rPr lang="en-US" altLang="zh-CN" sz="3200" dirty="0">
                <a:solidFill>
                  <a:srgbClr val="214818"/>
                </a:solidFill>
                <a:latin typeface="Calibri" pitchFamily="34" charset="0"/>
              </a:rPr>
              <a:t>:</a:t>
            </a:r>
            <a:r>
              <a:rPr lang="zh-CN" sz="3200" dirty="0">
                <a:solidFill>
                  <a:srgbClr val="214818"/>
                </a:solidFill>
                <a:latin typeface="Calibri" pitchFamily="34" charset="0"/>
              </a:rPr>
              <a:t>软件一部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714875" y="3829050"/>
            <a:ext cx="4000500" cy="58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sz="3200" dirty="0">
                <a:solidFill>
                  <a:srgbClr val="214818"/>
                </a:solidFill>
                <a:latin typeface="Calibri" pitchFamily="34" charset="0"/>
              </a:rPr>
              <a:t>日期</a:t>
            </a:r>
            <a:r>
              <a:rPr lang="en-US" altLang="zh-CN" sz="3200" dirty="0">
                <a:solidFill>
                  <a:srgbClr val="214818"/>
                </a:solidFill>
                <a:latin typeface="Calibri" pitchFamily="34" charset="0"/>
              </a:rPr>
              <a:t>:</a:t>
            </a:r>
            <a:r>
              <a:rPr lang="en-US" altLang="zh-CN" sz="3200" dirty="0" smtClean="0">
                <a:solidFill>
                  <a:srgbClr val="214818"/>
                </a:solidFill>
                <a:latin typeface="Calibri" pitchFamily="34" charset="0"/>
              </a:rPr>
              <a:t>2014-03-03</a:t>
            </a:r>
            <a:endParaRPr lang="en-US" altLang="zh-CN" sz="3200" dirty="0">
              <a:solidFill>
                <a:srgbClr val="214818"/>
              </a:solidFill>
              <a:latin typeface="Calibri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4786313"/>
            <a:ext cx="1130300" cy="24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 flipH="1">
            <a:off x="8499475" y="3143250"/>
            <a:ext cx="4763" cy="2000250"/>
          </a:xfrm>
          <a:prstGeom prst="line">
            <a:avLst/>
          </a:prstGeom>
          <a:noFill/>
          <a:ln w="12600">
            <a:solidFill>
              <a:srgbClr val="21481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988050" y="4981575"/>
            <a:ext cx="26225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000" dirty="0">
              <a:solidFill>
                <a:srgbClr val="214818"/>
              </a:solidFill>
              <a:latin typeface="Calibri" pitchFamily="34" charset="0"/>
            </a:endParaRPr>
          </a:p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000" dirty="0">
                <a:solidFill>
                  <a:srgbClr val="214818"/>
                </a:solidFill>
                <a:latin typeface="Calibri" pitchFamily="34" charset="0"/>
              </a:rPr>
              <a:t>2012 </a:t>
            </a:r>
            <a:r>
              <a:rPr lang="en-US" altLang="zh-CN" sz="1000" dirty="0" err="1">
                <a:solidFill>
                  <a:srgbClr val="214818"/>
                </a:solidFill>
                <a:latin typeface="Calibri" pitchFamily="34" charset="0"/>
              </a:rPr>
              <a:t>Tinno</a:t>
            </a:r>
            <a:r>
              <a:rPr lang="en-US" altLang="zh-CN" sz="1000" dirty="0">
                <a:solidFill>
                  <a:srgbClr val="214818"/>
                </a:solidFill>
                <a:latin typeface="Calibri" pitchFamily="34" charset="0"/>
              </a:rPr>
              <a:t> Mobile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远程分支及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357298"/>
            <a:ext cx="822801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介绍远程分支前：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1.git clone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一个远程版本库 或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2.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本地版本库已注册远程名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执行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branch 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检查分支，只可看到本地分支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执行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branch -r 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可查看远程分支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执行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show-ref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 可看到全部的本地引用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dirty="0" smtClean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5" name="图片 4" descr="10-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857496"/>
            <a:ext cx="6438096" cy="2314286"/>
          </a:xfrm>
          <a:prstGeom prst="rect">
            <a:avLst/>
          </a:prstGeom>
        </p:spPr>
      </p:pic>
      <p:pic>
        <p:nvPicPr>
          <p:cNvPr id="6" name="图片 5" descr="10-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5500702"/>
            <a:ext cx="6139525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428736"/>
            <a:ext cx="8228012" cy="357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fetch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命令如何使用：</a:t>
            </a:r>
            <a:r>
              <a:rPr lang="en-US" altLang="zh-CN" sz="20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339933"/>
                </a:solidFill>
                <a:latin typeface="Arial"/>
              </a:rPr>
              <a:t> fetch --help</a:t>
            </a: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8" name="图片 7" descr="10-1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786610" cy="1752381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28596" y="3643314"/>
            <a:ext cx="822801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fetch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的常用：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 fetch --all      //fetch all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remotes   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428736"/>
            <a:ext cx="8228012" cy="357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pull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命令如何使用：</a:t>
            </a:r>
            <a:r>
              <a:rPr lang="en-US" altLang="zh-CN" sz="20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339933"/>
                </a:solidFill>
                <a:latin typeface="Arial"/>
              </a:rPr>
              <a:t> pull --help</a:t>
            </a: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71472" y="2928934"/>
            <a:ext cx="635798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pull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命令如何使用：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pull</a:t>
            </a:r>
            <a:r>
              <a:rPr lang="en-US" sz="1400" dirty="0" err="1" smtClean="0">
                <a:solidFill>
                  <a:srgbClr val="000000"/>
                </a:solidFill>
              </a:rPr>
              <a:t>的命令格式：</a:t>
            </a:r>
            <a:r>
              <a:rPr lang="en-US" altLang="zh-CN" sz="1400" i="1" dirty="0" err="1" smtClean="0">
                <a:solidFill>
                  <a:srgbClr val="000000"/>
                </a:solidFill>
              </a:rPr>
              <a:t>git</a:t>
            </a:r>
            <a:r>
              <a:rPr lang="en-US" altLang="zh-CN" sz="1400" i="1" dirty="0" smtClean="0">
                <a:solidFill>
                  <a:srgbClr val="000000"/>
                </a:solidFill>
              </a:rPr>
              <a:t> pull</a:t>
            </a:r>
            <a:r>
              <a:rPr lang="en-US" altLang="zh-CN" sz="1400" dirty="0" smtClean="0">
                <a:solidFill>
                  <a:srgbClr val="000000"/>
                </a:solidFill>
              </a:rPr>
              <a:t>  remote  branch</a:t>
            </a:r>
            <a:endParaRPr lang="zh-CN" altLang="zh-CN" sz="1400" dirty="0" smtClean="0"/>
          </a:p>
          <a:p>
            <a:r>
              <a:rPr lang="en-US" sz="1400" dirty="0" err="1" smtClean="0">
                <a:solidFill>
                  <a:srgbClr val="000000"/>
                </a:solidFill>
              </a:rPr>
              <a:t>从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remote</a:t>
            </a:r>
            <a:r>
              <a:rPr lang="en-US" sz="1400" dirty="0" err="1" smtClean="0">
                <a:solidFill>
                  <a:srgbClr val="000000"/>
                </a:solidFill>
              </a:rPr>
              <a:t>名为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tinno</a:t>
            </a:r>
            <a:r>
              <a:rPr lang="en-US" sz="1400" dirty="0" err="1" smtClean="0">
                <a:solidFill>
                  <a:srgbClr val="000000"/>
                </a:solidFill>
              </a:rPr>
              <a:t>的服务器上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pull</a:t>
            </a:r>
            <a:r>
              <a:rPr lang="en-US" sz="1400" dirty="0" err="1" smtClean="0">
                <a:solidFill>
                  <a:srgbClr val="000000"/>
                </a:solidFill>
              </a:rPr>
              <a:t>代码下来</a:t>
            </a:r>
            <a:endParaRPr lang="zh-CN" altLang="en-US" sz="1400" dirty="0" smtClean="0"/>
          </a:p>
          <a:p>
            <a:r>
              <a:rPr lang="en-US" sz="1600" dirty="0" err="1" smtClean="0">
                <a:solidFill>
                  <a:srgbClr val="000000"/>
                </a:solidFill>
              </a:rPr>
              <a:t>先切换到本地分支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:git</a:t>
            </a:r>
            <a:r>
              <a:rPr lang="en-US" altLang="zh-CN" sz="1600" dirty="0" smtClean="0">
                <a:solidFill>
                  <a:srgbClr val="000000"/>
                </a:solidFill>
              </a:rPr>
              <a:t> checkout  xx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</a:rPr>
              <a:t>查看</a:t>
            </a:r>
            <a:r>
              <a:rPr lang="en-US" altLang="zh-CN" sz="1600" dirty="0" smtClean="0">
                <a:solidFill>
                  <a:srgbClr val="000000"/>
                </a:solidFill>
              </a:rPr>
              <a:t>remote</a:t>
            </a:r>
            <a:r>
              <a:rPr lang="zh-CN" altLang="en-US" sz="1600" dirty="0" smtClean="0">
                <a:solidFill>
                  <a:srgbClr val="000000"/>
                </a:solidFill>
              </a:rPr>
              <a:t>名：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git</a:t>
            </a:r>
            <a:r>
              <a:rPr lang="en-US" altLang="zh-CN" sz="1600" dirty="0" smtClean="0">
                <a:solidFill>
                  <a:srgbClr val="000000"/>
                </a:solidFill>
              </a:rPr>
              <a:t>  remote  -v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执行</a:t>
            </a:r>
            <a:r>
              <a:rPr lang="en-US" altLang="zh-CN" sz="1400" dirty="0" smtClean="0">
                <a:solidFill>
                  <a:srgbClr val="000000"/>
                </a:solidFill>
              </a:rPr>
              <a:t>pull</a:t>
            </a:r>
            <a:r>
              <a:rPr lang="zh-CN" altLang="en-US" sz="1400" dirty="0" smtClean="0">
                <a:solidFill>
                  <a:srgbClr val="000000"/>
                </a:solidFill>
              </a:rPr>
              <a:t>命令：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git</a:t>
            </a:r>
            <a:r>
              <a:rPr lang="en-US" altLang="zh-CN" sz="1400" dirty="0" smtClean="0">
                <a:solidFill>
                  <a:srgbClr val="000000"/>
                </a:solidFill>
              </a:rPr>
              <a:t>   pull  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tinno</a:t>
            </a:r>
            <a:r>
              <a:rPr lang="en-US" altLang="zh-CN" sz="1400" dirty="0" smtClean="0">
                <a:solidFill>
                  <a:srgbClr val="000000"/>
                </a:solidFill>
              </a:rPr>
              <a:t>  master</a:t>
            </a:r>
            <a:endParaRPr lang="zh-CN" altLang="zh-CN" sz="1400" dirty="0" smtClean="0"/>
          </a:p>
          <a:p>
            <a:pPr>
              <a:defRPr/>
            </a:pP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 descr="10-1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266667" cy="1019048"/>
          </a:xfrm>
          <a:prstGeom prst="rect">
            <a:avLst/>
          </a:prstGeom>
        </p:spPr>
      </p:pic>
      <p:pic>
        <p:nvPicPr>
          <p:cNvPr id="10" name="Picture 2" descr="D:\选区_0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572008"/>
            <a:ext cx="6357981" cy="128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ustomShape 1"/>
          <p:cNvSpPr>
            <a:spLocks noChangeArrowheads="1"/>
          </p:cNvSpPr>
          <p:nvPr/>
        </p:nvSpPr>
        <p:spPr bwMode="auto">
          <a:xfrm>
            <a:off x="0" y="0"/>
            <a:ext cx="82296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CustomShape 2"/>
          <p:cNvSpPr>
            <a:spLocks noChangeArrowheads="1"/>
          </p:cNvSpPr>
          <p:nvPr/>
        </p:nvSpPr>
        <p:spPr bwMode="auto">
          <a:xfrm>
            <a:off x="457200" y="1285875"/>
            <a:ext cx="82296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r>
              <a:rPr lang="en-US" altLang="zh-CN" sz="2000" dirty="0" err="1" smtClean="0">
                <a:solidFill>
                  <a:srgbClr val="000000"/>
                </a:solidFill>
              </a:rPr>
              <a:t>pull</a:t>
            </a:r>
            <a:r>
              <a:rPr lang="en-US" sz="2000" dirty="0" err="1" smtClean="0">
                <a:solidFill>
                  <a:srgbClr val="000000"/>
                </a:solidFill>
              </a:rPr>
              <a:t>是从服务器到工作区间的一个动作，每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pull</a:t>
            </a:r>
            <a:r>
              <a:rPr lang="en-US" sz="2000" dirty="0" err="1" smtClean="0">
                <a:solidFill>
                  <a:srgbClr val="000000"/>
                </a:solidFill>
              </a:rPr>
              <a:t>一次会自动提交一次，与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fetch</a:t>
            </a:r>
            <a:r>
              <a:rPr lang="en-US" sz="2000" dirty="0" err="1" smtClean="0">
                <a:solidFill>
                  <a:srgbClr val="000000"/>
                </a:solidFill>
              </a:rPr>
              <a:t>至本地版本库有区别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</a:rPr>
              <a:t>执行</a:t>
            </a:r>
            <a:r>
              <a:rPr lang="en-US" altLang="zh-CN" sz="2000" dirty="0" smtClean="0">
                <a:solidFill>
                  <a:srgbClr val="000000"/>
                </a:solidFill>
              </a:rPr>
              <a:t>Pull</a:t>
            </a:r>
            <a:r>
              <a:rPr lang="zh-CN" altLang="en-US" sz="2000" dirty="0" smtClean="0">
                <a:solidFill>
                  <a:srgbClr val="000000"/>
                </a:solidFill>
              </a:rPr>
              <a:t>后就不需要提交，直接可以</a:t>
            </a:r>
            <a:r>
              <a:rPr lang="en-US" altLang="zh-CN" sz="2000" dirty="0" smtClean="0">
                <a:solidFill>
                  <a:srgbClr val="000000"/>
                </a:solidFill>
              </a:rPr>
              <a:t>push</a:t>
            </a:r>
            <a:r>
              <a:rPr lang="zh-CN" altLang="en-US" sz="2000" dirty="0" smtClean="0">
                <a:solidFill>
                  <a:srgbClr val="000000"/>
                </a:solidFill>
              </a:rPr>
              <a:t>到服务器。</a:t>
            </a:r>
            <a:endParaRPr lang="zh-CN" sz="2000" dirty="0" smtClean="0"/>
          </a:p>
          <a:p>
            <a:r>
              <a:rPr lang="en-US" altLang="zh-CN" sz="2000" dirty="0" err="1" smtClean="0">
                <a:solidFill>
                  <a:srgbClr val="000000"/>
                </a:solidFill>
              </a:rPr>
              <a:t>git-pull</a:t>
            </a:r>
            <a:r>
              <a:rPr lang="en-US" sz="2000" dirty="0" err="1">
                <a:solidFill>
                  <a:srgbClr val="000000"/>
                </a:solidFill>
              </a:rPr>
              <a:t>与</a:t>
            </a:r>
            <a:r>
              <a:rPr lang="en-US" altLang="zh-CN" sz="2000" dirty="0" err="1">
                <a:solidFill>
                  <a:srgbClr val="000000"/>
                </a:solidFill>
              </a:rPr>
              <a:t>git-fetch</a:t>
            </a:r>
            <a:r>
              <a:rPr lang="en-US" sz="2000" dirty="0" err="1">
                <a:solidFill>
                  <a:srgbClr val="000000"/>
                </a:solidFill>
              </a:rPr>
              <a:t>的区别在于</a:t>
            </a:r>
            <a:r>
              <a:rPr lang="en-US" altLang="zh-CN" sz="2000" dirty="0" err="1">
                <a:solidFill>
                  <a:srgbClr val="000000"/>
                </a:solidFill>
              </a:rPr>
              <a:t>git-pull</a:t>
            </a:r>
            <a:r>
              <a:rPr lang="en-US" sz="2000" dirty="0" err="1">
                <a:solidFill>
                  <a:srgbClr val="000000"/>
                </a:solidFill>
              </a:rPr>
              <a:t>将版本记录下载下来后，还要与本地分支进行合并</a:t>
            </a:r>
            <a:r>
              <a:rPr lang="en-US" sz="2000" dirty="0">
                <a:solidFill>
                  <a:srgbClr val="000000"/>
                </a:solidFill>
              </a:rPr>
              <a:t>。</a:t>
            </a:r>
            <a:endParaRPr lang="zh-CN" sz="2000" dirty="0"/>
          </a:p>
          <a:p>
            <a:endParaRPr lang="zh-CN" altLang="zh-CN" dirty="0"/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36512" y="642918"/>
            <a:ext cx="9107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git-pull</a:t>
            </a:r>
            <a:r>
              <a:rPr lang="en-US" sz="3200" dirty="0">
                <a:solidFill>
                  <a:srgbClr val="000000"/>
                </a:solidFill>
              </a:rPr>
              <a:t>与</a:t>
            </a:r>
            <a:r>
              <a:rPr lang="en-US" altLang="zh-CN" sz="3200" dirty="0">
                <a:solidFill>
                  <a:srgbClr val="000000"/>
                </a:solidFill>
              </a:rPr>
              <a:t>git-</a:t>
            </a:r>
            <a:r>
              <a:rPr lang="en-US" altLang="zh-CN" sz="3200" dirty="0" err="1">
                <a:solidFill>
                  <a:srgbClr val="000000"/>
                </a:solidFill>
              </a:rPr>
              <a:t>fetch</a:t>
            </a:r>
            <a:r>
              <a:rPr lang="en-US" sz="3200" dirty="0" err="1">
                <a:solidFill>
                  <a:srgbClr val="000000"/>
                </a:solidFill>
              </a:rPr>
              <a:t>的区别</a:t>
            </a:r>
            <a:endParaRPr lang="zh-CN" altLang="en-US" sz="32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357290" y="2928934"/>
          <a:ext cx="6262710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1428736"/>
            <a:ext cx="8228012" cy="357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push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命令如何使用：</a:t>
            </a:r>
            <a:r>
              <a:rPr lang="en-US" altLang="zh-CN" sz="20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339933"/>
                </a:solidFill>
                <a:latin typeface="Arial"/>
              </a:rPr>
              <a:t> push --help</a:t>
            </a: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7392" y="3071810"/>
            <a:ext cx="8228012" cy="185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常用用法：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push 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远程名 分支名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/tag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名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 descr="10-1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0" y="1857364"/>
            <a:ext cx="7904762" cy="11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250825" y="2089150"/>
            <a:ext cx="85042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233488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第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3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节：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repo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相关的远程操作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迷你简粗倩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50825" y="3071813"/>
            <a:ext cx="8250238" cy="381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28600" y="3284538"/>
            <a:ext cx="628808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3.1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工作区全局更新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repo sync</a:t>
            </a: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3.2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更新部分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project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repo sync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命令</a:t>
            </a:r>
            <a:endParaRPr lang="en-US" altLang="zh-CN" sz="2400" b="1" dirty="0" smtClean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3.3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更新远程丢失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commit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处理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3.1 </a:t>
            </a:r>
            <a:r>
              <a:rPr lang="zh-CN" altLang="en-US" sz="4000" dirty="0" smtClean="0"/>
              <a:t>工作区全局更新</a:t>
            </a:r>
            <a:r>
              <a:rPr lang="en-US" altLang="zh-CN" sz="4000" dirty="0" smtClean="0"/>
              <a:t>repo sync</a:t>
            </a:r>
            <a:endParaRPr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285860"/>
            <a:ext cx="822801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Arial"/>
              </a:rPr>
              <a:t>全局更新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：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repo sync</a:t>
            </a: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repo sync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命令主要用于参考提货单文件克隆或同步版本库</a:t>
            </a: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如果某个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project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尚不存在，执行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repo sync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命令相关于执行</a:t>
            </a:r>
            <a:r>
              <a:rPr lang="en-US" altLang="zh-CN" sz="16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clone</a:t>
            </a: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如果某个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project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本地已存在，执行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repo sync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相关于执行</a:t>
            </a:r>
            <a:r>
              <a:rPr lang="en-US" altLang="zh-CN" sz="16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remote </a:t>
            </a:r>
            <a:r>
              <a:rPr lang="en-US" altLang="zh-CN" sz="1600" dirty="0" err="1" smtClean="0">
                <a:solidFill>
                  <a:srgbClr val="339933"/>
                </a:solidFill>
                <a:latin typeface="Arial"/>
              </a:rPr>
              <a:t>update+git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rebase …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6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remote update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  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相关于对每一个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remote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源执行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fetch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操作</a:t>
            </a: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16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rebase origin/branch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339933"/>
                </a:solidFill>
                <a:latin typeface="Arial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针对当前分支的跟踪分支执行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rebase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操作。不采用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merge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而采用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rebase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。</a:t>
            </a: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则如果本地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commit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后未推送至服务器，执行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repo sync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会出现提示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discarding x commit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可通过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reflog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discard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的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commit</a:t>
            </a: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3.2 </a:t>
            </a:r>
            <a:r>
              <a:rPr lang="zh-CN" altLang="en-US" sz="4000" dirty="0" smtClean="0"/>
              <a:t>更新部分</a:t>
            </a:r>
            <a:r>
              <a:rPr lang="en-US" altLang="zh-CN" sz="4000" dirty="0" smtClean="0"/>
              <a:t>project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repo sync</a:t>
            </a:r>
            <a:r>
              <a:rPr lang="zh-CN" altLang="en-US" sz="4000" dirty="0" smtClean="0"/>
              <a:t>命令</a:t>
            </a:r>
            <a:endParaRPr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285860"/>
            <a:ext cx="8228012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Arial"/>
              </a:rPr>
              <a:t>只更新几个</a:t>
            </a:r>
            <a:r>
              <a:rPr lang="en-US" altLang="zh-CN" dirty="0" smtClean="0">
                <a:latin typeface="Arial"/>
              </a:rPr>
              <a:t>project</a:t>
            </a:r>
            <a:r>
              <a:rPr lang="zh-CN" altLang="en-US" dirty="0" smtClean="0">
                <a:latin typeface="Arial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repo sync &lt;project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name&gt;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repo sync platform/build                                     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repo sync platform/build  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mediatek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/custom/common     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</a:rPr>
              <a:t>//</a:t>
            </a:r>
            <a:r>
              <a:rPr lang="zh-CN" altLang="en-US" sz="1200" dirty="0" smtClean="0">
                <a:solidFill>
                  <a:srgbClr val="0000FF"/>
                </a:solidFill>
                <a:latin typeface="Arial"/>
              </a:rPr>
              <a:t>例同步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</a:rPr>
              <a:t>build</a:t>
            </a:r>
            <a:r>
              <a:rPr lang="zh-CN" altLang="en-US" sz="1200" dirty="0" smtClean="0">
                <a:solidFill>
                  <a:srgbClr val="0000FF"/>
                </a:solidFill>
                <a:latin typeface="Arial"/>
              </a:rPr>
              <a:t>、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Arial"/>
              </a:rPr>
              <a:t>mediatek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</a:rPr>
              <a:t>/custom/common</a:t>
            </a: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rgbClr val="339933"/>
                </a:solidFill>
                <a:latin typeface="Arial"/>
              </a:rPr>
              <a:t>  &lt;project path="build" name="platform/build"&gt;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rgbClr val="339933"/>
                </a:solidFill>
                <a:latin typeface="Arial"/>
              </a:rPr>
              <a:t>  &lt;project path="</a:t>
            </a:r>
            <a:r>
              <a:rPr lang="en-US" altLang="zh-CN" sz="1400" dirty="0" err="1" smtClean="0">
                <a:solidFill>
                  <a:srgbClr val="339933"/>
                </a:solidFill>
                <a:latin typeface="Arial"/>
              </a:rPr>
              <a:t>mediatek</a:t>
            </a:r>
            <a:r>
              <a:rPr lang="en-US" altLang="zh-CN" sz="1400" dirty="0" smtClean="0">
                <a:solidFill>
                  <a:srgbClr val="339933"/>
                </a:solidFill>
                <a:latin typeface="Arial"/>
              </a:rPr>
              <a:t>/custom/common" name="</a:t>
            </a:r>
            <a:r>
              <a:rPr lang="en-US" altLang="zh-CN" sz="1400" dirty="0" err="1" smtClean="0">
                <a:solidFill>
                  <a:srgbClr val="339933"/>
                </a:solidFill>
                <a:latin typeface="Arial"/>
              </a:rPr>
              <a:t>mediatek</a:t>
            </a:r>
            <a:r>
              <a:rPr lang="en-US" altLang="zh-CN" sz="1400" dirty="0" smtClean="0">
                <a:solidFill>
                  <a:srgbClr val="339933"/>
                </a:solidFill>
                <a:latin typeface="Arial"/>
              </a:rPr>
              <a:t>/custom/common" /&gt;</a:t>
            </a:r>
          </a:p>
          <a:p>
            <a:pPr>
              <a:defRPr/>
            </a:pPr>
            <a:endParaRPr lang="en-US" altLang="zh-CN" sz="1400" dirty="0" smtClean="0">
              <a:solidFill>
                <a:srgbClr val="339933"/>
              </a:solidFill>
              <a:latin typeface="Arial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Arial"/>
              </a:rPr>
              <a:t>更新当前文件所在的</a:t>
            </a:r>
            <a:r>
              <a:rPr lang="en-US" altLang="zh-CN" dirty="0" smtClean="0">
                <a:latin typeface="Arial"/>
              </a:rPr>
              <a:t>project</a:t>
            </a:r>
            <a:r>
              <a:rPr lang="zh-CN" altLang="en-US" dirty="0" smtClean="0">
                <a:latin typeface="Arial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repo sync .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如果在本地工作区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build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下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,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执行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repo sync .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相当于执行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repo sync platform/build</a:t>
            </a:r>
          </a:p>
          <a:p>
            <a:pPr>
              <a:defRPr/>
            </a:pP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更新远程丢失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pic>
        <p:nvPicPr>
          <p:cNvPr id="4" name="内容占位符 3" descr="10-11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8000001" cy="276190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488032"/>
            <a:ext cx="35004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rgbClr val="2F6422"/>
                </a:solidFill>
                <a:latin typeface="+mn-ea"/>
              </a:rPr>
              <a:t>、远程版本库及</a:t>
            </a:r>
            <a:r>
              <a:rPr lang="en-US" altLang="zh-CN" dirty="0" err="1" smtClean="0">
                <a:solidFill>
                  <a:srgbClr val="2F6422"/>
                </a:solidFill>
                <a:latin typeface="+mn-ea"/>
              </a:rPr>
              <a:t>git</a:t>
            </a: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 remote</a:t>
            </a:r>
            <a:endParaRPr lang="zh-CN" altLang="en-US" dirty="0" smtClean="0">
              <a:solidFill>
                <a:srgbClr val="2F64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+mn-ea"/>
              </a:rPr>
              <a:t>、远程分支及</a:t>
            </a:r>
            <a:r>
              <a:rPr lang="en-US" altLang="zh-CN" dirty="0" err="1" smtClean="0">
                <a:solidFill>
                  <a:srgbClr val="2F6422"/>
                </a:solidFill>
                <a:latin typeface="+mn-ea"/>
              </a:rPr>
              <a:t>git</a:t>
            </a: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 fetch</a:t>
            </a:r>
            <a:endParaRPr lang="zh-CN" altLang="en-US" dirty="0" smtClean="0">
              <a:solidFill>
                <a:srgbClr val="2F64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2F6422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2F6422"/>
                </a:solidFill>
                <a:latin typeface="+mn-ea"/>
              </a:rPr>
              <a:t>git</a:t>
            </a: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 pull</a:t>
            </a:r>
            <a:endParaRPr lang="zh-CN" altLang="en-US" dirty="0" smtClean="0">
              <a:solidFill>
                <a:srgbClr val="2F64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4</a:t>
            </a:r>
            <a:r>
              <a:rPr lang="zh-CN" altLang="en-US" dirty="0" smtClean="0">
                <a:solidFill>
                  <a:srgbClr val="2F6422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2F6422"/>
                </a:solidFill>
                <a:latin typeface="+mn-ea"/>
              </a:rPr>
              <a:t>git</a:t>
            </a: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 push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5</a:t>
            </a:r>
            <a:r>
              <a:rPr lang="zh-CN" altLang="en-US" dirty="0" smtClean="0">
                <a:solidFill>
                  <a:srgbClr val="2F6422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2F6422"/>
                </a:solidFill>
                <a:latin typeface="+mn-ea"/>
              </a:rPr>
              <a:t>repo sync</a:t>
            </a:r>
            <a:endParaRPr lang="zh-CN" altLang="en-US" dirty="0" smtClean="0">
              <a:solidFill>
                <a:srgbClr val="2F6422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30841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培训目的：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dirty="0" smtClean="0">
                <a:solidFill>
                  <a:srgbClr val="214818"/>
                </a:solidFill>
              </a:rPr>
              <a:t>通过介绍远程版本库、远程分支，促进对</a:t>
            </a:r>
            <a:r>
              <a:rPr lang="en-US" altLang="zh-CN" dirty="0" err="1" smtClean="0">
                <a:solidFill>
                  <a:srgbClr val="214818"/>
                </a:solidFill>
              </a:rPr>
              <a:t>git</a:t>
            </a:r>
            <a:r>
              <a:rPr lang="en-US" altLang="zh-CN" dirty="0" smtClean="0">
                <a:solidFill>
                  <a:srgbClr val="214818"/>
                </a:solidFill>
              </a:rPr>
              <a:t> remote</a:t>
            </a:r>
            <a:r>
              <a:rPr lang="zh-CN" altLang="en-US" dirty="0" smtClean="0">
                <a:solidFill>
                  <a:srgbClr val="214818"/>
                </a:solidFill>
              </a:rPr>
              <a:t>、</a:t>
            </a:r>
            <a:r>
              <a:rPr lang="en-US" altLang="zh-CN" dirty="0" err="1" smtClean="0">
                <a:solidFill>
                  <a:srgbClr val="214818"/>
                </a:solidFill>
              </a:rPr>
              <a:t>git</a:t>
            </a:r>
            <a:r>
              <a:rPr lang="zh-CN" altLang="en-US" dirty="0" smtClean="0">
                <a:solidFill>
                  <a:srgbClr val="214818"/>
                </a:solidFill>
              </a:rPr>
              <a:t> </a:t>
            </a:r>
            <a:r>
              <a:rPr lang="en-US" altLang="zh-CN" dirty="0" smtClean="0">
                <a:solidFill>
                  <a:srgbClr val="214818"/>
                </a:solidFill>
              </a:rPr>
              <a:t>fetch</a:t>
            </a:r>
            <a:r>
              <a:rPr lang="zh-CN" altLang="en-US" dirty="0" smtClean="0">
                <a:solidFill>
                  <a:srgbClr val="214818"/>
                </a:solidFill>
              </a:rPr>
              <a:t>、</a:t>
            </a:r>
            <a:r>
              <a:rPr lang="en-US" altLang="zh-CN" dirty="0" err="1" smtClean="0">
                <a:solidFill>
                  <a:srgbClr val="214818"/>
                </a:solidFill>
              </a:rPr>
              <a:t>git</a:t>
            </a:r>
            <a:r>
              <a:rPr lang="en-US" altLang="zh-CN" dirty="0" smtClean="0">
                <a:solidFill>
                  <a:srgbClr val="214818"/>
                </a:solidFill>
              </a:rPr>
              <a:t> pull</a:t>
            </a:r>
            <a:r>
              <a:rPr lang="zh-CN" altLang="en-US" dirty="0" smtClean="0">
                <a:solidFill>
                  <a:srgbClr val="214818"/>
                </a:solidFill>
              </a:rPr>
              <a:t>、</a:t>
            </a:r>
            <a:r>
              <a:rPr lang="en-US" altLang="zh-CN" dirty="0" err="1" smtClean="0">
                <a:solidFill>
                  <a:srgbClr val="214818"/>
                </a:solidFill>
              </a:rPr>
              <a:t>git</a:t>
            </a:r>
            <a:r>
              <a:rPr lang="en-US" altLang="zh-CN" dirty="0" smtClean="0">
                <a:solidFill>
                  <a:srgbClr val="214818"/>
                </a:solidFill>
              </a:rPr>
              <a:t> push</a:t>
            </a:r>
            <a:r>
              <a:rPr lang="zh-CN" altLang="en-US" dirty="0" smtClean="0">
                <a:solidFill>
                  <a:srgbClr val="214818"/>
                </a:solidFill>
              </a:rPr>
              <a:t>等</a:t>
            </a:r>
            <a:r>
              <a:rPr lang="en-US" altLang="zh-CN" dirty="0" err="1" smtClean="0">
                <a:solidFill>
                  <a:srgbClr val="214818"/>
                </a:solidFill>
              </a:rPr>
              <a:t>git</a:t>
            </a:r>
            <a:r>
              <a:rPr lang="zh-CN" altLang="en-US" dirty="0" smtClean="0">
                <a:solidFill>
                  <a:srgbClr val="214818"/>
                </a:solidFill>
              </a:rPr>
              <a:t>远程命令的理解和使用</a:t>
            </a:r>
            <a:endParaRPr lang="zh-CN" altLang="en-US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85749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培训对象：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dirty="0" smtClean="0">
                <a:solidFill>
                  <a:srgbClr val="214818"/>
                </a:solidFill>
              </a:rPr>
              <a:t>软件配置工程师</a:t>
            </a:r>
            <a:endParaRPr lang="zh-CN" altLang="en-US" dirty="0">
              <a:solidFill>
                <a:srgbClr val="21481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31238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培训讲师：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dirty="0" smtClean="0">
                <a:solidFill>
                  <a:srgbClr val="214818"/>
                </a:solidFill>
              </a:rPr>
              <a:t>郑华娜</a:t>
            </a:r>
            <a:endParaRPr lang="zh-CN" altLang="en-US" dirty="0">
              <a:solidFill>
                <a:srgbClr val="2148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3084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学习重点：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5202808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培训课时：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en-US" altLang="zh-CN" dirty="0" smtClean="0">
                <a:solidFill>
                  <a:srgbClr val="214818"/>
                </a:solidFill>
              </a:rPr>
              <a:t>1H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选区_0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78668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250825" y="2089150"/>
            <a:ext cx="85042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233488"/>
            <a:r>
              <a:rPr lang="zh-CN" altLang="en-US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第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1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节：远程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迷你简粗倩"/>
              </a:rPr>
              <a:t>版本库及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  <a:cs typeface="迷你简粗倩"/>
              </a:rPr>
              <a:t>git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cs typeface="迷你简粗倩"/>
              </a:rPr>
              <a:t> remote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迷你简粗倩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50825" y="3071813"/>
            <a:ext cx="8250238" cy="381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28600" y="3284538"/>
            <a:ext cx="62880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1.1 </a:t>
            </a:r>
            <a:r>
              <a:rPr lang="en-US" altLang="zh-CN" sz="2400" b="1" dirty="0" err="1" smtClean="0">
                <a:solidFill>
                  <a:srgbClr val="2F6422"/>
                </a:solidFill>
                <a:latin typeface="宋体" pitchFamily="2" charset="-122"/>
              </a:rPr>
              <a:t>git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 remote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使用简介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1.2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注册及显示远程版本库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1.3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 更改远程版本库地址</a:t>
            </a:r>
            <a:endParaRPr lang="en-US" altLang="zh-CN" sz="2400" b="1" dirty="0" smtClean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1.4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远程版本库的更新、更名和删除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8013" cy="108585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1.1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remote</a:t>
            </a:r>
            <a:r>
              <a:rPr lang="zh-CN" altLang="en-US" sz="4000" dirty="0" smtClean="0"/>
              <a:t>使用简介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313" y="1428736"/>
            <a:ext cx="8228012" cy="357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查看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0000FF"/>
                </a:solidFill>
                <a:latin typeface="Arial"/>
              </a:rPr>
              <a:t> remote</a:t>
            </a: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命令如何使用：</a:t>
            </a:r>
            <a:r>
              <a:rPr lang="en-US" altLang="zh-CN" sz="2000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sz="2000" dirty="0" smtClean="0">
                <a:solidFill>
                  <a:srgbClr val="339933"/>
                </a:solidFill>
                <a:latin typeface="Arial"/>
              </a:rPr>
              <a:t> remote --help</a:t>
            </a: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 descr="10-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857364"/>
            <a:ext cx="8572560" cy="35719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20713" y="5715016"/>
            <a:ext cx="8228012" cy="357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常用</a:t>
            </a:r>
            <a:r>
              <a:rPr lang="en-US" altLang="zh-CN" sz="2000" kern="0" dirty="0" err="1" smtClean="0">
                <a:solidFill>
                  <a:srgbClr val="339933"/>
                </a:solidFill>
              </a:rPr>
              <a:t>git</a:t>
            </a:r>
            <a:r>
              <a:rPr lang="en-US" altLang="zh-CN" sz="2000" kern="0" dirty="0" smtClean="0">
                <a:solidFill>
                  <a:srgbClr val="339933"/>
                </a:solidFill>
              </a:rPr>
              <a:t> remote -v</a:t>
            </a:r>
            <a:r>
              <a:rPr lang="zh-CN" altLang="en-US" sz="2000" kern="0" dirty="0" smtClean="0">
                <a:solidFill>
                  <a:srgbClr val="339933"/>
                </a:solidFill>
              </a:rPr>
              <a:t>、</a:t>
            </a:r>
            <a:r>
              <a:rPr lang="en-US" altLang="zh-CN" sz="2000" kern="0" dirty="0" err="1" smtClean="0">
                <a:solidFill>
                  <a:srgbClr val="339933"/>
                </a:solidFill>
              </a:rPr>
              <a:t>git</a:t>
            </a:r>
            <a:r>
              <a:rPr lang="en-US" altLang="zh-CN" sz="2000" kern="0" dirty="0" smtClean="0">
                <a:solidFill>
                  <a:srgbClr val="339933"/>
                </a:solidFill>
              </a:rPr>
              <a:t> remote add &lt;name&gt; &lt;</a:t>
            </a:r>
            <a:r>
              <a:rPr lang="en-US" altLang="zh-CN" sz="2000" kern="0" dirty="0" err="1" smtClean="0">
                <a:solidFill>
                  <a:srgbClr val="339933"/>
                </a:solidFill>
              </a:rPr>
              <a:t>url</a:t>
            </a:r>
            <a:r>
              <a:rPr lang="en-US" altLang="zh-CN" sz="2000" kern="0" dirty="0" smtClean="0">
                <a:solidFill>
                  <a:srgbClr val="339933"/>
                </a:solidFill>
              </a:rPr>
              <a:t>&gt;</a:t>
            </a:r>
            <a:endParaRPr lang="en-US" altLang="zh-CN" sz="1400" kern="0" dirty="0" smtClean="0">
              <a:solidFill>
                <a:srgbClr val="339933"/>
              </a:solidFill>
              <a:latin typeface="+mn-lt"/>
              <a:ea typeface="+mn-ea"/>
            </a:endParaRP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zh-CN" altLang="en-US" sz="1400" kern="0" dirty="0" smtClean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endParaRPr lang="zh-CN" altLang="en-US" sz="14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1.2 </a:t>
            </a:r>
            <a:r>
              <a:rPr lang="zh-CN" altLang="en-US" sz="4000" dirty="0" smtClean="0"/>
              <a:t>注册及显示远程版本库</a:t>
            </a:r>
            <a:endParaRPr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285860"/>
            <a:ext cx="8228012" cy="157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克隆远程仓库，</a:t>
            </a:r>
            <a:r>
              <a:rPr lang="zh-CN" altLang="en-US" dirty="0" smtClean="0">
                <a:solidFill>
                  <a:srgbClr val="339933"/>
                </a:solidFill>
                <a:latin typeface="Arial"/>
              </a:rPr>
              <a:t>如：</a:t>
            </a:r>
            <a:r>
              <a:rPr lang="en-US" dirty="0" err="1" smtClean="0">
                <a:solidFill>
                  <a:srgbClr val="339933"/>
                </a:solidFill>
              </a:rPr>
              <a:t>git</a:t>
            </a:r>
            <a:r>
              <a:rPr lang="en-US" dirty="0" smtClean="0">
                <a:solidFill>
                  <a:srgbClr val="339933"/>
                </a:solidFill>
              </a:rPr>
              <a:t> clone git@172.16.20.164:gitolite-admin</a:t>
            </a:r>
            <a:endParaRPr lang="en-US" altLang="zh-CN" dirty="0" smtClean="0">
              <a:solidFill>
                <a:srgbClr val="339933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初始化本地仓库，</a:t>
            </a:r>
            <a:r>
              <a:rPr lang="zh-CN" altLang="en-US" dirty="0" smtClean="0">
                <a:solidFill>
                  <a:srgbClr val="339933"/>
                </a:solidFill>
                <a:latin typeface="Arial"/>
              </a:rPr>
              <a:t>如：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init</a:t>
            </a:r>
          </a:p>
          <a:p>
            <a:pPr>
              <a:defRPr/>
            </a:pPr>
            <a:endParaRPr lang="en-US" altLang="zh-CN" sz="1600" dirty="0" smtClean="0">
              <a:solidFill>
                <a:srgbClr val="339933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注册远程版本库：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remote add &lt;name&gt; &lt;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url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&gt;</a:t>
            </a:r>
          </a:p>
          <a:p>
            <a:pPr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Arial"/>
              </a:rPr>
              <a:t>显示已经注册的远程版本库</a:t>
            </a:r>
            <a:r>
              <a:rPr lang="zh-CN" altLang="en-US" kern="0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remote -v</a:t>
            </a:r>
            <a:endParaRPr lang="zh-CN" altLang="en-US" sz="12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pic>
        <p:nvPicPr>
          <p:cNvPr id="5" name="图片 4" descr="10-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114827"/>
            <a:ext cx="7372928" cy="131430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596" y="4714884"/>
            <a:ext cx="8228012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这时打开该库</a:t>
            </a:r>
            <a:r>
              <a:rPr lang="zh-CN" altLang="en-US" kern="0" dirty="0" smtClean="0">
                <a:solidFill>
                  <a:srgbClr val="0000FF"/>
                </a:solidFill>
              </a:rPr>
              <a:t>的配置文件</a:t>
            </a:r>
            <a:r>
              <a:rPr lang="en-US" altLang="zh-CN" kern="0" dirty="0" smtClean="0">
                <a:solidFill>
                  <a:srgbClr val="0000FF"/>
                </a:solidFill>
              </a:rPr>
              <a:t>.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/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config</a:t>
            </a:r>
            <a:r>
              <a:rPr lang="en-US" altLang="zh-CN" kern="0" dirty="0" smtClean="0">
                <a:solidFill>
                  <a:srgbClr val="0000FF"/>
                </a:solidFill>
              </a:rPr>
              <a:t> , </a:t>
            </a:r>
            <a:r>
              <a:rPr lang="zh-CN" altLang="en-US" kern="0" dirty="0" smtClean="0">
                <a:solidFill>
                  <a:srgbClr val="0000FF"/>
                </a:solidFill>
              </a:rPr>
              <a:t>有如下内容：</a:t>
            </a:r>
            <a:endParaRPr lang="en-US" altLang="zh-CN" kern="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[remote "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tinno</a:t>
            </a:r>
            <a:r>
              <a:rPr lang="en-US" altLang="zh-CN" kern="0" dirty="0" smtClean="0">
                <a:solidFill>
                  <a:srgbClr val="339933"/>
                </a:solidFill>
              </a:rPr>
              <a:t>"]</a:t>
            </a: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	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url</a:t>
            </a:r>
            <a:r>
              <a:rPr lang="en-US" altLang="zh-CN" kern="0" dirty="0" smtClean="0">
                <a:solidFill>
                  <a:srgbClr val="339933"/>
                </a:solidFill>
              </a:rPr>
              <a:t> = git@192.168.10.207:mt6572/platform/vendor/google.git</a:t>
            </a: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	fetch = +refs/heads/*:refs/remotes/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tinno</a:t>
            </a:r>
            <a:r>
              <a:rPr lang="en-US" altLang="zh-CN" kern="0" dirty="0" smtClean="0">
                <a:solidFill>
                  <a:srgbClr val="339933"/>
                </a:solidFill>
              </a:rPr>
              <a:t>/*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1.3 </a:t>
            </a:r>
            <a:r>
              <a:rPr lang="zh-CN" altLang="en-US" sz="4000" dirty="0" smtClean="0"/>
              <a:t>更改远程版本库地址</a:t>
            </a:r>
            <a:endParaRPr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2" y="1357298"/>
            <a:ext cx="8389967" cy="121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如果远程版本库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</a:rPr>
              <a:t>URL</a:t>
            </a: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地址改变，需要更换，有以下几种方法：</a:t>
            </a:r>
            <a:endParaRPr lang="en-US" altLang="zh-CN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kern="0" dirty="0" smtClean="0">
                <a:solidFill>
                  <a:srgbClr val="0000FF"/>
                </a:solidFill>
              </a:rPr>
              <a:t>1.</a:t>
            </a:r>
            <a:r>
              <a:rPr lang="zh-CN" altLang="en-US" kern="0" dirty="0" smtClean="0">
                <a:solidFill>
                  <a:srgbClr val="0000FF"/>
                </a:solidFill>
              </a:rPr>
              <a:t>手工修改</a:t>
            </a:r>
            <a:r>
              <a:rPr lang="en-US" altLang="zh-CN" kern="0" dirty="0" smtClean="0">
                <a:solidFill>
                  <a:srgbClr val="0000FF"/>
                </a:solidFill>
              </a:rPr>
              <a:t>.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/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config</a:t>
            </a:r>
            <a:r>
              <a:rPr lang="zh-CN" altLang="en-US" kern="0" dirty="0" smtClean="0">
                <a:solidFill>
                  <a:srgbClr val="0000FF"/>
                </a:solidFill>
              </a:rPr>
              <a:t>文件</a:t>
            </a:r>
            <a:endParaRPr lang="en-US" altLang="zh-CN" kern="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</a:rPr>
              <a:t>2.</a:t>
            </a: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用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</a:t>
            </a:r>
            <a:r>
              <a:rPr lang="en-US" altLang="zh-CN" kern="0" dirty="0" err="1" smtClean="0">
                <a:solidFill>
                  <a:srgbClr val="0000FF"/>
                </a:solidFill>
                <a:latin typeface="+mn-lt"/>
                <a:ea typeface="+mn-ea"/>
              </a:rPr>
              <a:t>it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kern="0" dirty="0" err="1" smtClean="0">
                <a:solidFill>
                  <a:srgbClr val="0000FF"/>
                </a:solidFill>
                <a:latin typeface="+mn-lt"/>
                <a:ea typeface="+mn-ea"/>
              </a:rPr>
              <a:t>config</a:t>
            </a:r>
            <a:r>
              <a:rPr lang="en-US" altLang="zh-CN" kern="0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命令进行更改</a:t>
            </a:r>
            <a:endParaRPr lang="en-US" altLang="zh-CN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kern="0" dirty="0" smtClean="0">
                <a:solidFill>
                  <a:srgbClr val="0000FF"/>
                </a:solidFill>
              </a:rPr>
              <a:t>3.</a:t>
            </a:r>
            <a:r>
              <a:rPr lang="zh-CN" altLang="en-US" kern="0" dirty="0" smtClean="0">
                <a:solidFill>
                  <a:srgbClr val="0000FF"/>
                </a:solidFill>
              </a:rPr>
              <a:t>用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 remote </a:t>
            </a:r>
            <a:r>
              <a:rPr lang="zh-CN" altLang="en-US" kern="0" dirty="0" smtClean="0">
                <a:solidFill>
                  <a:srgbClr val="0000FF"/>
                </a:solidFill>
              </a:rPr>
              <a:t>命令：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git</a:t>
            </a:r>
            <a:r>
              <a:rPr lang="en-US" altLang="zh-CN" kern="0" dirty="0" smtClean="0">
                <a:solidFill>
                  <a:srgbClr val="339933"/>
                </a:solidFill>
              </a:rPr>
              <a:t> remote set-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url</a:t>
            </a:r>
            <a:r>
              <a:rPr lang="en-US" altLang="zh-CN" kern="0" dirty="0" smtClean="0">
                <a:solidFill>
                  <a:srgbClr val="339933"/>
                </a:solidFill>
              </a:rPr>
              <a:t> &lt;name&gt; &lt;new-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url</a:t>
            </a:r>
            <a:r>
              <a:rPr lang="en-US" altLang="zh-CN" kern="0" dirty="0" smtClean="0">
                <a:solidFill>
                  <a:srgbClr val="339933"/>
                </a:solidFill>
              </a:rPr>
              <a:t>&gt;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596" y="3500438"/>
            <a:ext cx="8228012" cy="642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 remote -v</a:t>
            </a:r>
            <a:r>
              <a:rPr lang="zh-CN" altLang="en-US" kern="0" dirty="0" smtClean="0">
                <a:solidFill>
                  <a:srgbClr val="0000FF"/>
                </a:solidFill>
              </a:rPr>
              <a:t>显示两个远程</a:t>
            </a:r>
            <a:r>
              <a:rPr lang="en-US" altLang="zh-CN" kern="0" dirty="0" smtClean="0">
                <a:solidFill>
                  <a:srgbClr val="0000FF"/>
                </a:solidFill>
              </a:rPr>
              <a:t>URL</a:t>
            </a:r>
            <a:r>
              <a:rPr lang="zh-CN" altLang="en-US" kern="0" dirty="0" smtClean="0">
                <a:solidFill>
                  <a:srgbClr val="0000FF"/>
                </a:solidFill>
              </a:rPr>
              <a:t>地址，分别是执行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 fetch</a:t>
            </a:r>
            <a:r>
              <a:rPr lang="zh-CN" altLang="en-US" kern="0" dirty="0" smtClean="0">
                <a:solidFill>
                  <a:srgbClr val="0000FF"/>
                </a:solidFill>
              </a:rPr>
              <a:t>、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 pull</a:t>
            </a:r>
            <a:r>
              <a:rPr lang="zh-CN" altLang="en-US" kern="0" dirty="0" smtClean="0">
                <a:solidFill>
                  <a:srgbClr val="0000FF"/>
                </a:solidFill>
              </a:rPr>
              <a:t>时用到</a:t>
            </a:r>
            <a:endParaRPr lang="en-US" altLang="zh-CN" kern="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zh-CN" altLang="en-US" kern="0" dirty="0" smtClean="0">
                <a:solidFill>
                  <a:srgbClr val="0000FF"/>
                </a:solidFill>
              </a:rPr>
              <a:t>既两个地址，则可以设置为不同</a:t>
            </a:r>
            <a:endParaRPr lang="en-US" altLang="zh-CN" kern="0" dirty="0" smtClean="0">
              <a:solidFill>
                <a:srgbClr val="0000FF"/>
              </a:solidFill>
            </a:endParaRPr>
          </a:p>
        </p:txBody>
      </p:sp>
      <p:pic>
        <p:nvPicPr>
          <p:cNvPr id="7" name="图片 6" descr="10-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643182"/>
            <a:ext cx="6676191" cy="771429"/>
          </a:xfrm>
          <a:prstGeom prst="rect">
            <a:avLst/>
          </a:prstGeom>
        </p:spPr>
      </p:pic>
      <p:pic>
        <p:nvPicPr>
          <p:cNvPr id="8" name="图片 7" descr="10-7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143380"/>
            <a:ext cx="6619048" cy="780952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28596" y="5000636"/>
            <a:ext cx="8228012" cy="1428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lt"/>
                <a:ea typeface="+mn-ea"/>
              </a:rPr>
              <a:t>这时打开该库</a:t>
            </a:r>
            <a:r>
              <a:rPr lang="zh-CN" altLang="en-US" kern="0" dirty="0" smtClean="0">
                <a:solidFill>
                  <a:srgbClr val="0000FF"/>
                </a:solidFill>
              </a:rPr>
              <a:t>的配置文件</a:t>
            </a:r>
            <a:r>
              <a:rPr lang="en-US" altLang="zh-CN" kern="0" dirty="0" smtClean="0">
                <a:solidFill>
                  <a:srgbClr val="0000FF"/>
                </a:solidFill>
              </a:rPr>
              <a:t>.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git</a:t>
            </a:r>
            <a:r>
              <a:rPr lang="en-US" altLang="zh-CN" kern="0" dirty="0" smtClean="0">
                <a:solidFill>
                  <a:srgbClr val="0000FF"/>
                </a:solidFill>
              </a:rPr>
              <a:t>/</a:t>
            </a:r>
            <a:r>
              <a:rPr lang="en-US" altLang="zh-CN" kern="0" dirty="0" err="1" smtClean="0">
                <a:solidFill>
                  <a:srgbClr val="0000FF"/>
                </a:solidFill>
              </a:rPr>
              <a:t>config</a:t>
            </a:r>
            <a:r>
              <a:rPr lang="en-US" altLang="zh-CN" kern="0" dirty="0" smtClean="0">
                <a:solidFill>
                  <a:srgbClr val="0000FF"/>
                </a:solidFill>
              </a:rPr>
              <a:t> , </a:t>
            </a:r>
            <a:r>
              <a:rPr lang="zh-CN" altLang="en-US" kern="0" dirty="0" smtClean="0">
                <a:solidFill>
                  <a:srgbClr val="0000FF"/>
                </a:solidFill>
              </a:rPr>
              <a:t>有如下内容：</a:t>
            </a:r>
            <a:endParaRPr lang="en-US" altLang="zh-CN" kern="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[remote "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tinno</a:t>
            </a:r>
            <a:r>
              <a:rPr lang="en-US" altLang="zh-CN" kern="0" dirty="0" smtClean="0">
                <a:solidFill>
                  <a:srgbClr val="339933"/>
                </a:solidFill>
              </a:rPr>
              <a:t>"]</a:t>
            </a: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	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url</a:t>
            </a:r>
            <a:r>
              <a:rPr lang="en-US" altLang="zh-CN" kern="0" dirty="0" smtClean="0">
                <a:solidFill>
                  <a:srgbClr val="339933"/>
                </a:solidFill>
              </a:rPr>
              <a:t> = git@192.168.10.204:mt6572/platform/vendor/google.git</a:t>
            </a: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	fetch = +refs/heads/*:refs/remotes/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tinno</a:t>
            </a:r>
            <a:r>
              <a:rPr lang="en-US" altLang="zh-CN" kern="0" dirty="0" smtClean="0">
                <a:solidFill>
                  <a:srgbClr val="339933"/>
                </a:solidFill>
              </a:rPr>
              <a:t>/*</a:t>
            </a:r>
          </a:p>
          <a:p>
            <a:pPr>
              <a:defRPr/>
            </a:pPr>
            <a:r>
              <a:rPr lang="en-US" altLang="zh-CN" kern="0" dirty="0" smtClean="0">
                <a:solidFill>
                  <a:srgbClr val="339933"/>
                </a:solidFill>
              </a:rPr>
              <a:t>	</a:t>
            </a:r>
            <a:r>
              <a:rPr lang="en-US" altLang="zh-CN" kern="0" dirty="0" err="1" smtClean="0">
                <a:solidFill>
                  <a:srgbClr val="339933"/>
                </a:solidFill>
              </a:rPr>
              <a:t>pushurl</a:t>
            </a:r>
            <a:r>
              <a:rPr lang="en-US" altLang="zh-CN" kern="0" dirty="0" smtClean="0">
                <a:solidFill>
                  <a:srgbClr val="339933"/>
                </a:solidFill>
              </a:rPr>
              <a:t> = git@192.168.10.207:mt6572/platform/vendor/google.git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远程版本库的更新、更名和删除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285860"/>
            <a:ext cx="8228012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更改远程版本库的名称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远程版本库的名称只是对远程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URL</a:t>
            </a:r>
            <a:r>
              <a:rPr lang="zh-CN" altLang="en-US" dirty="0" smtClean="0">
                <a:solidFill>
                  <a:srgbClr val="0000FF"/>
                </a:solidFill>
                <a:latin typeface="Arial"/>
              </a:rPr>
              <a:t>的代指，可以修改名称</a:t>
            </a:r>
            <a:endParaRPr lang="en-US" altLang="zh-CN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remote rename &lt;old&gt; &lt;new&gt;</a:t>
            </a:r>
          </a:p>
          <a:p>
            <a:pPr>
              <a:defRPr/>
            </a:pP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对应的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remote -v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、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config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配置文件、本地的远程分支名称都会更改</a:t>
            </a: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400" dirty="0" smtClean="0">
              <a:solidFill>
                <a:srgbClr val="0000FF"/>
              </a:solidFill>
              <a:latin typeface="Arial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远程版本库的更新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remote update</a:t>
            </a:r>
          </a:p>
          <a:p>
            <a:pPr>
              <a:defRPr/>
            </a:pP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如果本地注册了多个版本库，默认是多个版本库都会更新。可通过参数设置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</a:rPr>
              <a:t>git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</a:rPr>
              <a:t> remote update</a:t>
            </a:r>
            <a:r>
              <a:rPr lang="zh-CN" altLang="en-US" sz="1600" dirty="0" smtClean="0">
                <a:solidFill>
                  <a:srgbClr val="0000FF"/>
                </a:solidFill>
                <a:latin typeface="Arial"/>
              </a:rPr>
              <a:t>时，某远程版本库不自动更新</a:t>
            </a:r>
            <a:endParaRPr lang="en-US" altLang="zh-CN" sz="16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endParaRPr lang="en-US" altLang="zh-CN" sz="1400" dirty="0" smtClean="0">
              <a:solidFill>
                <a:srgbClr val="339933"/>
              </a:solidFill>
              <a:latin typeface="Arial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Arial"/>
              </a:rPr>
              <a:t>删除远程版本库</a:t>
            </a:r>
            <a:endParaRPr lang="en-US" altLang="zh-CN" sz="2000" dirty="0" smtClean="0">
              <a:solidFill>
                <a:srgbClr val="0000FF"/>
              </a:solidFill>
              <a:latin typeface="Arial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git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remote </a:t>
            </a:r>
            <a:r>
              <a:rPr lang="en-US" altLang="zh-CN" dirty="0" err="1" smtClean="0">
                <a:solidFill>
                  <a:srgbClr val="339933"/>
                </a:solidFill>
                <a:latin typeface="Arial"/>
              </a:rPr>
              <a:t>rm</a:t>
            </a:r>
            <a:r>
              <a:rPr lang="en-US" altLang="zh-CN" dirty="0" smtClean="0">
                <a:solidFill>
                  <a:srgbClr val="339933"/>
                </a:solidFill>
                <a:latin typeface="Arial"/>
              </a:rPr>
              <a:t> &lt;name&gt;</a:t>
            </a:r>
            <a:endParaRPr lang="zh-CN" altLang="en-US" sz="14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pic>
        <p:nvPicPr>
          <p:cNvPr id="7" name="图片 6" descr="10-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572008"/>
            <a:ext cx="6533334" cy="1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250825" y="2089150"/>
            <a:ext cx="8504238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233488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第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迷你简粗倩"/>
              </a:rPr>
              <a:t>节：远程分支及分支跟踪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迷你简粗倩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50825" y="3071813"/>
            <a:ext cx="8250238" cy="381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28600" y="3284538"/>
            <a:ext cx="62880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2.1 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远程分支及</a:t>
            </a:r>
            <a:r>
              <a:rPr lang="en-US" altLang="zh-CN" sz="2400" b="1" dirty="0" err="1" smtClean="0">
                <a:solidFill>
                  <a:srgbClr val="2F6422"/>
                </a:solidFill>
                <a:latin typeface="宋体" pitchFamily="2" charset="-122"/>
              </a:rPr>
              <a:t>git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 branch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2.2 </a:t>
            </a:r>
            <a:r>
              <a:rPr lang="en-US" altLang="zh-CN" sz="2400" b="1" dirty="0" err="1" smtClean="0">
                <a:solidFill>
                  <a:srgbClr val="2F6422"/>
                </a:solidFill>
                <a:latin typeface="宋体" pitchFamily="2" charset="-122"/>
              </a:rPr>
              <a:t>git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 fetch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使用简介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2.3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2F6422"/>
                </a:solidFill>
                <a:latin typeface="宋体" pitchFamily="2" charset="-122"/>
              </a:rPr>
              <a:t>git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 pull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使用简介</a:t>
            </a:r>
            <a:endParaRPr lang="en-US" altLang="zh-CN" sz="2400" b="1" dirty="0" smtClean="0">
              <a:solidFill>
                <a:srgbClr val="2F6422"/>
              </a:solidFill>
              <a:latin typeface="宋体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2.4 </a:t>
            </a:r>
            <a:r>
              <a:rPr lang="en-US" altLang="zh-CN" sz="2400" b="1" dirty="0" err="1" smtClean="0">
                <a:solidFill>
                  <a:srgbClr val="2F6422"/>
                </a:solidFill>
                <a:latin typeface="宋体" pitchFamily="2" charset="-122"/>
              </a:rPr>
              <a:t>git</a:t>
            </a:r>
            <a:r>
              <a:rPr lang="en-US" altLang="zh-CN" sz="2400" b="1" dirty="0" smtClean="0">
                <a:solidFill>
                  <a:srgbClr val="2F6422"/>
                </a:solidFill>
                <a:latin typeface="宋体" pitchFamily="2" charset="-122"/>
              </a:rPr>
              <a:t> push</a:t>
            </a:r>
            <a:r>
              <a:rPr lang="zh-CN" altLang="en-US" sz="2400" b="1" dirty="0" smtClean="0">
                <a:solidFill>
                  <a:srgbClr val="2F6422"/>
                </a:solidFill>
                <a:latin typeface="宋体" pitchFamily="2" charset="-122"/>
              </a:rPr>
              <a:t>使用简介</a:t>
            </a:r>
            <a:endParaRPr lang="en-US" altLang="zh-CN" sz="2400" b="1" dirty="0">
              <a:solidFill>
                <a:srgbClr val="2F642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Words>943</Words>
  <PresentationFormat>全屏显示(4:3)</PresentationFormat>
  <Paragraphs>146</Paragraphs>
  <Slides>19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1.1 git remote使用简介</vt:lpstr>
      <vt:lpstr>1.2 注册及显示远程版本库</vt:lpstr>
      <vt:lpstr>1.3 更改远程版本库地址</vt:lpstr>
      <vt:lpstr>1.4 远程版本库的更新、更名和删除</vt:lpstr>
      <vt:lpstr>幻灯片 9</vt:lpstr>
      <vt:lpstr>2.1 远程分支及git branch</vt:lpstr>
      <vt:lpstr>2.2 git fetch使用简介</vt:lpstr>
      <vt:lpstr>2.3 git pull使用简介</vt:lpstr>
      <vt:lpstr>幻灯片 13</vt:lpstr>
      <vt:lpstr>2.4 git push使用简介</vt:lpstr>
      <vt:lpstr>幻灯片 15</vt:lpstr>
      <vt:lpstr>3.1 工作区全局更新repo sync</vt:lpstr>
      <vt:lpstr>3.2 更新部分project的repo sync命令</vt:lpstr>
      <vt:lpstr>3.3更新远程丢失commit处理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zhn</cp:lastModifiedBy>
  <cp:revision>179</cp:revision>
  <dcterms:modified xsi:type="dcterms:W3CDTF">2014-03-28T06:52:57Z</dcterms:modified>
</cp:coreProperties>
</file>