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677EC0C-2F51-419C-A230-C9A14139F937}">
          <p14:sldIdLst>
            <p14:sldId id="256"/>
            <p14:sldId id="257"/>
            <p14:sldId id="258"/>
            <p14:sldId id="259"/>
            <p14:sldId id="260"/>
            <p14:sldId id="261"/>
            <p14:sldId id="264"/>
            <p14:sldId id="262"/>
            <p14:sldId id="263"/>
            <p14:sldId id="265"/>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6C142B-95B6-4B26-BE69-82CF9053A41F}" type="datetimeFigureOut">
              <a:rPr lang="en-US" smtClean="0"/>
              <a:t>2/16/2023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690DA-6D1A-4612-9D9D-99A8BBFEFCE6}" type="slidenum">
              <a:rPr lang="en-US" smtClean="0"/>
              <a:t>‹#›</a:t>
            </a:fld>
            <a:endParaRPr lang="en-US"/>
          </a:p>
        </p:txBody>
      </p:sp>
    </p:spTree>
    <p:extLst>
      <p:ext uri="{BB962C8B-B14F-4D97-AF65-F5344CB8AC3E}">
        <p14:creationId xmlns:p14="http://schemas.microsoft.com/office/powerpoint/2010/main" val="185072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9355F81-85DA-48BA-A4F5-E908F47F54E5}" type="datetime1">
              <a:rPr lang="en-US" smtClean="0"/>
              <a:t>2/16/2023</a:t>
            </a:fld>
            <a:endParaRPr lang="en-US"/>
          </a:p>
        </p:txBody>
      </p:sp>
      <p:sp>
        <p:nvSpPr>
          <p:cNvPr id="8" name="Slide Number Placeholder 7"/>
          <p:cNvSpPr>
            <a:spLocks noGrp="1"/>
          </p:cNvSpPr>
          <p:nvPr>
            <p:ph type="sldNum" sz="quarter" idx="11"/>
          </p:nvPr>
        </p:nvSpPr>
        <p:spPr/>
        <p:txBody>
          <a:bodyPr/>
          <a:lstStyle/>
          <a:p>
            <a:fld id="{30E67D37-9D4A-4F96-B41B-A7BFB3B95F87}" type="slidenum">
              <a:rPr lang="en-US" smtClean="0"/>
              <a:t>‹#›</a:t>
            </a:fld>
            <a:endParaRPr lang="en-US"/>
          </a:p>
        </p:txBody>
      </p:sp>
      <p:sp>
        <p:nvSpPr>
          <p:cNvPr id="9" name="Footer Placeholder 8"/>
          <p:cNvSpPr>
            <a:spLocks noGrp="1"/>
          </p:cNvSpPr>
          <p:nvPr>
            <p:ph type="ftr" sz="quarter" idx="12"/>
          </p:nvPr>
        </p:nvSpPr>
        <p:spPr/>
        <p:txBody>
          <a:bodyPr/>
          <a:lstStyle/>
          <a:p>
            <a:r>
              <a:rPr lang="en-US" smtClean="0"/>
              <a:t>By:- Nigusu Eshetu</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7603FA-56C0-4393-973E-BB49BD07D443}" type="datetime1">
              <a:rPr lang="en-US" smtClean="0"/>
              <a:t>2/16/2023</a:t>
            </a:fld>
            <a:endParaRPr lang="en-US"/>
          </a:p>
        </p:txBody>
      </p:sp>
      <p:sp>
        <p:nvSpPr>
          <p:cNvPr id="5" name="Footer Placeholder 4"/>
          <p:cNvSpPr>
            <a:spLocks noGrp="1"/>
          </p:cNvSpPr>
          <p:nvPr>
            <p:ph type="ftr" sz="quarter" idx="11"/>
          </p:nvPr>
        </p:nvSpPr>
        <p:spPr/>
        <p:txBody>
          <a:bodyPr/>
          <a:lstStyle/>
          <a:p>
            <a:r>
              <a:rPr lang="en-US" smtClean="0"/>
              <a:t>By:- Nigusu Eshetu</a:t>
            </a:r>
            <a:endParaRPr lang="en-US"/>
          </a:p>
        </p:txBody>
      </p:sp>
      <p:sp>
        <p:nvSpPr>
          <p:cNvPr id="6" name="Slide Number Placeholder 5"/>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4A002-42D2-43A9-83E9-A02E4DB450ED}" type="datetime1">
              <a:rPr lang="en-US" smtClean="0"/>
              <a:t>2/16/2023</a:t>
            </a:fld>
            <a:endParaRPr lang="en-US"/>
          </a:p>
        </p:txBody>
      </p:sp>
      <p:sp>
        <p:nvSpPr>
          <p:cNvPr id="5" name="Footer Placeholder 4"/>
          <p:cNvSpPr>
            <a:spLocks noGrp="1"/>
          </p:cNvSpPr>
          <p:nvPr>
            <p:ph type="ftr" sz="quarter" idx="11"/>
          </p:nvPr>
        </p:nvSpPr>
        <p:spPr/>
        <p:txBody>
          <a:bodyPr/>
          <a:lstStyle/>
          <a:p>
            <a:r>
              <a:rPr lang="en-US" smtClean="0"/>
              <a:t>By:- Nigusu Eshetu</a:t>
            </a:r>
            <a:endParaRPr lang="en-US"/>
          </a:p>
        </p:txBody>
      </p:sp>
      <p:sp>
        <p:nvSpPr>
          <p:cNvPr id="6" name="Slide Number Placeholder 5"/>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475F4E-DDB3-4365-BE7D-AAC4FA3E6614}" type="datetime1">
              <a:rPr lang="en-US" smtClean="0"/>
              <a:t>2/16/2023</a:t>
            </a:fld>
            <a:endParaRPr lang="en-US"/>
          </a:p>
        </p:txBody>
      </p:sp>
      <p:sp>
        <p:nvSpPr>
          <p:cNvPr id="5" name="Footer Placeholder 4"/>
          <p:cNvSpPr>
            <a:spLocks noGrp="1"/>
          </p:cNvSpPr>
          <p:nvPr>
            <p:ph type="ftr" sz="quarter" idx="11"/>
          </p:nvPr>
        </p:nvSpPr>
        <p:spPr/>
        <p:txBody>
          <a:bodyPr/>
          <a:lstStyle/>
          <a:p>
            <a:r>
              <a:rPr lang="en-US" smtClean="0"/>
              <a:t>By:- Nigusu Eshetu</a:t>
            </a:r>
            <a:endParaRPr lang="en-US"/>
          </a:p>
        </p:txBody>
      </p:sp>
      <p:sp>
        <p:nvSpPr>
          <p:cNvPr id="6" name="Slide Number Placeholder 5"/>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94633-0FFA-4BFB-9C10-2E371FD248D2}" type="datetime1">
              <a:rPr lang="en-US" smtClean="0"/>
              <a:t>2/16/2023</a:t>
            </a:fld>
            <a:endParaRPr lang="en-US"/>
          </a:p>
        </p:txBody>
      </p:sp>
      <p:sp>
        <p:nvSpPr>
          <p:cNvPr id="5" name="Footer Placeholder 4"/>
          <p:cNvSpPr>
            <a:spLocks noGrp="1"/>
          </p:cNvSpPr>
          <p:nvPr>
            <p:ph type="ftr" sz="quarter" idx="11"/>
          </p:nvPr>
        </p:nvSpPr>
        <p:spPr/>
        <p:txBody>
          <a:bodyPr/>
          <a:lstStyle/>
          <a:p>
            <a:r>
              <a:rPr lang="en-US" smtClean="0"/>
              <a:t>By:- Nigusu Eshetu</a:t>
            </a:r>
            <a:endParaRPr lang="en-US"/>
          </a:p>
        </p:txBody>
      </p:sp>
      <p:sp>
        <p:nvSpPr>
          <p:cNvPr id="6" name="Slide Number Placeholder 5"/>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50B988F-D56B-42F5-A637-7E3571DFD021}" type="datetime1">
              <a:rPr lang="en-US" smtClean="0"/>
              <a:t>2/16/2023</a:t>
            </a:fld>
            <a:endParaRPr lang="en-US"/>
          </a:p>
        </p:txBody>
      </p:sp>
      <p:sp>
        <p:nvSpPr>
          <p:cNvPr id="6" name="Footer Placeholder 5"/>
          <p:cNvSpPr>
            <a:spLocks noGrp="1"/>
          </p:cNvSpPr>
          <p:nvPr>
            <p:ph type="ftr" sz="quarter" idx="11"/>
          </p:nvPr>
        </p:nvSpPr>
        <p:spPr/>
        <p:txBody>
          <a:bodyPr/>
          <a:lstStyle/>
          <a:p>
            <a:r>
              <a:rPr lang="en-US" smtClean="0"/>
              <a:t>By:- Nigusu Eshetu</a:t>
            </a:r>
            <a:endParaRPr lang="en-US"/>
          </a:p>
        </p:txBody>
      </p:sp>
      <p:sp>
        <p:nvSpPr>
          <p:cNvPr id="7" name="Slide Number Placeholder 6"/>
          <p:cNvSpPr>
            <a:spLocks noGrp="1"/>
          </p:cNvSpPr>
          <p:nvPr>
            <p:ph type="sldNum" sz="quarter" idx="12"/>
          </p:nvPr>
        </p:nvSpPr>
        <p:spPr/>
        <p:txBody>
          <a:bodyPr/>
          <a:lstStyle/>
          <a:p>
            <a:fld id="{30E67D37-9D4A-4F96-B41B-A7BFB3B95F87}"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19F5FBC-A01F-4181-85E3-10A37CC4B293}" type="datetime1">
              <a:rPr lang="en-US" smtClean="0"/>
              <a:t>2/16/2023</a:t>
            </a:fld>
            <a:endParaRPr lang="en-US"/>
          </a:p>
        </p:txBody>
      </p:sp>
      <p:sp>
        <p:nvSpPr>
          <p:cNvPr id="8" name="Footer Placeholder 7"/>
          <p:cNvSpPr>
            <a:spLocks noGrp="1"/>
          </p:cNvSpPr>
          <p:nvPr>
            <p:ph type="ftr" sz="quarter" idx="11"/>
          </p:nvPr>
        </p:nvSpPr>
        <p:spPr/>
        <p:txBody>
          <a:bodyPr/>
          <a:lstStyle/>
          <a:p>
            <a:r>
              <a:rPr lang="en-US" smtClean="0"/>
              <a:t>By:- Nigusu Eshetu</a:t>
            </a:r>
            <a:endParaRPr lang="en-US"/>
          </a:p>
        </p:txBody>
      </p:sp>
      <p:sp>
        <p:nvSpPr>
          <p:cNvPr id="9" name="Slide Number Placeholder 8"/>
          <p:cNvSpPr>
            <a:spLocks noGrp="1"/>
          </p:cNvSpPr>
          <p:nvPr>
            <p:ph type="sldNum" sz="quarter" idx="12"/>
          </p:nvPr>
        </p:nvSpPr>
        <p:spPr/>
        <p:txBody>
          <a:bodyPr/>
          <a:lstStyle/>
          <a:p>
            <a:fld id="{30E67D37-9D4A-4F96-B41B-A7BFB3B95F87}"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7F10D5-7323-404A-8B74-2890A74D398A}" type="datetime1">
              <a:rPr lang="en-US" smtClean="0"/>
              <a:t>2/16/2023</a:t>
            </a:fld>
            <a:endParaRPr lang="en-US"/>
          </a:p>
        </p:txBody>
      </p:sp>
      <p:sp>
        <p:nvSpPr>
          <p:cNvPr id="4" name="Footer Placeholder 3"/>
          <p:cNvSpPr>
            <a:spLocks noGrp="1"/>
          </p:cNvSpPr>
          <p:nvPr>
            <p:ph type="ftr" sz="quarter" idx="11"/>
          </p:nvPr>
        </p:nvSpPr>
        <p:spPr/>
        <p:txBody>
          <a:bodyPr/>
          <a:lstStyle/>
          <a:p>
            <a:r>
              <a:rPr lang="en-US" smtClean="0"/>
              <a:t>By:- Nigusu Eshetu</a:t>
            </a:r>
            <a:endParaRPr lang="en-US"/>
          </a:p>
        </p:txBody>
      </p:sp>
      <p:sp>
        <p:nvSpPr>
          <p:cNvPr id="5" name="Slide Number Placeholder 4"/>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C397D-D38B-4095-9863-45E72258BEFA}" type="datetime1">
              <a:rPr lang="en-US" smtClean="0"/>
              <a:t>2/16/2023</a:t>
            </a:fld>
            <a:endParaRPr lang="en-US"/>
          </a:p>
        </p:txBody>
      </p:sp>
      <p:sp>
        <p:nvSpPr>
          <p:cNvPr id="3" name="Footer Placeholder 2"/>
          <p:cNvSpPr>
            <a:spLocks noGrp="1"/>
          </p:cNvSpPr>
          <p:nvPr>
            <p:ph type="ftr" sz="quarter" idx="11"/>
          </p:nvPr>
        </p:nvSpPr>
        <p:spPr/>
        <p:txBody>
          <a:bodyPr/>
          <a:lstStyle/>
          <a:p>
            <a:r>
              <a:rPr lang="en-US" smtClean="0"/>
              <a:t>By:- Nigusu Eshetu</a:t>
            </a:r>
            <a:endParaRPr lang="en-US"/>
          </a:p>
        </p:txBody>
      </p:sp>
      <p:sp>
        <p:nvSpPr>
          <p:cNvPr id="4" name="Slide Number Placeholder 3"/>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0DAC6-53F5-4038-962D-83869AB8B9C6}" type="datetime1">
              <a:rPr lang="en-US" smtClean="0"/>
              <a:t>2/16/2023</a:t>
            </a:fld>
            <a:endParaRPr lang="en-US"/>
          </a:p>
        </p:txBody>
      </p:sp>
      <p:sp>
        <p:nvSpPr>
          <p:cNvPr id="6" name="Footer Placeholder 5"/>
          <p:cNvSpPr>
            <a:spLocks noGrp="1"/>
          </p:cNvSpPr>
          <p:nvPr>
            <p:ph type="ftr" sz="quarter" idx="11"/>
          </p:nvPr>
        </p:nvSpPr>
        <p:spPr/>
        <p:txBody>
          <a:bodyPr/>
          <a:lstStyle/>
          <a:p>
            <a:r>
              <a:rPr lang="en-US" smtClean="0"/>
              <a:t>By:- Nigusu Eshetu</a:t>
            </a:r>
            <a:endParaRPr lang="en-US"/>
          </a:p>
        </p:txBody>
      </p:sp>
      <p:sp>
        <p:nvSpPr>
          <p:cNvPr id="7" name="Slide Number Placeholder 6"/>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3FC2B-B7FC-4EB3-9016-C0D98149774C}" type="datetime1">
              <a:rPr lang="en-US" smtClean="0"/>
              <a:t>2/16/2023</a:t>
            </a:fld>
            <a:endParaRPr lang="en-US"/>
          </a:p>
        </p:txBody>
      </p:sp>
      <p:sp>
        <p:nvSpPr>
          <p:cNvPr id="6" name="Footer Placeholder 5"/>
          <p:cNvSpPr>
            <a:spLocks noGrp="1"/>
          </p:cNvSpPr>
          <p:nvPr>
            <p:ph type="ftr" sz="quarter" idx="11"/>
          </p:nvPr>
        </p:nvSpPr>
        <p:spPr/>
        <p:txBody>
          <a:bodyPr/>
          <a:lstStyle/>
          <a:p>
            <a:r>
              <a:rPr lang="en-US" smtClean="0"/>
              <a:t>By:- Nigusu Eshetu</a:t>
            </a:r>
            <a:endParaRPr lang="en-US"/>
          </a:p>
        </p:txBody>
      </p:sp>
      <p:sp>
        <p:nvSpPr>
          <p:cNvPr id="7" name="Slide Number Placeholder 6"/>
          <p:cNvSpPr>
            <a:spLocks noGrp="1"/>
          </p:cNvSpPr>
          <p:nvPr>
            <p:ph type="sldNum" sz="quarter" idx="12"/>
          </p:nvPr>
        </p:nvSpPr>
        <p:spPr/>
        <p:txBody>
          <a:bodyPr/>
          <a:lstStyle/>
          <a:p>
            <a:fld id="{30E67D37-9D4A-4F96-B41B-A7BFB3B95F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7578C129-4411-4FB3-BA6F-B4D38E455D67}" type="datetime1">
              <a:rPr lang="en-US" smtClean="0"/>
              <a:t>2/16/2023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30E67D37-9D4A-4F96-B41B-A7BFB3B95F87}"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r>
              <a:rPr lang="en-US" smtClean="0"/>
              <a:t>By:- Nigusu Eshetu</a:t>
            </a:r>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2438399"/>
          </a:xfrm>
        </p:spPr>
        <p:txBody>
          <a:bodyPr/>
          <a:lstStyle/>
          <a:p>
            <a:r>
              <a:rPr lang="en-US" dirty="0" smtClean="0"/>
              <a:t/>
            </a:r>
            <a:br>
              <a:rPr lang="en-US" dirty="0" smtClean="0"/>
            </a:br>
            <a:r>
              <a:rPr lang="en-US" dirty="0"/>
              <a:t/>
            </a:r>
            <a:br>
              <a:rPr lang="en-US" dirty="0"/>
            </a:b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chool of commerce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0600" y="2743200"/>
            <a:ext cx="7772400" cy="4038600"/>
          </a:xfrm>
        </p:spPr>
        <p:txBody>
          <a:bodyPr>
            <a:normAutofit fontScale="85000" lnSpcReduction="20000"/>
          </a:bodyPr>
          <a:lstStyle/>
          <a:p>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Research Title</a:t>
            </a:r>
          </a:p>
          <a:p>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THE ASSESSMENT OF BUDGETING AND BUDGET CONTROL; IN THE CASE OF BOLE SUB CITY.</a:t>
            </a:r>
          </a:p>
          <a:p>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400" b="1" dirty="0" smtClean="0">
              <a:solidFill>
                <a:schemeClr val="tx1"/>
              </a:solidFill>
              <a:latin typeface="Times New Roman" panose="02020603050405020304" pitchFamily="18" charset="0"/>
              <a:cs typeface="Times New Roman" panose="02020603050405020304" pitchFamily="18" charset="0"/>
            </a:endParaRPr>
          </a:p>
          <a:p>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400" b="1" dirty="0" smtClean="0">
              <a:solidFill>
                <a:schemeClr val="tx1"/>
              </a:solidFill>
              <a:latin typeface="Times New Roman" panose="02020603050405020304" pitchFamily="18" charset="0"/>
              <a:cs typeface="Times New Roman" panose="02020603050405020304" pitchFamily="18" charset="0"/>
            </a:endParaRPr>
          </a:p>
          <a:p>
            <a:endParaRPr lang="en-US" sz="2400" b="1" dirty="0">
              <a:solidFill>
                <a:schemeClr val="tx1"/>
              </a:solidFill>
              <a:latin typeface="Times New Roman" panose="02020603050405020304" pitchFamily="18" charset="0"/>
              <a:cs typeface="Times New Roman" panose="02020603050405020304" pitchFamily="18" charset="0"/>
            </a:endParaRPr>
          </a:p>
          <a:p>
            <a:pPr algn="r"/>
            <a:r>
              <a:rPr lang="en-US" sz="2400" b="1" dirty="0" smtClean="0">
                <a:solidFill>
                  <a:schemeClr val="tx1"/>
                </a:solidFill>
                <a:latin typeface="Times New Roman" panose="02020603050405020304" pitchFamily="18" charset="0"/>
                <a:cs typeface="Times New Roman" panose="02020603050405020304" pitchFamily="18" charset="0"/>
              </a:rPr>
              <a:t>By:- Nigusu Eshetu</a:t>
            </a:r>
          </a:p>
          <a:p>
            <a:pPr algn="r"/>
            <a:r>
              <a:rPr lang="en-US" sz="2400" b="1" dirty="0" smtClean="0">
                <a:solidFill>
                  <a:schemeClr val="tx1"/>
                </a:solidFill>
                <a:latin typeface="Times New Roman" panose="02020603050405020304" pitchFamily="18" charset="0"/>
                <a:cs typeface="Times New Roman" panose="02020603050405020304" pitchFamily="18" charset="0"/>
              </a:rPr>
              <a:t>Advisor Mrs. Worknesh </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36" y="533400"/>
            <a:ext cx="7620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val="12967200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CONCLUSION</a:t>
            </a:r>
            <a:endParaRPr lang="en-US" dirty="0"/>
          </a:p>
        </p:txBody>
      </p:sp>
      <p:sp>
        <p:nvSpPr>
          <p:cNvPr id="3" name="Content Placeholder 2"/>
          <p:cNvSpPr>
            <a:spLocks noGrp="1"/>
          </p:cNvSpPr>
          <p:nvPr>
            <p:ph idx="1"/>
          </p:nvPr>
        </p:nvSpPr>
        <p:spPr/>
        <p:txBody>
          <a:bodyPr>
            <a:normAutofit/>
          </a:bodyPr>
          <a:lstStyle/>
          <a:p>
            <a:r>
              <a:rPr lang="en-US" dirty="0"/>
              <a:t>As seen from the preceding discussion, budget and control system practice is generally in good shape. A prerequisite for economic growth and development is the development of crucial institutional capacities for budget practice and control. Personnel with a high level of education are required for the service. The district budget preparation, on the other hand, is hampered by a scarcity of professionals and a lack of strong leadership commitment.</a:t>
            </a:r>
          </a:p>
          <a:p>
            <a:endParaRPr lang="en-US" dirty="0"/>
          </a:p>
        </p:txBody>
      </p:sp>
      <p:sp>
        <p:nvSpPr>
          <p:cNvPr id="4" name="Footer Placeholder 3"/>
          <p:cNvSpPr>
            <a:spLocks noGrp="1"/>
          </p:cNvSpPr>
          <p:nvPr>
            <p:ph type="ftr" sz="quarter" idx="11"/>
          </p:nvPr>
        </p:nvSpPr>
        <p:spPr>
          <a:xfrm>
            <a:off x="6866804"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2904013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dirty="0"/>
              <a:t>In terms of implementing budget control the sub city used different technique are those  Checking if expenditure is on course, making continuous comparison of actual results with budget results, Adherence to budget guidelines and procedures and Allocation of resources according to budget guidelines.</a:t>
            </a:r>
          </a:p>
          <a:p>
            <a:pPr marL="137160" indent="0">
              <a:buNone/>
            </a:pPr>
            <a:endParaRPr lang="en-US" dirty="0"/>
          </a:p>
        </p:txBody>
      </p:sp>
      <p:sp>
        <p:nvSpPr>
          <p:cNvPr id="4" name="Footer Placeholder 3"/>
          <p:cNvSpPr>
            <a:spLocks noGrp="1"/>
          </p:cNvSpPr>
          <p:nvPr>
            <p:ph type="ftr" sz="quarter" idx="11"/>
          </p:nvPr>
        </p:nvSpPr>
        <p:spPr>
          <a:xfrm>
            <a:off x="6910021" y="6556773"/>
            <a:ext cx="2246489" cy="301227"/>
          </a:xfrm>
        </p:spPr>
        <p:txBody>
          <a:bodyPr/>
          <a:lstStyle/>
          <a:p>
            <a:r>
              <a:rPr lang="en-US" smtClean="0"/>
              <a:t>By:- Nigusu Eshetu</a:t>
            </a:r>
            <a:endParaRPr lang="en-US"/>
          </a:p>
        </p:txBody>
      </p:sp>
    </p:spTree>
    <p:extLst>
      <p:ext uri="{BB962C8B-B14F-4D97-AF65-F5344CB8AC3E}">
        <p14:creationId xmlns:p14="http://schemas.microsoft.com/office/powerpoint/2010/main" val="53590838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On the bases of the views of respondents, the budget is run only for one year and prepare a budget performance report in a year is in every three month so this is creating an opportunity to control budget.</a:t>
            </a:r>
          </a:p>
          <a:p>
            <a:endParaRPr lang="en-US" dirty="0"/>
          </a:p>
        </p:txBody>
      </p:sp>
      <p:sp>
        <p:nvSpPr>
          <p:cNvPr id="4" name="Footer Placeholder 3"/>
          <p:cNvSpPr>
            <a:spLocks noGrp="1"/>
          </p:cNvSpPr>
          <p:nvPr>
            <p:ph type="ftr" sz="quarter" idx="11"/>
          </p:nvPr>
        </p:nvSpPr>
        <p:spPr>
          <a:xfrm>
            <a:off x="6897511"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6082683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RECOMMENDATION</a:t>
            </a:r>
            <a:endParaRPr lang="en-US" dirty="0"/>
          </a:p>
        </p:txBody>
      </p:sp>
      <p:sp>
        <p:nvSpPr>
          <p:cNvPr id="3" name="Content Placeholder 2"/>
          <p:cNvSpPr>
            <a:spLocks noGrp="1"/>
          </p:cNvSpPr>
          <p:nvPr>
            <p:ph idx="1"/>
          </p:nvPr>
        </p:nvSpPr>
        <p:spPr/>
        <p:txBody>
          <a:bodyPr/>
          <a:lstStyle/>
          <a:p>
            <a:pPr lvl="0"/>
            <a:r>
              <a:rPr lang="en-US" dirty="0"/>
              <a:t>18% of the sub-city respondents is says the sub-city is not use all budget procedures It  does not simple matter it is the sub city is must be used all budget procedure and guideline</a:t>
            </a:r>
            <a:r>
              <a:rPr lang="en-US" dirty="0" smtClean="0"/>
              <a:t>.</a:t>
            </a:r>
          </a:p>
          <a:p>
            <a:pPr marL="137160" lvl="0" indent="0">
              <a:buNone/>
            </a:pPr>
            <a:endParaRPr lang="en-US" dirty="0"/>
          </a:p>
          <a:p>
            <a:pPr lvl="0"/>
            <a:r>
              <a:rPr lang="en-US" dirty="0"/>
              <a:t>The top management should give orientation for employees about the budget and budget control.</a:t>
            </a:r>
          </a:p>
          <a:p>
            <a:endParaRPr lang="en-US" dirty="0"/>
          </a:p>
        </p:txBody>
      </p:sp>
      <p:sp>
        <p:nvSpPr>
          <p:cNvPr id="4" name="Footer Placeholder 3"/>
          <p:cNvSpPr>
            <a:spLocks noGrp="1"/>
          </p:cNvSpPr>
          <p:nvPr>
            <p:ph type="ftr" sz="quarter" idx="11"/>
          </p:nvPr>
        </p:nvSpPr>
        <p:spPr>
          <a:xfrm>
            <a:off x="6863392"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150997243"/>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dirty="0"/>
              <a:t>To make better budget control must be established actual position and establishing reason for variance and teak an appropriate action</a:t>
            </a:r>
            <a:r>
              <a:rPr lang="en-US" dirty="0" smtClean="0"/>
              <a:t>.</a:t>
            </a:r>
          </a:p>
          <a:p>
            <a:pPr marL="137160" lvl="0" indent="0">
              <a:buNone/>
            </a:pPr>
            <a:endParaRPr lang="en-US" dirty="0"/>
          </a:p>
          <a:p>
            <a:pPr lvl="0"/>
            <a:r>
              <a:rPr lang="en-US" dirty="0"/>
              <a:t>The sub city should be reduce unforeseen and unexpected circumstances and externalities unless otherwise impossible to achieve the targeted goal of the sub-city.</a:t>
            </a:r>
          </a:p>
          <a:p>
            <a:pPr marL="137160" indent="0">
              <a:buNone/>
            </a:pPr>
            <a:endParaRPr lang="en-US" dirty="0"/>
          </a:p>
        </p:txBody>
      </p:sp>
      <p:sp>
        <p:nvSpPr>
          <p:cNvPr id="4" name="Footer Placeholder 3"/>
          <p:cNvSpPr>
            <a:spLocks noGrp="1"/>
          </p:cNvSpPr>
          <p:nvPr>
            <p:ph type="ftr" sz="quarter" idx="11"/>
          </p:nvPr>
        </p:nvSpPr>
        <p:spPr>
          <a:xfrm>
            <a:off x="6866804" y="6535164"/>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214727631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dirty="0"/>
              <a:t>After preparing budget create knowledge for employees about prepared budget plan because the budget control is not only the responsibility of upper level employees the lower level employees must have participate in the budget control.</a:t>
            </a:r>
          </a:p>
          <a:p>
            <a:pPr marL="137160" indent="0">
              <a:buNone/>
            </a:pPr>
            <a:endParaRPr lang="en-US" dirty="0"/>
          </a:p>
        </p:txBody>
      </p:sp>
      <p:sp>
        <p:nvSpPr>
          <p:cNvPr id="4" name="Footer Placeholder 3"/>
          <p:cNvSpPr>
            <a:spLocks noGrp="1"/>
          </p:cNvSpPr>
          <p:nvPr>
            <p:ph type="ftr" sz="quarter" idx="11"/>
          </p:nvPr>
        </p:nvSpPr>
        <p:spPr>
          <a:xfrm>
            <a:off x="6869078"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60338872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0"/>
            <a:ext cx="7315200" cy="2895600"/>
          </a:xfrm>
        </p:spPr>
        <p:txBody>
          <a:bodyPr>
            <a:normAutofit/>
          </a:bodyPr>
          <a:lstStyle/>
          <a:p>
            <a:pPr lvl="0" algn="ctr"/>
            <a:r>
              <a:rPr lang="en-US" b="1" dirty="0">
                <a:solidFill>
                  <a:schemeClr val="tx1"/>
                </a:solidFill>
                <a:latin typeface="Bookman Old Style" pitchFamily="18" charset="0"/>
                <a:ea typeface="Calibri" pitchFamily="34" charset="0"/>
                <a:cs typeface="Times New Roman" pitchFamily="18" charset="0"/>
              </a:rPr>
              <a:t>Thank  you  for  your  attention!!!</a:t>
            </a:r>
            <a:r>
              <a:rPr lang="en-US" sz="1000" b="1" dirty="0">
                <a:solidFill>
                  <a:schemeClr val="tx1"/>
                </a:solidFill>
                <a:latin typeface="Bookman Old Style" pitchFamily="18" charset="0"/>
                <a:ea typeface="Calibri" pitchFamily="34" charset="0"/>
                <a:cs typeface="Times New Roman" pitchFamily="18" charset="0"/>
              </a:rPr>
              <a:t> </a:t>
            </a:r>
            <a:r>
              <a:rPr lang="en-US" sz="1200" dirty="0">
                <a:solidFill>
                  <a:schemeClr val="tx1"/>
                </a:solidFill>
                <a:latin typeface="Arial" pitchFamily="34" charset="0"/>
                <a:cs typeface="Arial" pitchFamily="34" charset="0"/>
              </a:rPr>
              <a:t/>
            </a:r>
            <a:br>
              <a:rPr lang="en-US" sz="1200" dirty="0">
                <a:solidFill>
                  <a:schemeClr val="tx1"/>
                </a:solidFill>
                <a:latin typeface="Arial" pitchFamily="34" charset="0"/>
                <a:cs typeface="Arial" pitchFamily="34" charset="0"/>
              </a:rPr>
            </a:br>
            <a:endParaRPr lang="en-US" dirty="0"/>
          </a:p>
        </p:txBody>
      </p:sp>
      <p:sp>
        <p:nvSpPr>
          <p:cNvPr id="3" name="Footer Placeholder 2"/>
          <p:cNvSpPr>
            <a:spLocks noGrp="1"/>
          </p:cNvSpPr>
          <p:nvPr>
            <p:ph type="ftr" sz="quarter" idx="11"/>
          </p:nvPr>
        </p:nvSpPr>
        <p:spPr>
          <a:xfrm>
            <a:off x="6781800" y="6527203"/>
            <a:ext cx="2246489" cy="301227"/>
          </a:xfrm>
        </p:spPr>
        <p:txBody>
          <a:bodyPr/>
          <a:lstStyle/>
          <a:p>
            <a:r>
              <a:rPr lang="en-US" smtClean="0"/>
              <a:t>By:- Nigusu Eshetu</a:t>
            </a:r>
            <a:endParaRPr lang="en-US"/>
          </a:p>
        </p:txBody>
      </p:sp>
    </p:spTree>
    <p:extLst>
      <p:ext uri="{BB962C8B-B14F-4D97-AF65-F5344CB8AC3E}">
        <p14:creationId xmlns:p14="http://schemas.microsoft.com/office/powerpoint/2010/main" val="1801474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990600"/>
            <a:ext cx="8534400" cy="3810000"/>
          </a:xfrm>
        </p:spPr>
        <p:txBody>
          <a:bodyPr/>
          <a:lstStyle/>
          <a:p>
            <a:pPr>
              <a:buFont typeface="Wingdings" panose="05000000000000000000" pitchFamily="2" charset="2"/>
              <a:buChar char="Ø"/>
            </a:pPr>
            <a:r>
              <a:rPr lang="en-US" b="1" dirty="0"/>
              <a:t>title</a:t>
            </a:r>
            <a:r>
              <a:rPr lang="en-US" dirty="0"/>
              <a:t>:  factor  that  affect  undergraduate  research  work.</a:t>
            </a:r>
          </a:p>
          <a:p>
            <a:pPr>
              <a:buFont typeface="Wingdings" panose="05000000000000000000" pitchFamily="2" charset="2"/>
              <a:buChar char="Ø"/>
            </a:pPr>
            <a:r>
              <a:rPr lang="en-US" b="1" dirty="0"/>
              <a:t>Objective</a:t>
            </a:r>
            <a:r>
              <a:rPr lang="en-US" dirty="0"/>
              <a:t>: assessing  factors  that  can affect  research  work</a:t>
            </a:r>
          </a:p>
          <a:p>
            <a:pPr>
              <a:buFont typeface="Wingdings" panose="05000000000000000000" pitchFamily="2" charset="2"/>
              <a:buChar char="Ø"/>
            </a:pPr>
            <a:r>
              <a:rPr lang="en-US" b="1" dirty="0"/>
              <a:t>research  design</a:t>
            </a:r>
            <a:r>
              <a:rPr lang="en-US" dirty="0"/>
              <a:t>: descriptive  research  design</a:t>
            </a:r>
          </a:p>
          <a:p>
            <a:pPr>
              <a:buFont typeface="Wingdings" panose="05000000000000000000" pitchFamily="2" charset="2"/>
              <a:buChar char="Ø"/>
            </a:pPr>
            <a:r>
              <a:rPr lang="en-US" b="1" dirty="0"/>
              <a:t>Data collection  instrument</a:t>
            </a:r>
            <a:r>
              <a:rPr lang="en-US" dirty="0"/>
              <a:t>: questioner, focus and participant  observation.</a:t>
            </a:r>
          </a:p>
          <a:p>
            <a:pPr>
              <a:buFont typeface="Wingdings" panose="05000000000000000000" pitchFamily="2" charset="2"/>
              <a:buChar char="Ø"/>
            </a:pPr>
            <a:r>
              <a:rPr lang="en-US" b="1" dirty="0"/>
              <a:t>Data analyses technique</a:t>
            </a:r>
            <a:r>
              <a:rPr lang="en-US" dirty="0"/>
              <a:t>: mainly  use  qualitative  data analyses technique, to  some  extent  the  research  use  quantitative  data  analyses  method.</a:t>
            </a:r>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a:xfrm>
            <a:off x="6883863" y="6556773"/>
            <a:ext cx="2246489" cy="301227"/>
          </a:xfrm>
        </p:spPr>
        <p:txBody>
          <a:bodyPr/>
          <a:lstStyle/>
          <a:p>
            <a:r>
              <a:rPr lang="en-US" dirty="0" smtClean="0"/>
              <a:t>By:- </a:t>
            </a:r>
            <a:r>
              <a:rPr lang="en-US" dirty="0" err="1" smtClean="0"/>
              <a:t>Nigusu</a:t>
            </a:r>
            <a:r>
              <a:rPr lang="en-US" dirty="0" smtClean="0"/>
              <a:t> Eshetu</a:t>
            </a:r>
            <a:endParaRPr lang="en-US" dirty="0"/>
          </a:p>
        </p:txBody>
      </p:sp>
    </p:spTree>
    <p:extLst>
      <p:ext uri="{BB962C8B-B14F-4D97-AF65-F5344CB8AC3E}">
        <p14:creationId xmlns:p14="http://schemas.microsoft.com/office/powerpoint/2010/main" val="2898237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295400"/>
          </a:xfrm>
        </p:spPr>
        <p:txBody>
          <a:bodyPr/>
          <a:lstStyle/>
          <a:p>
            <a:pPr algn="l"/>
            <a:r>
              <a:rPr lang="en-US" b="1" dirty="0"/>
              <a:t>O</a:t>
            </a:r>
            <a:r>
              <a:rPr lang="en-US" b="1" dirty="0" smtClean="0"/>
              <a:t>utline</a:t>
            </a:r>
            <a:endParaRPr lang="en-US" b="1" dirty="0"/>
          </a:p>
        </p:txBody>
      </p:sp>
      <p:sp>
        <p:nvSpPr>
          <p:cNvPr id="3" name="Subtitle 2"/>
          <p:cNvSpPr>
            <a:spLocks noGrp="1"/>
          </p:cNvSpPr>
          <p:nvPr>
            <p:ph type="subTitle" idx="1"/>
          </p:nvPr>
        </p:nvSpPr>
        <p:spPr>
          <a:xfrm>
            <a:off x="228600" y="1905000"/>
            <a:ext cx="8686800" cy="4648200"/>
          </a:xfrm>
        </p:spPr>
        <p:txBody>
          <a:bodyPr/>
          <a:lstStyle/>
          <a:p>
            <a:pPr marL="342900" indent="-342900">
              <a:buFont typeface="Wingdings" panose="05000000000000000000" pitchFamily="2" charset="2"/>
              <a:buChar char="v"/>
            </a:pPr>
            <a:r>
              <a:rPr lang="en-US" b="1" dirty="0"/>
              <a:t>Introduction</a:t>
            </a:r>
          </a:p>
          <a:p>
            <a:pPr marL="342900" indent="-342900">
              <a:buFont typeface="Wingdings" panose="05000000000000000000" pitchFamily="2" charset="2"/>
              <a:buChar char="v"/>
            </a:pPr>
            <a:r>
              <a:rPr lang="en-US" b="1" dirty="0"/>
              <a:t>Statement of the problem</a:t>
            </a:r>
          </a:p>
          <a:p>
            <a:pPr marL="342900" indent="-342900">
              <a:buFont typeface="Wingdings" panose="05000000000000000000" pitchFamily="2" charset="2"/>
              <a:buChar char="v"/>
            </a:pPr>
            <a:r>
              <a:rPr lang="en-US" b="1" dirty="0"/>
              <a:t>Objectives of the study</a:t>
            </a:r>
          </a:p>
          <a:p>
            <a:pPr marL="342900" indent="-342900">
              <a:buFont typeface="Wingdings" panose="05000000000000000000" pitchFamily="2" charset="2"/>
              <a:buChar char="v"/>
            </a:pPr>
            <a:r>
              <a:rPr lang="en-US" b="1" dirty="0"/>
              <a:t>Research methods</a:t>
            </a:r>
          </a:p>
          <a:p>
            <a:pPr marL="342900" indent="-342900">
              <a:buFont typeface="Wingdings" panose="05000000000000000000" pitchFamily="2" charset="2"/>
              <a:buChar char="v"/>
            </a:pPr>
            <a:r>
              <a:rPr lang="en-US" b="1" dirty="0" smtClean="0"/>
              <a:t>Summary of Findings</a:t>
            </a:r>
            <a:endParaRPr lang="en-US" b="1" dirty="0"/>
          </a:p>
          <a:p>
            <a:pPr marL="342900" indent="-342900">
              <a:buFont typeface="Wingdings" panose="05000000000000000000" pitchFamily="2" charset="2"/>
              <a:buChar char="v"/>
            </a:pPr>
            <a:r>
              <a:rPr lang="en-US" b="1" dirty="0"/>
              <a:t>conclusion</a:t>
            </a:r>
          </a:p>
          <a:p>
            <a:pPr marL="342900" indent="-342900">
              <a:buFont typeface="Wingdings" panose="05000000000000000000" pitchFamily="2" charset="2"/>
              <a:buChar char="v"/>
            </a:pPr>
            <a:r>
              <a:rPr lang="en-US" b="1" dirty="0"/>
              <a:t>Recommendation</a:t>
            </a:r>
          </a:p>
          <a:p>
            <a:r>
              <a:rPr lang="en-US" dirty="0"/>
              <a:t/>
            </a:r>
            <a:br>
              <a:rPr lang="en-US" dirty="0"/>
            </a:br>
            <a:endParaRPr lang="en-US" dirty="0"/>
          </a:p>
          <a:p>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2"/>
          </p:nvPr>
        </p:nvSpPr>
        <p:spPr>
          <a:xfrm>
            <a:off x="6897511" y="6521516"/>
            <a:ext cx="2246489" cy="301227"/>
          </a:xfrm>
        </p:spPr>
        <p:txBody>
          <a:bodyPr/>
          <a:lstStyle/>
          <a:p>
            <a:r>
              <a:rPr lang="en-US" smtClean="0"/>
              <a:t>By:- Nigusu Eshetu</a:t>
            </a:r>
            <a:endParaRPr lang="en-US"/>
          </a:p>
        </p:txBody>
      </p:sp>
    </p:spTree>
    <p:extLst>
      <p:ext uri="{BB962C8B-B14F-4D97-AF65-F5344CB8AC3E}">
        <p14:creationId xmlns:p14="http://schemas.microsoft.com/office/powerpoint/2010/main" val="368995887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229600" cy="1828800"/>
          </a:xfrm>
        </p:spPr>
        <p:txBody>
          <a:bodyPr/>
          <a:lstStyle/>
          <a:p>
            <a:pPr marL="342900" lvl="0" indent="-342900"/>
            <a:r>
              <a:rPr lang="en-US" dirty="0"/>
              <a:t>Introduction</a:t>
            </a:r>
          </a:p>
        </p:txBody>
      </p:sp>
      <p:sp>
        <p:nvSpPr>
          <p:cNvPr id="3" name="Subtitle 2"/>
          <p:cNvSpPr>
            <a:spLocks noGrp="1"/>
          </p:cNvSpPr>
          <p:nvPr>
            <p:ph type="subTitle" idx="1"/>
          </p:nvPr>
        </p:nvSpPr>
        <p:spPr>
          <a:xfrm>
            <a:off x="228600" y="2286000"/>
            <a:ext cx="8610600" cy="4419600"/>
          </a:xfrm>
        </p:spPr>
        <p:txBody>
          <a:bodyPr/>
          <a:lstStyle/>
          <a:p>
            <a:pPr algn="just"/>
            <a:r>
              <a:rPr lang="en-US" sz="2400" dirty="0"/>
              <a:t>A budget is defined as the formal expression of plans, goals, and objectives of management that covers all aspects of operations for a designated time period. </a:t>
            </a:r>
          </a:p>
          <a:p>
            <a:pPr algn="just"/>
            <a:endParaRPr lang="en-US" dirty="0" smtClean="0"/>
          </a:p>
          <a:p>
            <a:pPr algn="just"/>
            <a:r>
              <a:rPr lang="en-US" sz="2400" dirty="0"/>
              <a:t>Budgetary Control is a method of managing costs through preparation of budgets.</a:t>
            </a:r>
          </a:p>
          <a:p>
            <a:pPr algn="just"/>
            <a:endParaRPr lang="en-US" dirty="0" smtClean="0"/>
          </a:p>
          <a:p>
            <a:pPr algn="just"/>
            <a:r>
              <a:rPr lang="en-US" dirty="0" smtClean="0"/>
              <a:t>Bole </a:t>
            </a:r>
            <a:r>
              <a:rPr lang="en-US" dirty="0"/>
              <a:t>sub-city of finance and economic development studies to give a service to the whole population lives on that sub city</a:t>
            </a:r>
            <a:r>
              <a:rPr lang="en-US" dirty="0" smtClean="0"/>
              <a:t>..</a:t>
            </a:r>
            <a:endParaRPr lang="en-US" dirty="0"/>
          </a:p>
        </p:txBody>
      </p:sp>
      <p:sp>
        <p:nvSpPr>
          <p:cNvPr id="4" name="Footer Placeholder 3"/>
          <p:cNvSpPr>
            <a:spLocks noGrp="1"/>
          </p:cNvSpPr>
          <p:nvPr>
            <p:ph type="ftr" sz="quarter" idx="12"/>
          </p:nvPr>
        </p:nvSpPr>
        <p:spPr>
          <a:xfrm>
            <a:off x="6897511" y="6548812"/>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3088034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077200" cy="1524000"/>
          </a:xfrm>
        </p:spPr>
        <p:txBody>
          <a:bodyPr/>
          <a:lstStyle/>
          <a:p>
            <a:r>
              <a:rPr lang="en-US" dirty="0"/>
              <a:t>Statement of the problem </a:t>
            </a:r>
          </a:p>
        </p:txBody>
      </p:sp>
      <p:sp>
        <p:nvSpPr>
          <p:cNvPr id="3" name="Subtitle 2"/>
          <p:cNvSpPr>
            <a:spLocks noGrp="1"/>
          </p:cNvSpPr>
          <p:nvPr>
            <p:ph type="subTitle" idx="1"/>
          </p:nvPr>
        </p:nvSpPr>
        <p:spPr>
          <a:xfrm>
            <a:off x="228600" y="1752600"/>
            <a:ext cx="8763000" cy="4953000"/>
          </a:xfrm>
        </p:spPr>
        <p:txBody>
          <a:bodyPr>
            <a:normAutofit/>
          </a:bodyPr>
          <a:lstStyle/>
          <a:p>
            <a:pPr algn="just"/>
            <a:r>
              <a:rPr lang="en-US" dirty="0">
                <a:latin typeface="Open Sans"/>
              </a:rPr>
              <a:t>As we have heard in the </a:t>
            </a:r>
            <a:r>
              <a:rPr lang="en-US" dirty="0" smtClean="0">
                <a:latin typeface="Open Sans"/>
              </a:rPr>
              <a:t>media, the </a:t>
            </a:r>
            <a:r>
              <a:rPr lang="en-US" dirty="0">
                <a:latin typeface="Open Sans"/>
              </a:rPr>
              <a:t>Government budgets are exposed to different problems like corruption, illegal purchase of materials and equipment, improper use of budgets and lack of a link between planning and budgeting. These problems arise mostly because of lack of budget control, transparency, poor participation of citizens and low commitments of </a:t>
            </a:r>
            <a:r>
              <a:rPr lang="en-US" dirty="0" smtClean="0">
                <a:latin typeface="Open Sans"/>
              </a:rPr>
              <a:t>employees </a:t>
            </a:r>
            <a:r>
              <a:rPr lang="en-US" dirty="0">
                <a:latin typeface="Open Sans"/>
              </a:rPr>
              <a:t>in budget monitoring and evaluation.</a:t>
            </a:r>
            <a:endParaRPr lang="en-US" dirty="0"/>
          </a:p>
        </p:txBody>
      </p:sp>
      <p:sp>
        <p:nvSpPr>
          <p:cNvPr id="4" name="Footer Placeholder 3"/>
          <p:cNvSpPr>
            <a:spLocks noGrp="1"/>
          </p:cNvSpPr>
          <p:nvPr>
            <p:ph type="ftr" sz="quarter" idx="12"/>
          </p:nvPr>
        </p:nvSpPr>
        <p:spPr>
          <a:xfrm>
            <a:off x="6894099"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183287419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1219200"/>
          </a:xfrm>
        </p:spPr>
        <p:txBody>
          <a:bodyPr/>
          <a:lstStyle/>
          <a:p>
            <a:r>
              <a:rPr lang="en-US" dirty="0"/>
              <a:t>Specific objectives</a:t>
            </a:r>
          </a:p>
        </p:txBody>
      </p:sp>
      <p:sp>
        <p:nvSpPr>
          <p:cNvPr id="3" name="Subtitle 2"/>
          <p:cNvSpPr>
            <a:spLocks noGrp="1"/>
          </p:cNvSpPr>
          <p:nvPr>
            <p:ph type="subTitle" idx="1"/>
          </p:nvPr>
        </p:nvSpPr>
        <p:spPr>
          <a:xfrm>
            <a:off x="457200" y="1600200"/>
            <a:ext cx="8229600" cy="5105400"/>
          </a:xfrm>
        </p:spPr>
        <p:txBody>
          <a:bodyPr/>
          <a:lstStyle/>
          <a:p>
            <a:r>
              <a:rPr lang="en-US" dirty="0"/>
              <a:t>The specific objectives of this study </a:t>
            </a:r>
            <a:r>
              <a:rPr lang="en-US" dirty="0" smtClean="0"/>
              <a:t>was</a:t>
            </a:r>
          </a:p>
          <a:p>
            <a:pPr marL="457200" indent="-457200" algn="l">
              <a:buFont typeface="Courier New" panose="02070309020205020404" pitchFamily="49" charset="0"/>
              <a:buChar char="o"/>
            </a:pPr>
            <a:r>
              <a:rPr lang="en-US" dirty="0">
                <a:latin typeface="Times New Roman"/>
                <a:ea typeface="Calibri"/>
              </a:rPr>
              <a:t>To investigate the major problems associated with budget </a:t>
            </a:r>
            <a:r>
              <a:rPr lang="en-US" dirty="0" smtClean="0">
                <a:latin typeface="Times New Roman"/>
                <a:ea typeface="Calibri"/>
              </a:rPr>
              <a:t>control</a:t>
            </a:r>
          </a:p>
          <a:p>
            <a:pPr marL="457200" indent="-457200" algn="l">
              <a:buFont typeface="Courier New" panose="02070309020205020404" pitchFamily="49" charset="0"/>
              <a:buChar char="o"/>
            </a:pPr>
            <a:r>
              <a:rPr lang="en-US" dirty="0"/>
              <a:t>To assess whether the cooperation seriously follow the budget procedures</a:t>
            </a:r>
            <a:r>
              <a:rPr lang="en-US" dirty="0" smtClean="0"/>
              <a:t>.</a:t>
            </a:r>
          </a:p>
          <a:p>
            <a:pPr marL="457200" lvl="0" indent="-457200" algn="l">
              <a:buFont typeface="Courier New" panose="02070309020205020404" pitchFamily="49" charset="0"/>
              <a:buChar char="o"/>
            </a:pPr>
            <a:r>
              <a:rPr lang="en-US" dirty="0"/>
              <a:t>To determine how the budgets report is prepared </a:t>
            </a:r>
            <a:r>
              <a:rPr lang="en-US" dirty="0" smtClean="0"/>
              <a:t>in the organization</a:t>
            </a:r>
            <a:r>
              <a:rPr lang="en-US" dirty="0"/>
              <a:t>.</a:t>
            </a:r>
          </a:p>
          <a:p>
            <a:pPr marL="457200" lvl="0" indent="-457200" algn="l">
              <a:buFont typeface="Courier New" panose="02070309020205020404" pitchFamily="49" charset="0"/>
              <a:buChar char="o"/>
            </a:pPr>
            <a:r>
              <a:rPr lang="en-US" dirty="0"/>
              <a:t>To identify what type of budget was used by the sub-city</a:t>
            </a:r>
          </a:p>
          <a:p>
            <a:pPr algn="l"/>
            <a:endParaRPr lang="en-US" dirty="0"/>
          </a:p>
        </p:txBody>
      </p:sp>
      <p:sp>
        <p:nvSpPr>
          <p:cNvPr id="4" name="Footer Placeholder 3"/>
          <p:cNvSpPr>
            <a:spLocks noGrp="1"/>
          </p:cNvSpPr>
          <p:nvPr>
            <p:ph type="ftr" sz="quarter" idx="12"/>
          </p:nvPr>
        </p:nvSpPr>
        <p:spPr>
          <a:xfrm>
            <a:off x="6897511"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1391373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0472"/>
            <a:ext cx="8229600" cy="1351128"/>
          </a:xfrm>
        </p:spPr>
        <p:txBody>
          <a:bodyPr/>
          <a:lstStyle/>
          <a:p>
            <a:r>
              <a:rPr lang="en-US" dirty="0"/>
              <a:t>Methodology</a:t>
            </a:r>
          </a:p>
        </p:txBody>
      </p:sp>
      <p:sp>
        <p:nvSpPr>
          <p:cNvPr id="3" name="Subtitle 2"/>
          <p:cNvSpPr>
            <a:spLocks noGrp="1"/>
          </p:cNvSpPr>
          <p:nvPr>
            <p:ph type="subTitle" idx="1"/>
          </p:nvPr>
        </p:nvSpPr>
        <p:spPr>
          <a:xfrm>
            <a:off x="304800" y="1676400"/>
            <a:ext cx="8763000" cy="5105400"/>
          </a:xfrm>
        </p:spPr>
        <p:txBody>
          <a:bodyPr/>
          <a:lstStyle/>
          <a:p>
            <a:pPr algn="just"/>
            <a:r>
              <a:rPr lang="en-US" sz="2000" b="1" dirty="0" smtClean="0"/>
              <a:t>Research Design</a:t>
            </a:r>
            <a:r>
              <a:rPr lang="en-US" b="1" dirty="0" smtClean="0"/>
              <a:t>:- </a:t>
            </a:r>
            <a:r>
              <a:rPr lang="en-US" sz="2000" dirty="0" smtClean="0"/>
              <a:t>the </a:t>
            </a:r>
            <a:r>
              <a:rPr lang="en-US" sz="2000" dirty="0"/>
              <a:t>researcher used descriptive research </a:t>
            </a:r>
            <a:r>
              <a:rPr lang="en-US" sz="2000" dirty="0" smtClean="0"/>
              <a:t>design</a:t>
            </a:r>
          </a:p>
          <a:p>
            <a:pPr algn="just"/>
            <a:r>
              <a:rPr lang="en-US" sz="2000" b="1" dirty="0" smtClean="0"/>
              <a:t>Data Source</a:t>
            </a:r>
            <a:r>
              <a:rPr lang="en-US" sz="2400" b="1" dirty="0" smtClean="0"/>
              <a:t>:- </a:t>
            </a:r>
            <a:r>
              <a:rPr lang="en-US" sz="1800" dirty="0"/>
              <a:t>d</a:t>
            </a:r>
            <a:r>
              <a:rPr lang="en-US" sz="1800" dirty="0" smtClean="0"/>
              <a:t>ata </a:t>
            </a:r>
            <a:r>
              <a:rPr lang="en-US" sz="1800" dirty="0"/>
              <a:t>was collected from both the primary and secondary </a:t>
            </a:r>
            <a:r>
              <a:rPr lang="en-US" sz="1800" dirty="0" smtClean="0"/>
              <a:t>source, primary data  collected through questioner and  interview and also the secondary data gathered by </a:t>
            </a:r>
            <a:r>
              <a:rPr lang="en-US" sz="1800" dirty="0"/>
              <a:t>different documents, </a:t>
            </a:r>
            <a:r>
              <a:rPr lang="en-US" sz="1800" dirty="0" smtClean="0"/>
              <a:t>dictionary, </a:t>
            </a:r>
            <a:r>
              <a:rPr lang="en-US" sz="1800" dirty="0"/>
              <a:t>written materials and internet.</a:t>
            </a:r>
          </a:p>
          <a:p>
            <a:pPr algn="just"/>
            <a:endParaRPr lang="en-US" sz="2000" b="1" dirty="0" smtClean="0"/>
          </a:p>
          <a:p>
            <a:pPr algn="just"/>
            <a:endParaRPr lang="en-US" sz="2000" b="1" dirty="0"/>
          </a:p>
          <a:p>
            <a:pPr algn="just"/>
            <a:r>
              <a:rPr lang="en-US" sz="2000" b="1" dirty="0" smtClean="0"/>
              <a:t>Study </a:t>
            </a:r>
            <a:r>
              <a:rPr lang="en-US" sz="2000" b="1" dirty="0"/>
              <a:t>Population:- </a:t>
            </a:r>
            <a:r>
              <a:rPr lang="en-US" sz="1800" dirty="0" smtClean="0"/>
              <a:t>the </a:t>
            </a:r>
            <a:r>
              <a:rPr lang="en-US" sz="1800" dirty="0"/>
              <a:t>target population of the study was all finance staffs of Bole Sub- City located at the head office Finance  department. Bole Sub- City has 13 finance staffs, thus the target population is considered to be the sample for a population size of less than 300, so we considered all finance staffs department. particularly those finance </a:t>
            </a:r>
            <a:r>
              <a:rPr lang="en-US" sz="1800" dirty="0" smtClean="0"/>
              <a:t>department </a:t>
            </a:r>
            <a:r>
              <a:rPr lang="en-US" sz="1800" dirty="0"/>
              <a:t>staff who are directly involved in the sub-city budgeting and budget control activities were participated in this study as Questionnaire responder</a:t>
            </a:r>
            <a:r>
              <a:rPr lang="en-US" sz="1800" dirty="0" smtClean="0"/>
              <a:t>.</a:t>
            </a:r>
          </a:p>
        </p:txBody>
      </p:sp>
      <p:sp>
        <p:nvSpPr>
          <p:cNvPr id="4" name="Footer Placeholder 3"/>
          <p:cNvSpPr>
            <a:spLocks noGrp="1"/>
          </p:cNvSpPr>
          <p:nvPr>
            <p:ph type="ftr" sz="quarter" idx="12"/>
          </p:nvPr>
        </p:nvSpPr>
        <p:spPr>
          <a:xfrm>
            <a:off x="6897511"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8136162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0472"/>
            <a:ext cx="8229600" cy="1122528"/>
          </a:xfrm>
        </p:spPr>
        <p:txBody>
          <a:bodyPr/>
          <a:lstStyle/>
          <a:p>
            <a:r>
              <a:rPr lang="en-US" dirty="0" smtClean="0"/>
              <a:t>Cont…</a:t>
            </a:r>
            <a:endParaRPr lang="en-US" dirty="0"/>
          </a:p>
        </p:txBody>
      </p:sp>
      <p:sp>
        <p:nvSpPr>
          <p:cNvPr id="3" name="Subtitle 2"/>
          <p:cNvSpPr>
            <a:spLocks noGrp="1"/>
          </p:cNvSpPr>
          <p:nvPr>
            <p:ph type="subTitle" idx="1"/>
          </p:nvPr>
        </p:nvSpPr>
        <p:spPr>
          <a:xfrm>
            <a:off x="304800" y="1524000"/>
            <a:ext cx="8763000" cy="5257800"/>
          </a:xfrm>
        </p:spPr>
        <p:txBody>
          <a:bodyPr/>
          <a:lstStyle/>
          <a:p>
            <a:pPr algn="just"/>
            <a:endParaRPr lang="en-US" sz="2400" b="1" dirty="0" smtClean="0"/>
          </a:p>
          <a:p>
            <a:pPr algn="just"/>
            <a:r>
              <a:rPr lang="en-US" sz="2400" b="1" dirty="0" smtClean="0"/>
              <a:t>Data </a:t>
            </a:r>
            <a:r>
              <a:rPr lang="en-US" sz="2400" b="1" dirty="0"/>
              <a:t>Collection Methods :- </a:t>
            </a:r>
            <a:r>
              <a:rPr lang="en-US" sz="2400" dirty="0"/>
              <a:t>researcher used close ended questionnaire, personal interview, discussion with respondents by using structured were used to collect data.</a:t>
            </a:r>
          </a:p>
          <a:p>
            <a:pPr algn="just"/>
            <a:endParaRPr lang="en-US" sz="2000" b="1" dirty="0" smtClean="0"/>
          </a:p>
          <a:p>
            <a:pPr algn="just"/>
            <a:endParaRPr lang="en-US" sz="2000" b="1" dirty="0"/>
          </a:p>
          <a:p>
            <a:pPr algn="just"/>
            <a:r>
              <a:rPr lang="en-US" sz="2000" b="1" dirty="0" smtClean="0"/>
              <a:t>Data </a:t>
            </a:r>
            <a:r>
              <a:rPr lang="en-US" sz="2000" b="1" dirty="0"/>
              <a:t>Analysis Method:- </a:t>
            </a:r>
            <a:r>
              <a:rPr lang="en-US" sz="2000" dirty="0"/>
              <a:t>after collecting the data from the respondents, the study used tabulation and percentages to make the analysis purpose easier. This involved data processing which includes editing and classifying the collected raw data. The objective of data collection, processing and analysis was to reach at specific conclusion through the tasks of drawing inference from the analyzed facts.</a:t>
            </a:r>
          </a:p>
          <a:p>
            <a:pPr algn="just"/>
            <a:endParaRPr lang="en-US" sz="1600" dirty="0"/>
          </a:p>
        </p:txBody>
      </p:sp>
      <p:sp>
        <p:nvSpPr>
          <p:cNvPr id="4" name="Footer Placeholder 3"/>
          <p:cNvSpPr>
            <a:spLocks noGrp="1"/>
          </p:cNvSpPr>
          <p:nvPr>
            <p:ph type="ftr" sz="quarter" idx="12"/>
          </p:nvPr>
        </p:nvSpPr>
        <p:spPr>
          <a:xfrm>
            <a:off x="6880451" y="6556773"/>
            <a:ext cx="2246489" cy="301227"/>
          </a:xfrm>
        </p:spPr>
        <p:txBody>
          <a:bodyPr/>
          <a:lstStyle/>
          <a:p>
            <a:r>
              <a:rPr lang="en-US" smtClean="0"/>
              <a:t>By:- Nigusu Eshetu</a:t>
            </a:r>
            <a:endParaRPr lang="en-US"/>
          </a:p>
        </p:txBody>
      </p:sp>
    </p:spTree>
    <p:extLst>
      <p:ext uri="{BB962C8B-B14F-4D97-AF65-F5344CB8AC3E}">
        <p14:creationId xmlns:p14="http://schemas.microsoft.com/office/powerpoint/2010/main" val="42356837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MAJOR FINDINGS</a:t>
            </a:r>
            <a:endParaRPr lang="en-US" dirty="0"/>
          </a:p>
        </p:txBody>
      </p:sp>
      <p:sp>
        <p:nvSpPr>
          <p:cNvPr id="3" name="Content Placeholder 2"/>
          <p:cNvSpPr>
            <a:spLocks noGrp="1"/>
          </p:cNvSpPr>
          <p:nvPr>
            <p:ph idx="1"/>
          </p:nvPr>
        </p:nvSpPr>
        <p:spPr>
          <a:xfrm>
            <a:off x="457200" y="1143000"/>
            <a:ext cx="8229600" cy="5166360"/>
          </a:xfrm>
        </p:spPr>
        <p:txBody>
          <a:bodyPr>
            <a:noAutofit/>
          </a:bodyPr>
          <a:lstStyle/>
          <a:p>
            <a:pPr lvl="0"/>
            <a:r>
              <a:rPr lang="en-US" sz="2000" dirty="0"/>
              <a:t> </a:t>
            </a:r>
            <a:r>
              <a:rPr lang="en-US" sz="2400" dirty="0"/>
              <a:t>From the analysis the sub city used fixed budget to prepare budget. Because of the majority of respondents say the sub-city uses a fixed budget due to the reality of the benefits. </a:t>
            </a:r>
          </a:p>
          <a:p>
            <a:pPr lvl="0"/>
            <a:r>
              <a:rPr lang="en-US" sz="2400" dirty="0"/>
              <a:t>Indicates that 9 (82 %) of respondents said that the sub-city use all the budget procedures the remaining 2 (18%) respondents said that the sub-city not use all procedures.</a:t>
            </a:r>
          </a:p>
          <a:p>
            <a:pPr lvl="0"/>
            <a:r>
              <a:rPr lang="en-US" sz="2400" dirty="0"/>
              <a:t>Respondents replayed the finance department is responsible for preparing the budget.</a:t>
            </a:r>
          </a:p>
          <a:p>
            <a:endParaRPr lang="en-US" sz="2000" dirty="0"/>
          </a:p>
        </p:txBody>
      </p:sp>
      <p:sp>
        <p:nvSpPr>
          <p:cNvPr id="4" name="Footer Placeholder 3"/>
          <p:cNvSpPr>
            <a:spLocks noGrp="1"/>
          </p:cNvSpPr>
          <p:nvPr>
            <p:ph type="ftr" sz="quarter" idx="11"/>
          </p:nvPr>
        </p:nvSpPr>
        <p:spPr>
          <a:xfrm>
            <a:off x="6869078"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48302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315200" cy="1154097"/>
          </a:xfrm>
        </p:spPr>
        <p:txBody>
          <a:bodyPr/>
          <a:lstStyle/>
          <a:p>
            <a:r>
              <a:rPr lang="en-US" dirty="0"/>
              <a:t>Cont…</a:t>
            </a:r>
          </a:p>
        </p:txBody>
      </p:sp>
      <p:sp>
        <p:nvSpPr>
          <p:cNvPr id="3" name="Content Placeholder 2"/>
          <p:cNvSpPr>
            <a:spLocks noGrp="1"/>
          </p:cNvSpPr>
          <p:nvPr>
            <p:ph idx="1"/>
          </p:nvPr>
        </p:nvSpPr>
        <p:spPr>
          <a:xfrm>
            <a:off x="304800" y="1905000"/>
            <a:ext cx="8763000" cy="4572000"/>
          </a:xfrm>
        </p:spPr>
        <p:txBody>
          <a:bodyPr>
            <a:normAutofit/>
          </a:bodyPr>
          <a:lstStyle/>
          <a:p>
            <a:pPr lvl="0"/>
            <a:r>
              <a:rPr lang="en-US" dirty="0"/>
              <a:t>For implementing budget control making continuous comparison of actual results with budget </a:t>
            </a:r>
            <a:r>
              <a:rPr lang="en-US" dirty="0" smtClean="0"/>
              <a:t>results, </a:t>
            </a:r>
            <a:r>
              <a:rPr lang="en-US" dirty="0"/>
              <a:t>Adherence to budget guidelines and </a:t>
            </a:r>
            <a:r>
              <a:rPr lang="en-US" dirty="0" smtClean="0"/>
              <a:t>procedures and Allocation </a:t>
            </a:r>
            <a:r>
              <a:rPr lang="en-US" dirty="0"/>
              <a:t>of resources according to budget guidelines,</a:t>
            </a:r>
          </a:p>
          <a:p>
            <a:pPr lvl="0"/>
            <a:r>
              <a:rPr lang="en-US" dirty="0"/>
              <a:t>36% of respondents replied budget deficit occur within the sub-city</a:t>
            </a:r>
          </a:p>
          <a:p>
            <a:pPr lvl="0"/>
            <a:r>
              <a:rPr lang="en-US" dirty="0"/>
              <a:t>The sub-city prepares annual budget at the first quarter of every year.</a:t>
            </a:r>
          </a:p>
          <a:p>
            <a:pPr lvl="0"/>
            <a:r>
              <a:rPr lang="en-US" dirty="0"/>
              <a:t>82% of respondents known the sub-city were prepared performance report within quarter and when the sub-city takes measure of action in order to control the variance.</a:t>
            </a:r>
          </a:p>
        </p:txBody>
      </p:sp>
      <p:sp>
        <p:nvSpPr>
          <p:cNvPr id="4" name="Footer Placeholder 3"/>
          <p:cNvSpPr>
            <a:spLocks noGrp="1"/>
          </p:cNvSpPr>
          <p:nvPr>
            <p:ph type="ftr" sz="quarter" idx="11"/>
          </p:nvPr>
        </p:nvSpPr>
        <p:spPr>
          <a:xfrm>
            <a:off x="6897511" y="6556773"/>
            <a:ext cx="2246489" cy="301227"/>
          </a:xfrm>
        </p:spPr>
        <p:txBody>
          <a:bodyPr/>
          <a:lstStyle/>
          <a:p>
            <a:r>
              <a:rPr lang="en-US" dirty="0" smtClean="0"/>
              <a:t>By:- Nigusu Eshetu</a:t>
            </a:r>
            <a:endParaRPr lang="en-US" dirty="0"/>
          </a:p>
        </p:txBody>
      </p:sp>
    </p:spTree>
    <p:extLst>
      <p:ext uri="{BB962C8B-B14F-4D97-AF65-F5344CB8AC3E}">
        <p14:creationId xmlns:p14="http://schemas.microsoft.com/office/powerpoint/2010/main" val="26084814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1016</TotalTime>
  <Words>1057</Words>
  <Application>Microsoft Office PowerPoint</Application>
  <PresentationFormat>On-screen Show (4:3)</PresentationFormat>
  <Paragraphs>96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Perspective</vt:lpstr>
      <vt:lpstr>  School of commerce</vt:lpstr>
      <vt:lpstr>Outline</vt:lpstr>
      <vt:lpstr>Introduction</vt:lpstr>
      <vt:lpstr>Statement of the problem </vt:lpstr>
      <vt:lpstr>Specific objectives</vt:lpstr>
      <vt:lpstr>Methodology</vt:lpstr>
      <vt:lpstr>Cont…</vt:lpstr>
      <vt:lpstr>MAJOR FINDINGS</vt:lpstr>
      <vt:lpstr>Cont…</vt:lpstr>
      <vt:lpstr>CONCLUSION</vt:lpstr>
      <vt:lpstr>Cont…</vt:lpstr>
      <vt:lpstr>Cont…</vt:lpstr>
      <vt:lpstr>RECOMMENDATION</vt:lpstr>
      <vt:lpstr>Cont…</vt:lpstr>
      <vt:lpstr>Cont…</vt:lpstr>
      <vt:lpstr>Thank  you  for  your  attention!!!  </vt:lpstr>
      <vt:lpstr>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commerce</dc:title>
  <dc:creator>ismail - [2010]</dc:creator>
  <cp:lastModifiedBy>ismail - [2010]</cp:lastModifiedBy>
  <cp:revision>27</cp:revision>
  <dcterms:created xsi:type="dcterms:W3CDTF">2022-06-20T05:38:01Z</dcterms:created>
  <dcterms:modified xsi:type="dcterms:W3CDTF">2023-02-16T11:47:22Z</dcterms:modified>
</cp:coreProperties>
</file>