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844C8-800B-44BF-82FC-E33E888070F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6F01B-4270-4B7D-BB49-185AC1B7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5FC0-6902-49E7-8771-7CE047B3448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CDD-EDDE-4C7F-963F-B40FACF286F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3B6-5800-4308-BBDD-AB8B77E04C3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1E3-915A-40BA-95B3-E8E83240CFC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705-7266-4E58-AAFB-33067D9ADE13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A31-107B-4B72-A275-AF6A290219DF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FC05-6822-46F3-B6D2-21FD8B16DB5E}" type="datetime1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23F9-6BF7-4D5D-A81E-EC6BAFFC8828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4AE-1D6E-425F-B34E-FE7405189E65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0B70-4DF0-4543-9A0C-01530C82E67D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F3CC-4EEF-4F4F-B8DE-D3E5C558F4AB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ECA8-6973-40AD-9046-EF5802681FB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738B-6578-4F0C-B75E-764C4FA6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i="1" dirty="0" smtClean="0">
                <a:solidFill>
                  <a:srgbClr val="FFC000"/>
                </a:solidFill>
              </a:rPr>
              <a:t/>
            </a:r>
            <a:br>
              <a:rPr lang="en-US" sz="3300" b="1" i="1" dirty="0" smtClean="0">
                <a:solidFill>
                  <a:srgbClr val="FFC000"/>
                </a:solidFill>
              </a:rPr>
            </a:br>
            <a:r>
              <a:rPr lang="en-US" sz="3300" b="1" i="1" dirty="0">
                <a:solidFill>
                  <a:srgbClr val="FFC000"/>
                </a:solidFill>
              </a:rPr>
              <a:t/>
            </a:r>
            <a:br>
              <a:rPr lang="en-US" sz="3300" b="1" i="1" dirty="0">
                <a:solidFill>
                  <a:srgbClr val="FFC000"/>
                </a:solidFill>
              </a:rPr>
            </a:br>
            <a:r>
              <a:rPr lang="en-US" sz="3000" b="1" i="1" dirty="0" smtClean="0">
                <a:solidFill>
                  <a:srgbClr val="FFC000"/>
                </a:solidFill>
              </a:rPr>
              <a:t>COLLEGE OF NATURAL AND COMPUTATIONAL SCIENCE</a:t>
            </a:r>
            <a:br>
              <a:rPr lang="en-US" sz="3000" b="1" i="1" dirty="0" smtClean="0">
                <a:solidFill>
                  <a:srgbClr val="FFC000"/>
                </a:solidFill>
              </a:rPr>
            </a:br>
            <a:r>
              <a:rPr lang="en-US" sz="3000" b="1" i="1" dirty="0" smtClean="0">
                <a:solidFill>
                  <a:srgbClr val="FFC000"/>
                </a:solidFill>
              </a:rPr>
              <a:t>    DEPARTMENT OF COMPUTER SCIENCE</a:t>
            </a:r>
            <a:br>
              <a:rPr lang="en-US" sz="3000" b="1" i="1" dirty="0" smtClean="0">
                <a:solidFill>
                  <a:srgbClr val="FFC000"/>
                </a:solidFill>
              </a:rPr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FOOD DELIVERY ANDROID APPLICATION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CoSc4411_: FINAL PROJECT</a:t>
            </a:r>
            <a:r>
              <a:rPr lang="en-US" sz="8800" dirty="0" smtClean="0">
                <a:solidFill>
                  <a:srgbClr val="002060"/>
                </a:solidFill>
              </a:rPr>
              <a:t/>
            </a:r>
            <a:br>
              <a:rPr lang="en-US" sz="8800" dirty="0" smtClean="0">
                <a:solidFill>
                  <a:srgbClr val="002060"/>
                </a:solidFill>
              </a:rPr>
            </a:b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DEVELOPMENT METHODOLOGY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system analysis and design methodology is preferred for its flexibility, traceability, easy transition and user involvement.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cost-effective for handling new requirements. </a:t>
            </a:r>
            <a:endParaRPr lang="en-US" dirty="0" smtClean="0"/>
          </a:p>
          <a:p>
            <a:r>
              <a:rPr lang="en-US" dirty="0" smtClean="0"/>
              <a:t>Investigation </a:t>
            </a:r>
            <a:r>
              <a:rPr lang="en-US" dirty="0"/>
              <a:t>methods such as document review, interview and discussion will be used to collect information. 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/>
              <a:t>like Microsoft Office, </a:t>
            </a:r>
            <a:r>
              <a:rPr lang="en-US" dirty="0" err="1"/>
              <a:t>Figma</a:t>
            </a:r>
            <a:r>
              <a:rPr lang="en-US" dirty="0"/>
              <a:t>, Flutter, </a:t>
            </a:r>
            <a:r>
              <a:rPr lang="en-US" dirty="0" err="1"/>
              <a:t>Laravel</a:t>
            </a:r>
            <a:r>
              <a:rPr lang="en-US" dirty="0"/>
              <a:t>, Redux, Google API and Firebase will be used for documentation and implementation of the project on Android phones.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C15-2217-4FA0-A3D1-B4B593074EF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Provides </a:t>
            </a:r>
            <a:r>
              <a:rPr lang="en-US" dirty="0"/>
              <a:t>a complete sales channel for the restaurant </a:t>
            </a:r>
            <a:endParaRPr lang="en-US" dirty="0" smtClean="0"/>
          </a:p>
          <a:p>
            <a:r>
              <a:rPr lang="en-US" dirty="0" smtClean="0"/>
              <a:t>Restaurants </a:t>
            </a:r>
            <a:r>
              <a:rPr lang="en-US" dirty="0"/>
              <a:t>can generate more profits </a:t>
            </a:r>
          </a:p>
          <a:p>
            <a:r>
              <a:rPr lang="en-US" dirty="0" smtClean="0"/>
              <a:t>Saves </a:t>
            </a:r>
            <a:r>
              <a:rPr lang="en-US" dirty="0"/>
              <a:t>on labor costs and restaurant space needed to serve customers </a:t>
            </a:r>
          </a:p>
          <a:p>
            <a:r>
              <a:rPr lang="en-US" dirty="0" smtClean="0"/>
              <a:t>Minimizes </a:t>
            </a:r>
            <a:r>
              <a:rPr lang="en-US" dirty="0"/>
              <a:t>distance between restaurants and customers </a:t>
            </a:r>
          </a:p>
          <a:p>
            <a:r>
              <a:rPr lang="en-US" dirty="0" smtClean="0"/>
              <a:t>Organizes </a:t>
            </a:r>
            <a:r>
              <a:rPr lang="en-US" dirty="0"/>
              <a:t>and brings many restaurants together for the better </a:t>
            </a:r>
          </a:p>
          <a:p>
            <a:r>
              <a:rPr lang="en-US" dirty="0" smtClean="0"/>
              <a:t>Saves </a:t>
            </a:r>
            <a:r>
              <a:rPr lang="en-US" dirty="0"/>
              <a:t>time and labor for both customers and restaurant owners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Improves reliability and flexibility </a:t>
            </a:r>
          </a:p>
          <a:p>
            <a:r>
              <a:rPr lang="en-US" dirty="0" smtClean="0"/>
              <a:t>Lightens </a:t>
            </a:r>
            <a:r>
              <a:rPr lang="en-US" dirty="0"/>
              <a:t>the load on restaurants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Lower expenses, boost profits, and improve customer </a:t>
            </a:r>
            <a:r>
              <a:rPr lang="en-US" dirty="0" smtClean="0"/>
              <a:t>satisfaction</a:t>
            </a:r>
          </a:p>
          <a:p>
            <a:r>
              <a:rPr lang="en-US" dirty="0" smtClean="0"/>
              <a:t>Improves </a:t>
            </a:r>
            <a:r>
              <a:rPr lang="en-US" dirty="0"/>
              <a:t>marketing cycle </a:t>
            </a:r>
          </a:p>
          <a:p>
            <a:r>
              <a:rPr lang="en-US" dirty="0" smtClean="0"/>
              <a:t>Develops </a:t>
            </a:r>
            <a:r>
              <a:rPr lang="en-US" dirty="0"/>
              <a:t>team work and interpersonal communication skills.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058-B87A-4461-B404-A323A522B78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BENEFICIARY OF THE PROJECT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Customers benefit from the </a:t>
            </a:r>
            <a:r>
              <a:rPr lang="en-US" dirty="0" smtClean="0"/>
              <a:t>system by </a:t>
            </a:r>
            <a:r>
              <a:rPr lang="en-US" dirty="0"/>
              <a:t>being able to order food online through the </a:t>
            </a:r>
            <a:r>
              <a:rPr lang="en-US" dirty="0" smtClean="0"/>
              <a:t>app.</a:t>
            </a:r>
            <a:endParaRPr lang="en-US" dirty="0"/>
          </a:p>
          <a:p>
            <a:r>
              <a:rPr lang="en-US" dirty="0"/>
              <a:t>Hotel and restaurant owners benefit from the project by having a hub where they can offer their services, making a profit through the channel and reducing labor and time costs.</a:t>
            </a:r>
          </a:p>
          <a:p>
            <a:r>
              <a:rPr lang="en-US" dirty="0"/>
              <a:t>The government can benefit from the project by collecting tax from the services delivered, and it reduces the government's controlling and monitoring tasks.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BB4-4593-4417-B07E-2770D497F40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schedule of the project</a:t>
            </a: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6330" y="2242026"/>
          <a:ext cx="6911340" cy="3257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"/>
                <a:gridCol w="1127125"/>
                <a:gridCol w="840105"/>
                <a:gridCol w="894080"/>
                <a:gridCol w="840105"/>
                <a:gridCol w="957580"/>
                <a:gridCol w="894080"/>
                <a:gridCol w="1061085"/>
              </a:tblGrid>
              <a:tr h="6521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 25/22 -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 29/22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 01/23 -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 20/23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Feb 02/23 -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 15/23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Mar15/23 Jun01/23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Jun 02/23 – Jun  15/23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of the project (%)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proposal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 Analysis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Implementation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Installation and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testing 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1027"/>
          <p:cNvSpPr>
            <a:spLocks noChangeArrowheads="1"/>
          </p:cNvSpPr>
          <p:nvPr/>
        </p:nvSpPr>
        <p:spPr bwMode="auto">
          <a:xfrm>
            <a:off x="2514600" y="3158836"/>
            <a:ext cx="847725" cy="260350"/>
          </a:xfrm>
          <a:prstGeom prst="rect">
            <a:avLst/>
          </a:prstGeom>
          <a:gradFill rotWithShape="1">
            <a:gsLst>
              <a:gs pos="0">
                <a:srgbClr val="C96C1F"/>
              </a:gs>
              <a:gs pos="79999">
                <a:srgbClr val="FF8E29"/>
              </a:gs>
              <a:gs pos="100000">
                <a:srgbClr val="FF8D25"/>
              </a:gs>
            </a:gsLst>
            <a:lin ang="16200000"/>
          </a:gradFill>
          <a:ln>
            <a:noFill/>
          </a:ln>
          <a:effectLst>
            <a:outerShdw dist="25400" dir="5400000" algn="ctr" rotWithShape="0">
              <a:srgbClr val="000000">
                <a:alpha val="32001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1028"/>
          <p:cNvSpPr>
            <a:spLocks noChangeArrowheads="1"/>
          </p:cNvSpPr>
          <p:nvPr/>
        </p:nvSpPr>
        <p:spPr bwMode="auto">
          <a:xfrm>
            <a:off x="3348470" y="3733800"/>
            <a:ext cx="908050" cy="217488"/>
          </a:xfrm>
          <a:prstGeom prst="rect">
            <a:avLst/>
          </a:prstGeom>
          <a:solidFill>
            <a:srgbClr val="5F497A"/>
          </a:solidFill>
          <a:ln>
            <a:noFill/>
          </a:ln>
          <a:effectLst>
            <a:outerShdw dist="25400" dir="5400000" algn="ctr" rotWithShape="0">
              <a:srgbClr val="000000">
                <a:alpha val="32001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1029"/>
          <p:cNvSpPr>
            <a:spLocks noChangeArrowheads="1"/>
          </p:cNvSpPr>
          <p:nvPr/>
        </p:nvSpPr>
        <p:spPr bwMode="auto">
          <a:xfrm>
            <a:off x="4256520" y="4191000"/>
            <a:ext cx="854075" cy="2349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5400" dir="5400000" algn="ctr" rotWithShape="0">
              <a:srgbClr val="000000">
                <a:alpha val="32001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1030"/>
          <p:cNvSpPr>
            <a:spLocks noChangeArrowheads="1"/>
          </p:cNvSpPr>
          <p:nvPr/>
        </p:nvSpPr>
        <p:spPr bwMode="auto">
          <a:xfrm>
            <a:off x="5110595" y="4572000"/>
            <a:ext cx="962025" cy="230188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outerShdw dist="25400" dir="5400000" algn="ctr" rotWithShape="0">
              <a:srgbClr val="000000">
                <a:alpha val="32001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1031"/>
          <p:cNvSpPr>
            <a:spLocks noChangeArrowheads="1"/>
          </p:cNvSpPr>
          <p:nvPr/>
        </p:nvSpPr>
        <p:spPr bwMode="auto">
          <a:xfrm>
            <a:off x="6072620" y="5147469"/>
            <a:ext cx="903287" cy="23653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25400" dir="5400000" algn="ctr" rotWithShape="0">
              <a:srgbClr val="000000">
                <a:alpha val="32001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C74F-C690-46A9-84F6-D1B9CFD8FE85}" type="datetime1">
              <a:rPr lang="en-US" smtClean="0"/>
              <a:t>2/24/2023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CHAPTER </a:t>
            </a:r>
            <a:r>
              <a:rPr lang="en-US" b="1" dirty="0" smtClean="0"/>
              <a:t>ONE</a:t>
            </a:r>
          </a:p>
          <a:p>
            <a:pPr lvl="1"/>
            <a:r>
              <a:rPr lang="en-US" b="1" dirty="0" smtClean="0"/>
              <a:t>PROPOSAL</a:t>
            </a:r>
          </a:p>
          <a:p>
            <a:pPr lvl="2"/>
            <a:r>
              <a:rPr lang="en-US" b="1" cap="all" dirty="0"/>
              <a:t>INTRODUCTION AND </a:t>
            </a:r>
            <a:r>
              <a:rPr lang="en-US" b="1" cap="all" dirty="0" smtClean="0"/>
              <a:t>OVERVIEW</a:t>
            </a:r>
          </a:p>
          <a:p>
            <a:pPr lvl="2"/>
            <a:r>
              <a:rPr lang="en-US" b="1" cap="all" dirty="0"/>
              <a:t>STATEMENT OF THE PROBLEM </a:t>
            </a:r>
          </a:p>
          <a:p>
            <a:pPr lvl="2"/>
            <a:r>
              <a:rPr lang="en-US" b="1" cap="all" dirty="0"/>
              <a:t>OBJECTIVE OF THE PROJECT</a:t>
            </a:r>
          </a:p>
          <a:p>
            <a:pPr lvl="2"/>
            <a:r>
              <a:rPr lang="en-US" b="1" cap="all" dirty="0"/>
              <a:t>SCOPE OF THE PROJECT </a:t>
            </a:r>
          </a:p>
          <a:p>
            <a:pPr lvl="2"/>
            <a:r>
              <a:rPr lang="en-US" b="1" cap="all" dirty="0"/>
              <a:t>SYSTEM DEVELOPMENT METHODOLOGY</a:t>
            </a:r>
          </a:p>
          <a:p>
            <a:pPr lvl="2"/>
            <a:r>
              <a:rPr lang="en-US" b="1" cap="all" dirty="0"/>
              <a:t>Significance of the project</a:t>
            </a:r>
          </a:p>
          <a:p>
            <a:pPr lvl="2"/>
            <a:r>
              <a:rPr lang="en-US" b="1" cap="all" dirty="0"/>
              <a:t>BENEFICIARY OF THE PROJECT</a:t>
            </a:r>
          </a:p>
          <a:p>
            <a:pPr lvl="2"/>
            <a:r>
              <a:rPr lang="en-US" b="1" dirty="0"/>
              <a:t>Time schedule of the project</a:t>
            </a:r>
            <a:endParaRPr lang="en-US" b="1" cap="all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B212-121E-4108-A519-F6F1276E7909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AND OVERVIEW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Modernity and technology have made ordering food online a convenient option for busy individuals.</a:t>
            </a:r>
          </a:p>
          <a:p>
            <a:r>
              <a:rPr lang="en-US" dirty="0"/>
              <a:t>An online food delivery system allows customers to purchase food without having to physically go to a restaurant or call in an order.</a:t>
            </a:r>
          </a:p>
          <a:p>
            <a:r>
              <a:rPr lang="en-US" dirty="0"/>
              <a:t>A Food Ordering android App is being developed to make the process even simpler.</a:t>
            </a:r>
          </a:p>
          <a:p>
            <a:r>
              <a:rPr lang="en-US" dirty="0"/>
              <a:t>The app will allow customers to order food online and receive delivery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D519-DEA8-45BB-8268-A06AAE6B05CC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ordering simplifies the process for both customers and restaurants by presenting an interactive menu and allowing for easy order placement and confirmation.</a:t>
            </a:r>
          </a:p>
          <a:p>
            <a:r>
              <a:rPr lang="en-US" dirty="0" smtClean="0"/>
              <a:t>The project aims to explore the feasibility of implementing an android application to solve the problem of manual order listing and improve efficiency for restaurant employees.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602-907C-47C1-9BA8-9F4CA45112B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 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/>
              <a:t>system: Customers physically visit or call restaurants to place orders and make </a:t>
            </a:r>
            <a:r>
              <a:rPr lang="en-US" dirty="0" smtClean="0"/>
              <a:t>payments</a:t>
            </a:r>
          </a:p>
          <a:p>
            <a:r>
              <a:rPr lang="en-US" dirty="0" smtClean="0"/>
              <a:t> Problems</a:t>
            </a:r>
            <a:r>
              <a:rPr lang="en-US" dirty="0"/>
              <a:t>: Requires labor, may not be timely, orders can be mixed up, calls may not be answered, wastes customer's time </a:t>
            </a:r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/>
              <a:t>system requires large space and many employees for quality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4928-AB65-4951-959E-349FE98C7CA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project offers comfort, speed, and security for customers through an online and virtual system </a:t>
            </a:r>
          </a:p>
          <a:p>
            <a:r>
              <a:rPr lang="en-US" dirty="0" smtClean="0"/>
              <a:t>Allows unlimited customers to increase profits and simplifies the ordering process </a:t>
            </a:r>
          </a:p>
          <a:p>
            <a:r>
              <a:rPr lang="en-US" dirty="0" smtClean="0"/>
              <a:t>Decreases land resources needed and number of employees and rooms required by restaurants </a:t>
            </a:r>
          </a:p>
          <a:p>
            <a:r>
              <a:rPr lang="en-US" dirty="0" smtClean="0"/>
              <a:t>Greatly lightens the load on restaurants and makes the process one click away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AB62-9A41-43FE-9CD7-985FF42D44F4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Objective: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design and develop an android app that simplifies time-consuming and manual labor-based restaurant services into a fast and secure online food and drink delivery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61E-95A2-43FD-BF7A-6611B1CABA4D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 Objectives: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Reduce time-consuming phone and illegible fax orders</a:t>
            </a:r>
          </a:p>
          <a:p>
            <a:r>
              <a:rPr lang="en-US" dirty="0" smtClean="0"/>
              <a:t>Eliminate busy phones and extra phone lines</a:t>
            </a:r>
          </a:p>
          <a:p>
            <a:r>
              <a:rPr lang="en-US" dirty="0" smtClean="0"/>
              <a:t>Gain an edge over competitors at an affordable price</a:t>
            </a:r>
          </a:p>
          <a:p>
            <a:r>
              <a:rPr lang="en-US" dirty="0" smtClean="0"/>
              <a:t>Expand customer reach across regions and lower advertising costs</a:t>
            </a:r>
          </a:p>
          <a:p>
            <a:r>
              <a:rPr lang="en-US" dirty="0" smtClean="0"/>
              <a:t>Build a customer database and improve service</a:t>
            </a:r>
          </a:p>
          <a:p>
            <a:r>
              <a:rPr lang="en-US" dirty="0" smtClean="0"/>
              <a:t>Increase customer satisfaction by showing correct menu and available items</a:t>
            </a:r>
          </a:p>
          <a:p>
            <a:r>
              <a:rPr lang="en-US" dirty="0" smtClean="0"/>
              <a:t>Avoid long queues at the counter and accommodate large orders</a:t>
            </a:r>
          </a:p>
          <a:p>
            <a:r>
              <a:rPr lang="en-US" dirty="0" smtClean="0"/>
              <a:t>Improve communication between clients and servers</a:t>
            </a:r>
          </a:p>
          <a:p>
            <a:r>
              <a:rPr lang="en-US" dirty="0" smtClean="0"/>
              <a:t>Allow users to view and search the food catalogue</a:t>
            </a:r>
          </a:p>
          <a:p>
            <a:r>
              <a:rPr lang="en-US" dirty="0" smtClean="0"/>
              <a:t>Enable installation on smartphones and registration of new users</a:t>
            </a:r>
          </a:p>
          <a:p>
            <a:r>
              <a:rPr lang="en-US" dirty="0" smtClean="0"/>
              <a:t>Allow customers to order and track delivery status.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E48E-D2F8-420D-9B20-E77617FC440C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THE PROJECT 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Developing an Android mobile app for easy and secure online food ordering in Addis Ababa.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restaurant search, ordering food and drinks, and integrated restaurant ratings.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for Android and does not support local languages or order tracking. No web version available</a:t>
            </a:r>
            <a:r>
              <a:rPr lang="en-US" dirty="0"/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3352-8DCD-4F69-9E21-E0DDFE204D84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38B-6578-4F0C-B75E-764C4FA63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755</Words>
  <Application>Microsoft Office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COLLEGE OF NATURAL AND COMPUTATIONAL SCIENCE     DEPARTMENT OF COMPUTER SCIENCE </vt:lpstr>
      <vt:lpstr>Outline</vt:lpstr>
      <vt:lpstr> INTRODUCTION AND OVERVIEW </vt:lpstr>
      <vt:lpstr>Cont…</vt:lpstr>
      <vt:lpstr> STATEMENT OF THE PROBLEM  </vt:lpstr>
      <vt:lpstr>Cont…</vt:lpstr>
      <vt:lpstr> OBJECTIVE OF THE PROJECT </vt:lpstr>
      <vt:lpstr> Specific Objectives: </vt:lpstr>
      <vt:lpstr> SCOPE OF THE PROJECT  </vt:lpstr>
      <vt:lpstr> SYSTEM DEVELOPMENT METHODOLOGY </vt:lpstr>
      <vt:lpstr> Significance </vt:lpstr>
      <vt:lpstr> BENEFICIARY OF THE PROJECT </vt:lpstr>
      <vt:lpstr> Time schedule of the project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NATURAL AND COMPUTATIONAL SCIENCE     DEPARTMENT OF COMPUTER SCIENCE</dc:title>
  <dc:creator>ismail - [2010]</dc:creator>
  <cp:lastModifiedBy>ismail - [2010]</cp:lastModifiedBy>
  <cp:revision>8</cp:revision>
  <dcterms:created xsi:type="dcterms:W3CDTF">2023-02-20T20:23:28Z</dcterms:created>
  <dcterms:modified xsi:type="dcterms:W3CDTF">2023-02-24T07:20:46Z</dcterms:modified>
</cp:coreProperties>
</file>