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67" r:id="rId6"/>
    <p:sldId id="269" r:id="rId7"/>
    <p:sldId id="271" r:id="rId8"/>
    <p:sldId id="268" r:id="rId9"/>
    <p:sldId id="272" r:id="rId10"/>
    <p:sldId id="259" r:id="rId11"/>
    <p:sldId id="261" r:id="rId12"/>
    <p:sldId id="262" r:id="rId13"/>
    <p:sldId id="273" r:id="rId14"/>
    <p:sldId id="274" r:id="rId15"/>
    <p:sldId id="263" r:id="rId16"/>
    <p:sldId id="264" r:id="rId17"/>
    <p:sldId id="265" r:id="rId18"/>
    <p:sldId id="266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9764-5579-4FE5-BC99-1ECBC0669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Education Outcomes and Economic Opportunity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D4AEF-A397-4310-87FA-65919AE22E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Juliana Novic</a:t>
            </a:r>
          </a:p>
          <a:p>
            <a:r>
              <a:rPr lang="en-US" dirty="0"/>
              <a:t>Theodore Smiley</a:t>
            </a:r>
          </a:p>
          <a:p>
            <a:r>
              <a:rPr lang="en-US" dirty="0"/>
              <a:t>Nancy </a:t>
            </a:r>
            <a:r>
              <a:rPr lang="en-US" dirty="0" err="1"/>
              <a:t>Dziak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9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01AC-5AB1-4F59-A7DD-5598D1C6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H1:  Charter Schools Perform Differently from Public Schools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0DFF9-0727-4169-B846-1A3BD2741259}"/>
              </a:ext>
            </a:extLst>
          </p:cNvPr>
          <p:cNvSpPr txBox="1"/>
          <p:nvPr/>
        </p:nvSpPr>
        <p:spPr>
          <a:xfrm>
            <a:off x="770602" y="4908518"/>
            <a:ext cx="321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Hamilton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673238-4C87-4AFD-9AFE-C2522963FF13}"/>
              </a:ext>
            </a:extLst>
          </p:cNvPr>
          <p:cNvSpPr txBox="1"/>
          <p:nvPr/>
        </p:nvSpPr>
        <p:spPr>
          <a:xfrm>
            <a:off x="5487251" y="4908518"/>
            <a:ext cx="238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Cuyahoga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BC2CD0-A28F-4D58-9D6B-3220D14E0EB8}"/>
              </a:ext>
            </a:extLst>
          </p:cNvPr>
          <p:cNvSpPr txBox="1"/>
          <p:nvPr/>
        </p:nvSpPr>
        <p:spPr>
          <a:xfrm>
            <a:off x="9372861" y="4940236"/>
            <a:ext cx="284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Franklin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800D6C92-AD37-4FEB-8B03-774076576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814" y="2146099"/>
            <a:ext cx="3351810" cy="2513858"/>
          </a:xfrm>
          <a:ln w="76200">
            <a:solidFill>
              <a:schemeClr val="accent4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5AA24D-97A6-4FE0-B547-CB3CA5C5B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954" y="2106000"/>
            <a:ext cx="3830936" cy="2553957"/>
          </a:xfrm>
          <a:prstGeom prst="rect">
            <a:avLst/>
          </a:prstGeom>
          <a:ln w="76200">
            <a:solidFill>
              <a:schemeClr val="accent3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905F80-45B4-4C0A-9D99-2B1A98247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221" y="2146099"/>
            <a:ext cx="3908965" cy="25539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81329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7CA9-F2C5-48F2-955A-857127CE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H2:  Better Performance Scores Correlate to Higher Annual Payrolls in the Area (Charter Schools)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8F370E-C4A8-4CB8-8299-B653A8FCBF5F}"/>
              </a:ext>
            </a:extLst>
          </p:cNvPr>
          <p:cNvSpPr txBox="1"/>
          <p:nvPr/>
        </p:nvSpPr>
        <p:spPr>
          <a:xfrm>
            <a:off x="2236764" y="10099191"/>
            <a:ext cx="392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7BBC2-39A6-47F5-9220-6BF1B8AD12E8}"/>
              </a:ext>
            </a:extLst>
          </p:cNvPr>
          <p:cNvSpPr txBox="1"/>
          <p:nvPr/>
        </p:nvSpPr>
        <p:spPr>
          <a:xfrm>
            <a:off x="289071" y="4735123"/>
            <a:ext cx="309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0.00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602249-857F-4055-A1C1-83140DFA9588}"/>
              </a:ext>
            </a:extLst>
          </p:cNvPr>
          <p:cNvSpPr txBox="1"/>
          <p:nvPr/>
        </p:nvSpPr>
        <p:spPr>
          <a:xfrm>
            <a:off x="459096" y="5104455"/>
            <a:ext cx="321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Hamilton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D26674-0DAE-4592-BA41-CF01A84CC822}"/>
              </a:ext>
            </a:extLst>
          </p:cNvPr>
          <p:cNvSpPr txBox="1"/>
          <p:nvPr/>
        </p:nvSpPr>
        <p:spPr>
          <a:xfrm>
            <a:off x="5090807" y="5104455"/>
            <a:ext cx="238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Cuyahoga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6B53BF-ECE5-424A-BEA8-D2CE3BFD53E5}"/>
              </a:ext>
            </a:extLst>
          </p:cNvPr>
          <p:cNvSpPr txBox="1"/>
          <p:nvPr/>
        </p:nvSpPr>
        <p:spPr>
          <a:xfrm>
            <a:off x="8891479" y="5104455"/>
            <a:ext cx="284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Franklin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410D9C-228A-4069-850E-45D61701F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096" y="2229287"/>
            <a:ext cx="3094893" cy="2321170"/>
          </a:xfrm>
          <a:ln w="76200">
            <a:solidFill>
              <a:schemeClr val="accent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F2838B-4FA6-4DEC-83A9-98407BAF4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332" y="2161015"/>
            <a:ext cx="3646320" cy="2430879"/>
          </a:xfrm>
          <a:prstGeom prst="rect">
            <a:avLst/>
          </a:prstGeom>
          <a:ln w="76200">
            <a:solidFill>
              <a:schemeClr val="accent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C6BCAB-9B28-4F1F-A3F0-BDEC44B1A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020" y="2161015"/>
            <a:ext cx="3375617" cy="2531713"/>
          </a:xfrm>
          <a:prstGeom prst="rect">
            <a:avLst/>
          </a:prstGeom>
          <a:ln w="762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11329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AF9F-3DDA-455F-8061-DD9674B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H3:  Different Populations are Served Better by Charter Schools (Hamilton County)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1033D7-7CFA-4753-B582-59F6EBAE7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612" y="2125784"/>
            <a:ext cx="4535943" cy="34019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6D2B74-A6A9-4362-8E46-83861DEA5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446" y="2125881"/>
            <a:ext cx="4535813" cy="34018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5385AA-B069-4040-BB7A-981B5663BD47}"/>
              </a:ext>
            </a:extLst>
          </p:cNvPr>
          <p:cNvSpPr txBox="1"/>
          <p:nvPr/>
        </p:nvSpPr>
        <p:spPr>
          <a:xfrm>
            <a:off x="970671" y="5781822"/>
            <a:ext cx="220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-0.67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41777-5A9A-46E3-87D0-2549A06F1ADB}"/>
              </a:ext>
            </a:extLst>
          </p:cNvPr>
          <p:cNvSpPr txBox="1"/>
          <p:nvPr/>
        </p:nvSpPr>
        <p:spPr>
          <a:xfrm>
            <a:off x="6813446" y="5781822"/>
            <a:ext cx="182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0.36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367699-2ABB-479D-A882-9B7DEE513719}"/>
              </a:ext>
            </a:extLst>
          </p:cNvPr>
          <p:cNvSpPr txBox="1"/>
          <p:nvPr/>
        </p:nvSpPr>
        <p:spPr>
          <a:xfrm>
            <a:off x="970671" y="6140912"/>
            <a:ext cx="500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46F89-1BDF-4C60-A79A-FC3B04846E63}"/>
              </a:ext>
            </a:extLst>
          </p:cNvPr>
          <p:cNvSpPr txBox="1"/>
          <p:nvPr/>
        </p:nvSpPr>
        <p:spPr>
          <a:xfrm>
            <a:off x="6813446" y="6217415"/>
            <a:ext cx="157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</a:t>
            </a:r>
          </a:p>
        </p:txBody>
      </p:sp>
    </p:spTree>
    <p:extLst>
      <p:ext uri="{BB962C8B-B14F-4D97-AF65-F5344CB8AC3E}">
        <p14:creationId xmlns:p14="http://schemas.microsoft.com/office/powerpoint/2010/main" val="153531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A5A0-83D6-4676-AC05-F13A3FF4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H3:  Different Populations are Served Better by Charter Schools (Cuyahoga County)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129BF8-84AD-4B7A-A91F-63B274C8A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111" y="2221973"/>
            <a:ext cx="4645363" cy="309690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C90A4B-63EB-47AB-BA65-1B181D612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455" y="2221973"/>
            <a:ext cx="4645364" cy="30969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92CE34-1A08-4764-9416-920AAFB62EB5}"/>
              </a:ext>
            </a:extLst>
          </p:cNvPr>
          <p:cNvSpPr txBox="1"/>
          <p:nvPr/>
        </p:nvSpPr>
        <p:spPr>
          <a:xfrm>
            <a:off x="7373379" y="5891355"/>
            <a:ext cx="500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2F5C9B-F8ED-43BB-9D7A-62B03CAAB2E8}"/>
              </a:ext>
            </a:extLst>
          </p:cNvPr>
          <p:cNvSpPr txBox="1"/>
          <p:nvPr/>
        </p:nvSpPr>
        <p:spPr>
          <a:xfrm>
            <a:off x="1212111" y="5942130"/>
            <a:ext cx="500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EEDFCE-2723-4743-9D35-57E01F99D3A5}"/>
              </a:ext>
            </a:extLst>
          </p:cNvPr>
          <p:cNvSpPr txBox="1"/>
          <p:nvPr/>
        </p:nvSpPr>
        <p:spPr>
          <a:xfrm>
            <a:off x="1212111" y="5522023"/>
            <a:ext cx="246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-0.67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5F2950-BB26-473F-ABE0-491DBC66FFD8}"/>
              </a:ext>
            </a:extLst>
          </p:cNvPr>
          <p:cNvSpPr/>
          <p:nvPr/>
        </p:nvSpPr>
        <p:spPr>
          <a:xfrm>
            <a:off x="7373379" y="5522023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-0.27</a:t>
            </a:r>
          </a:p>
        </p:txBody>
      </p:sp>
    </p:spTree>
    <p:extLst>
      <p:ext uri="{BB962C8B-B14F-4D97-AF65-F5344CB8AC3E}">
        <p14:creationId xmlns:p14="http://schemas.microsoft.com/office/powerpoint/2010/main" val="30290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A5A0-83D6-4676-AC05-F13A3FF4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H3:  Different Populations are Served Better by Charter Schools (Franklin County)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92CE34-1A08-4764-9416-920AAFB62EB5}"/>
              </a:ext>
            </a:extLst>
          </p:cNvPr>
          <p:cNvSpPr txBox="1"/>
          <p:nvPr/>
        </p:nvSpPr>
        <p:spPr>
          <a:xfrm>
            <a:off x="6354419" y="6126796"/>
            <a:ext cx="500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2F5C9B-F8ED-43BB-9D7A-62B03CAAB2E8}"/>
              </a:ext>
            </a:extLst>
          </p:cNvPr>
          <p:cNvSpPr txBox="1"/>
          <p:nvPr/>
        </p:nvSpPr>
        <p:spPr>
          <a:xfrm>
            <a:off x="655897" y="6023977"/>
            <a:ext cx="500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1F4A69-5026-47E8-9898-E13CFB416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81" y="2181049"/>
            <a:ext cx="5398294" cy="3598863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17C7F2D-44BA-493E-94D8-630F56463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57703" y="2181049"/>
            <a:ext cx="5398294" cy="3598863"/>
          </a:xfrm>
        </p:spPr>
      </p:pic>
    </p:spTree>
    <p:extLst>
      <p:ext uri="{BB962C8B-B14F-4D97-AF65-F5344CB8AC3E}">
        <p14:creationId xmlns:p14="http://schemas.microsoft.com/office/powerpoint/2010/main" val="1904999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E9E1-6BDF-4FC5-BF9B-440EAF14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2A8FE-020F-462A-899F-C5899A6C8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Charter schools perform on average worse than public schools in Hamilton County, Cuyahoga County, and Franklin County</a:t>
            </a:r>
          </a:p>
          <a:p>
            <a:endParaRPr lang="en-US" dirty="0"/>
          </a:p>
          <a:p>
            <a:r>
              <a:rPr lang="en-US" dirty="0"/>
              <a:t>Amount of payroll entering a community does not impact the charter schools performance.  This is also true for public schools.</a:t>
            </a:r>
          </a:p>
          <a:p>
            <a:endParaRPr lang="en-US" dirty="0"/>
          </a:p>
          <a:p>
            <a:r>
              <a:rPr lang="en-US" dirty="0"/>
              <a:t>Different populations are not better served by charter schools.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19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FF7F-08EA-4865-9530-D5683A1B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 County (White)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C33539-734F-466B-B61E-55225991B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905" y="2175530"/>
            <a:ext cx="4798484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9B31A5-7ECD-4A69-A8C3-7000B7E7F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5530"/>
            <a:ext cx="4798484" cy="3598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E32A1A-BFCC-4934-A7E4-566478799364}"/>
              </a:ext>
            </a:extLst>
          </p:cNvPr>
          <p:cNvSpPr txBox="1"/>
          <p:nvPr/>
        </p:nvSpPr>
        <p:spPr>
          <a:xfrm>
            <a:off x="847905" y="5991051"/>
            <a:ext cx="286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22A14B-2936-408D-B693-A295ECE2A56F}"/>
              </a:ext>
            </a:extLst>
          </p:cNvPr>
          <p:cNvSpPr txBox="1"/>
          <p:nvPr/>
        </p:nvSpPr>
        <p:spPr>
          <a:xfrm>
            <a:off x="6096000" y="5920106"/>
            <a:ext cx="382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</a:t>
            </a:r>
          </a:p>
        </p:txBody>
      </p:sp>
    </p:spTree>
    <p:extLst>
      <p:ext uri="{BB962C8B-B14F-4D97-AF65-F5344CB8AC3E}">
        <p14:creationId xmlns:p14="http://schemas.microsoft.com/office/powerpoint/2010/main" val="1168838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2C222-1B5F-481D-BAB7-E2B6203D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 County (Latino)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989A92-AE97-4D1D-905C-87A0129BF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08" y="2350868"/>
            <a:ext cx="4798484" cy="35988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440B51-2B39-4DFE-B387-DE94606DB473}"/>
              </a:ext>
            </a:extLst>
          </p:cNvPr>
          <p:cNvSpPr txBox="1"/>
          <p:nvPr/>
        </p:nvSpPr>
        <p:spPr>
          <a:xfrm>
            <a:off x="275208" y="6097101"/>
            <a:ext cx="398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9CFD6E-4D3F-49B7-8171-763857523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107" y="2378339"/>
            <a:ext cx="4798484" cy="35988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1975D1-C790-42A9-A5A2-107CEA37807A}"/>
              </a:ext>
            </a:extLst>
          </p:cNvPr>
          <p:cNvSpPr txBox="1"/>
          <p:nvPr/>
        </p:nvSpPr>
        <p:spPr>
          <a:xfrm>
            <a:off x="6358596" y="6261893"/>
            <a:ext cx="211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</a:t>
            </a:r>
          </a:p>
        </p:txBody>
      </p:sp>
    </p:spTree>
    <p:extLst>
      <p:ext uri="{BB962C8B-B14F-4D97-AF65-F5344CB8AC3E}">
        <p14:creationId xmlns:p14="http://schemas.microsoft.com/office/powerpoint/2010/main" val="3853235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824F-6BCB-48F8-AA1C-17410F0A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 County (Economically Disadvantaged)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250312-C332-434B-88ED-8D582DE58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6305" y="2238325"/>
            <a:ext cx="4798484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A5648D-8124-43EF-B2DF-14CEEFAB0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13" y="2238326"/>
            <a:ext cx="4798484" cy="3598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38E66E-B556-44F6-9E44-5DF220B0D1BF}"/>
              </a:ext>
            </a:extLst>
          </p:cNvPr>
          <p:cNvSpPr txBox="1"/>
          <p:nvPr/>
        </p:nvSpPr>
        <p:spPr>
          <a:xfrm>
            <a:off x="947213" y="6056683"/>
            <a:ext cx="459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3145E-9380-4292-921C-F8B3F6EA472C}"/>
              </a:ext>
            </a:extLst>
          </p:cNvPr>
          <p:cNvSpPr txBox="1"/>
          <p:nvPr/>
        </p:nvSpPr>
        <p:spPr>
          <a:xfrm>
            <a:off x="6554169" y="6104772"/>
            <a:ext cx="384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Charter</a:t>
            </a:r>
          </a:p>
        </p:txBody>
      </p:sp>
    </p:spTree>
    <p:extLst>
      <p:ext uri="{BB962C8B-B14F-4D97-AF65-F5344CB8AC3E}">
        <p14:creationId xmlns:p14="http://schemas.microsoft.com/office/powerpoint/2010/main" val="2234328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2288-390F-44F2-8889-729283C1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Cuyahoga County (White)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6162C-D0F3-4123-8B36-DA9AA9572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458" y="2336800"/>
            <a:ext cx="5398294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0B04E7-46B9-4172-8C6F-9CF2A8D1C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250" y="2307014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8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00A1E-79E3-4063-893E-D5552B7B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A7B5A-33BB-49B2-8A80-09A772A1D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charter schools perform better than standard public schools on the Ohio School Board of Education Performance Index Measures?</a:t>
            </a:r>
          </a:p>
          <a:p>
            <a:endParaRPr lang="en-US" dirty="0"/>
          </a:p>
          <a:p>
            <a:r>
              <a:rPr lang="en-US" dirty="0"/>
              <a:t>Do better performing schools correlate to areas with higher payrolls?</a:t>
            </a:r>
          </a:p>
          <a:p>
            <a:endParaRPr lang="en-US" dirty="0"/>
          </a:p>
          <a:p>
            <a:r>
              <a:rPr lang="en-US" dirty="0"/>
              <a:t>Are different populations served better by charter schools?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59ED-4869-4BAE-8B5B-4B558B54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3471"/>
            <a:ext cx="9613861" cy="1080938"/>
          </a:xfrm>
        </p:spPr>
        <p:txBody>
          <a:bodyPr/>
          <a:lstStyle/>
          <a:p>
            <a:r>
              <a:rPr lang="en-US" dirty="0"/>
              <a:t>Cuyahoga County (Latino)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C53281-2AAF-4FCD-B82B-7070262A4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24" y="2257287"/>
            <a:ext cx="5398294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09C0F5-A1E3-4459-AF10-2A6471A16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255" y="2257287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6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DC7F-9CA0-4CEF-8C96-F5296D38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 Counties with Large Metro Areas in Ohio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D82C89-AABC-41DB-AD4C-76639E997A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376833"/>
              </p:ext>
            </p:extLst>
          </p:nvPr>
        </p:nvGraphicFramePr>
        <p:xfrm>
          <a:off x="959334" y="2616342"/>
          <a:ext cx="96138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633">
                  <a:extLst>
                    <a:ext uri="{9D8B030D-6E8A-4147-A177-3AD203B41FA5}">
                      <a16:colId xmlns:a16="http://schemas.microsoft.com/office/drawing/2014/main" val="3313106566"/>
                    </a:ext>
                  </a:extLst>
                </a:gridCol>
                <a:gridCol w="3204633">
                  <a:extLst>
                    <a:ext uri="{9D8B030D-6E8A-4147-A177-3AD203B41FA5}">
                      <a16:colId xmlns:a16="http://schemas.microsoft.com/office/drawing/2014/main" val="1383724519"/>
                    </a:ext>
                  </a:extLst>
                </a:gridCol>
                <a:gridCol w="3204633">
                  <a:extLst>
                    <a:ext uri="{9D8B030D-6E8A-4147-A177-3AD203B41FA5}">
                      <a16:colId xmlns:a16="http://schemas.microsoft.com/office/drawing/2014/main" val="2177891625"/>
                    </a:ext>
                  </a:extLst>
                </a:gridCol>
              </a:tblGrid>
              <a:tr h="1367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3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Cuyahoga (Cleveland Metro)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368 Schools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 Schools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92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Franklin (Columbus Metro)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390 Schools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 Schools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0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Hamilton (Cincinnati Metro)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 Schools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 Schools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616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EB28F7-E9F7-4ABB-B730-688C5716F732}"/>
              </a:ext>
            </a:extLst>
          </p:cNvPr>
          <p:cNvSpPr txBox="1"/>
          <p:nvPr/>
        </p:nvSpPr>
        <p:spPr>
          <a:xfrm>
            <a:off x="680321" y="4876799"/>
            <a:ext cx="10363200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Sources: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Census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Ohio School Report Card Data Downloads (https://reportcard.education.ohio.gov/) </a:t>
            </a:r>
          </a:p>
        </p:txBody>
      </p:sp>
    </p:spTree>
    <p:extLst>
      <p:ext uri="{BB962C8B-B14F-4D97-AF65-F5344CB8AC3E}">
        <p14:creationId xmlns:p14="http://schemas.microsoft.com/office/powerpoint/2010/main" val="184990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2B2861-3CF1-450C-BC11-3F5A6A3C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Cleanup</a:t>
            </a:r>
          </a:p>
        </p:txBody>
      </p:sp>
    </p:spTree>
    <p:extLst>
      <p:ext uri="{BB962C8B-B14F-4D97-AF65-F5344CB8AC3E}">
        <p14:creationId xmlns:p14="http://schemas.microsoft.com/office/powerpoint/2010/main" val="131614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2CBB-7B9B-4578-8F7E-C267F61F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0ADB6-8472-4632-BFBC-AEA69FA49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564D2-0968-4CB9-A65D-A76E7918D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0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CC3E-ADA5-4580-ADD2-BBDA55E6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F68A9-D565-4443-8EEC-AD093AA38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9F8AA-9645-4C56-B5BF-BA955E057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F0D2-06BC-4257-B7F0-60604C89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E37C5-5030-404A-B562-B41F0FBF9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8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7175-883E-459B-B1F9-E38DBB60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07BDF-8921-4381-8068-BA22F6274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1F86B-A21B-406C-9D5D-2C6B67760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0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A62D-4920-4ABD-B872-E783B37B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1973C-837C-49D7-9E49-7F3E3C08D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8E5F6-AAE6-4B49-8366-5AEB3F597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5740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315</TotalTime>
  <Words>311</Words>
  <Application>Microsoft Office PowerPoint</Application>
  <PresentationFormat>Widescreen</PresentationFormat>
  <Paragraphs>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Trebuchet MS</vt:lpstr>
      <vt:lpstr>Berlin</vt:lpstr>
      <vt:lpstr>Education Outcomes and Economic Opportunity</vt:lpstr>
      <vt:lpstr>Questions?</vt:lpstr>
      <vt:lpstr>Data:  Counties with Large Metro Areas in Ohio</vt:lpstr>
      <vt:lpstr>Data Exploration and Cleanup</vt:lpstr>
      <vt:lpstr>Data Exploration and Cleanup</vt:lpstr>
      <vt:lpstr>PowerPoint Presentation</vt:lpstr>
      <vt:lpstr>Data Analysis Process</vt:lpstr>
      <vt:lpstr>Data Analysis Process</vt:lpstr>
      <vt:lpstr>PowerPoint Presentation</vt:lpstr>
      <vt:lpstr>H1:  Charter Schools Perform Differently from Public Schools</vt:lpstr>
      <vt:lpstr>H2:  Better Performance Scores Correlate to Higher Annual Payrolls in the Area (Charter Schools)</vt:lpstr>
      <vt:lpstr>H3:  Different Populations are Served Better by Charter Schools (Hamilton County)</vt:lpstr>
      <vt:lpstr>H3:  Different Populations are Served Better by Charter Schools (Cuyahoga County)</vt:lpstr>
      <vt:lpstr>H3:  Different Populations are Served Better by Charter Schools (Franklin County)</vt:lpstr>
      <vt:lpstr>Conclusions</vt:lpstr>
      <vt:lpstr>Hamilton County (White)</vt:lpstr>
      <vt:lpstr>Hamilton County (Latino)</vt:lpstr>
      <vt:lpstr>Hamilton County (Economically Disadvantaged)</vt:lpstr>
      <vt:lpstr>Cuyahoga County (White)</vt:lpstr>
      <vt:lpstr>Cuyahoga County (Latino)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Outcomes and Economic Opportunity</dc:title>
  <dc:creator>Juliana Novic</dc:creator>
  <cp:lastModifiedBy>Juliana Novic</cp:lastModifiedBy>
  <cp:revision>16</cp:revision>
  <dcterms:created xsi:type="dcterms:W3CDTF">2018-09-15T16:04:38Z</dcterms:created>
  <dcterms:modified xsi:type="dcterms:W3CDTF">2018-09-18T22:11:14Z</dcterms:modified>
</cp:coreProperties>
</file>