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9" r:id="rId7"/>
    <p:sldId id="271" r:id="rId8"/>
    <p:sldId id="268" r:id="rId9"/>
    <p:sldId id="272" r:id="rId10"/>
    <p:sldId id="259" r:id="rId11"/>
    <p:sldId id="261" r:id="rId12"/>
    <p:sldId id="262" r:id="rId13"/>
    <p:sldId id="273" r:id="rId14"/>
    <p:sldId id="274" r:id="rId15"/>
    <p:sldId id="263" r:id="rId16"/>
    <p:sldId id="26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764-5579-4FE5-BC99-1ECBC066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Outcomes and Economic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4AEF-A397-4310-87FA-65919AE22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Juliana Novic</a:t>
            </a:r>
          </a:p>
          <a:p>
            <a:r>
              <a:rPr lang="en-US" dirty="0"/>
              <a:t>Theodore Smiley</a:t>
            </a:r>
          </a:p>
          <a:p>
            <a:r>
              <a:rPr lang="en-US" dirty="0"/>
              <a:t>Nancy </a:t>
            </a:r>
            <a:r>
              <a:rPr lang="en-US" dirty="0" err="1"/>
              <a:t>Dziak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AC-5AB1-4F59-A7DD-5598D1C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H1:  Charter Schools Perform Differently from Public Schools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DFF9-0727-4169-B846-1A3BD2741259}"/>
              </a:ext>
            </a:extLst>
          </p:cNvPr>
          <p:cNvSpPr txBox="1"/>
          <p:nvPr/>
        </p:nvSpPr>
        <p:spPr>
          <a:xfrm>
            <a:off x="770602" y="4908518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3238-4C87-4AFD-9AFE-C2522963FF13}"/>
              </a:ext>
            </a:extLst>
          </p:cNvPr>
          <p:cNvSpPr txBox="1"/>
          <p:nvPr/>
        </p:nvSpPr>
        <p:spPr>
          <a:xfrm>
            <a:off x="5487251" y="490851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2CD0-A28F-4D58-9D6B-3220D14E0EB8}"/>
              </a:ext>
            </a:extLst>
          </p:cNvPr>
          <p:cNvSpPr txBox="1"/>
          <p:nvPr/>
        </p:nvSpPr>
        <p:spPr>
          <a:xfrm>
            <a:off x="9372861" y="4940236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0D6C92-AD37-4FEB-8B03-77407657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14" y="2146099"/>
            <a:ext cx="3351810" cy="2513858"/>
          </a:xfrm>
          <a:ln w="76200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AA24D-97A6-4FE0-B547-CB3CA5C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54" y="2106000"/>
            <a:ext cx="3830936" cy="255395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05F80-45B4-4C0A-9D99-2B1A98247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21" y="2146099"/>
            <a:ext cx="3908965" cy="255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32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CA9-F2C5-48F2-955A-857127C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H2:  Better Performance Scores Correlate to Higher Annual Payrolls in the Area (Charter Schools)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70E-C4A8-4CB8-8299-B653A8FCBF5F}"/>
              </a:ext>
            </a:extLst>
          </p:cNvPr>
          <p:cNvSpPr txBox="1"/>
          <p:nvPr/>
        </p:nvSpPr>
        <p:spPr>
          <a:xfrm>
            <a:off x="2236764" y="10099191"/>
            <a:ext cx="39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7BBC2-39A6-47F5-9220-6BF1B8AD12E8}"/>
              </a:ext>
            </a:extLst>
          </p:cNvPr>
          <p:cNvSpPr txBox="1"/>
          <p:nvPr/>
        </p:nvSpPr>
        <p:spPr>
          <a:xfrm>
            <a:off x="289071" y="4735123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02249-857F-4055-A1C1-83140DFA9588}"/>
              </a:ext>
            </a:extLst>
          </p:cNvPr>
          <p:cNvSpPr txBox="1"/>
          <p:nvPr/>
        </p:nvSpPr>
        <p:spPr>
          <a:xfrm>
            <a:off x="459096" y="5104455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26674-0DAE-4592-BA41-CF01A84CC822}"/>
              </a:ext>
            </a:extLst>
          </p:cNvPr>
          <p:cNvSpPr txBox="1"/>
          <p:nvPr/>
        </p:nvSpPr>
        <p:spPr>
          <a:xfrm>
            <a:off x="5090807" y="5104455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53BF-ECE5-424A-BEA8-D2CE3BFD53E5}"/>
              </a:ext>
            </a:extLst>
          </p:cNvPr>
          <p:cNvSpPr txBox="1"/>
          <p:nvPr/>
        </p:nvSpPr>
        <p:spPr>
          <a:xfrm>
            <a:off x="8891479" y="5104455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10D9C-228A-4069-850E-45D61701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96" y="2229287"/>
            <a:ext cx="3094893" cy="2321170"/>
          </a:xfrm>
          <a:ln w="762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2838B-4FA6-4DEC-83A9-98407BAF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32" y="2161015"/>
            <a:ext cx="3646320" cy="243087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6BCAB-9B28-4F1F-A3F0-BDEC44B1A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020" y="2161015"/>
            <a:ext cx="3375617" cy="2531713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32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F9F-3DDA-455F-8061-DD9674B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(Hamilton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33D7-7CFA-4753-B582-59F6EBAE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12" y="2125784"/>
            <a:ext cx="4535943" cy="3401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2B74-A6A9-4362-8E46-83861DE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46" y="2125881"/>
            <a:ext cx="4535813" cy="340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85AA-B069-4040-BB7A-981B5663BD47}"/>
              </a:ext>
            </a:extLst>
          </p:cNvPr>
          <p:cNvSpPr txBox="1"/>
          <p:nvPr/>
        </p:nvSpPr>
        <p:spPr>
          <a:xfrm>
            <a:off x="970671" y="5781822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1777-5A9A-46E3-87D0-2549A06F1ADB}"/>
              </a:ext>
            </a:extLst>
          </p:cNvPr>
          <p:cNvSpPr txBox="1"/>
          <p:nvPr/>
        </p:nvSpPr>
        <p:spPr>
          <a:xfrm>
            <a:off x="6813446" y="5781822"/>
            <a:ext cx="18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67699-2ABB-479D-A882-9B7DEE513719}"/>
              </a:ext>
            </a:extLst>
          </p:cNvPr>
          <p:cNvSpPr txBox="1"/>
          <p:nvPr/>
        </p:nvSpPr>
        <p:spPr>
          <a:xfrm>
            <a:off x="970671" y="6140912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46F89-1BDF-4C60-A79A-FC3B04846E63}"/>
              </a:ext>
            </a:extLst>
          </p:cNvPr>
          <p:cNvSpPr txBox="1"/>
          <p:nvPr/>
        </p:nvSpPr>
        <p:spPr>
          <a:xfrm>
            <a:off x="6813446" y="6217415"/>
            <a:ext cx="15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5353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(Cuyahoga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11" y="2221973"/>
            <a:ext cx="4645363" cy="30969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55" y="2221973"/>
            <a:ext cx="4645364" cy="3096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7373379" y="5891355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1212111" y="5942130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EDFCE-2723-4743-9D35-57E01F99D3A5}"/>
              </a:ext>
            </a:extLst>
          </p:cNvPr>
          <p:cNvSpPr txBox="1"/>
          <p:nvPr/>
        </p:nvSpPr>
        <p:spPr>
          <a:xfrm>
            <a:off x="1212111" y="5522023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-0.67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F2950-BB26-473F-ABE0-491DBC66FFD8}"/>
              </a:ext>
            </a:extLst>
          </p:cNvPr>
          <p:cNvSpPr/>
          <p:nvPr/>
        </p:nvSpPr>
        <p:spPr>
          <a:xfrm>
            <a:off x="7373379" y="5522023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-0.27</a:t>
            </a:r>
          </a:p>
        </p:txBody>
      </p:sp>
    </p:spTree>
    <p:extLst>
      <p:ext uri="{BB962C8B-B14F-4D97-AF65-F5344CB8AC3E}">
        <p14:creationId xmlns:p14="http://schemas.microsoft.com/office/powerpoint/2010/main" val="30290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(Franklin County)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F4A69-5026-47E8-9898-E13CFB41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" y="2181049"/>
            <a:ext cx="5398294" cy="359886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7C7F2D-44BA-493E-94D8-630F56463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7703" y="218104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19049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9E1-6BDF-4FC5-BF9B-440EAF1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8FE-020F-462A-899F-C5899A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Charter schools on average perform as well as public schools, though the spread is greater in public schools performance in Cuyahoga</a:t>
            </a:r>
          </a:p>
          <a:p>
            <a:endParaRPr lang="en-US" dirty="0"/>
          </a:p>
          <a:p>
            <a:r>
              <a:rPr lang="en-US" dirty="0"/>
              <a:t>Charter schools perform on average worse than public schools in Hamilton County, though this is not a statistically significant result</a:t>
            </a:r>
          </a:p>
          <a:p>
            <a:endParaRPr lang="en-US" dirty="0"/>
          </a:p>
          <a:p>
            <a:r>
              <a:rPr lang="en-US" dirty="0"/>
              <a:t>Amount of payroll entering a community does not impact the charter schools performance.  This is also true for public schools.</a:t>
            </a:r>
          </a:p>
          <a:p>
            <a:endParaRPr lang="en-US" dirty="0"/>
          </a:p>
          <a:p>
            <a:r>
              <a:rPr lang="en-US" dirty="0"/>
              <a:t>Different populations are not better served by charter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F7F-08EA-4865-9530-D5683A1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3539-734F-466B-B61E-55225991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5" y="2175530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31A5-7ECD-4A69-A8C3-7000B7E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5530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32A1A-BFCC-4934-A7E4-566478799364}"/>
              </a:ext>
            </a:extLst>
          </p:cNvPr>
          <p:cNvSpPr txBox="1"/>
          <p:nvPr/>
        </p:nvSpPr>
        <p:spPr>
          <a:xfrm>
            <a:off x="847905" y="5991051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A14B-2936-408D-B693-A295ECE2A56F}"/>
              </a:ext>
            </a:extLst>
          </p:cNvPr>
          <p:cNvSpPr txBox="1"/>
          <p:nvPr/>
        </p:nvSpPr>
        <p:spPr>
          <a:xfrm>
            <a:off x="6096000" y="59201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168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C222-1B5F-481D-BAB7-E2B6203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89A92-AE97-4D1D-905C-87A0129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0868"/>
            <a:ext cx="479848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0B51-2B39-4DFE-B387-DE94606DB473}"/>
              </a:ext>
            </a:extLst>
          </p:cNvPr>
          <p:cNvSpPr txBox="1"/>
          <p:nvPr/>
        </p:nvSpPr>
        <p:spPr>
          <a:xfrm>
            <a:off x="275208" y="6097101"/>
            <a:ext cx="39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CFD6E-4D3F-49B7-8171-763857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07" y="2378339"/>
            <a:ext cx="4798484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975D1-C790-42A9-A5A2-107CEA37807A}"/>
              </a:ext>
            </a:extLst>
          </p:cNvPr>
          <p:cNvSpPr txBox="1"/>
          <p:nvPr/>
        </p:nvSpPr>
        <p:spPr>
          <a:xfrm>
            <a:off x="6358596" y="62618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38532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24F-6BCB-48F8-AA1C-17410F0A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(Economically Disadvantaged)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0312-C332-434B-88ED-8D582DE5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305" y="2238325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48D-8124-43EF-B2DF-14CEEFA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3" y="2238326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E66E-B556-44F6-9E44-5DF220B0D1BF}"/>
              </a:ext>
            </a:extLst>
          </p:cNvPr>
          <p:cNvSpPr txBox="1"/>
          <p:nvPr/>
        </p:nvSpPr>
        <p:spPr>
          <a:xfrm>
            <a:off x="947213" y="6056683"/>
            <a:ext cx="4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145E-9380-4292-921C-F8B3F6EA472C}"/>
              </a:ext>
            </a:extLst>
          </p:cNvPr>
          <p:cNvSpPr txBox="1"/>
          <p:nvPr/>
        </p:nvSpPr>
        <p:spPr>
          <a:xfrm>
            <a:off x="6554169" y="6104772"/>
            <a:ext cx="38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22343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288-390F-44F2-8889-729283C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Cuyahoga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6162C-D0F3-4123-8B36-DA9AA957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8" y="2336800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B04E7-46B9-4172-8C6F-9CF2A8D1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23070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A1E-79E3-4063-893E-D5552B7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B5A-33BB-49B2-8A80-09A772A1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charter schools perform better than standard public schools on the Ohio School Board of Education Performance Index Measures?</a:t>
            </a:r>
          </a:p>
          <a:p>
            <a:endParaRPr lang="en-US" dirty="0"/>
          </a:p>
          <a:p>
            <a:r>
              <a:rPr lang="en-US" dirty="0"/>
              <a:t>Do better performing schools correlate to areas with higher payrolls?</a:t>
            </a:r>
          </a:p>
          <a:p>
            <a:endParaRPr lang="en-US" dirty="0"/>
          </a:p>
          <a:p>
            <a:r>
              <a:rPr lang="en-US" dirty="0"/>
              <a:t>Are different populations served better by charter schools?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9ED-4869-4BAE-8B5B-4B558B5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/>
          <a:lstStyle/>
          <a:p>
            <a:r>
              <a:rPr lang="en-US" dirty="0"/>
              <a:t>Cuyahoga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53281-2AAF-4FCD-B82B-7070262A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4" y="2257287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0F5-A1E3-4459-AF10-2A6471A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5" y="22572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C7F-9CA0-4CEF-8C96-F5296D38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Counties with Large Metro Areas in Ohio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82C89-AABC-41DB-AD4C-76639E99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76833"/>
              </p:ext>
            </p:extLst>
          </p:nvPr>
        </p:nvGraphicFramePr>
        <p:xfrm>
          <a:off x="959334" y="2616342"/>
          <a:ext cx="96138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1310656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38372451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77891625"/>
                    </a:ext>
                  </a:extLst>
                </a:gridCol>
              </a:tblGrid>
              <a:tr h="1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Cuyahoga (Cleveland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 (Columbus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 (Cincinnati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1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28F7-E9F7-4ABB-B730-688C5716F732}"/>
              </a:ext>
            </a:extLst>
          </p:cNvPr>
          <p:cNvSpPr txBox="1"/>
          <p:nvPr/>
        </p:nvSpPr>
        <p:spPr>
          <a:xfrm>
            <a:off x="680321" y="4876799"/>
            <a:ext cx="103632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Ohio School Report Card Data Downloads (https://reportcard.education.ohio.gov/) </a:t>
            </a:r>
          </a:p>
        </p:txBody>
      </p:sp>
    </p:spTree>
    <p:extLst>
      <p:ext uri="{BB962C8B-B14F-4D97-AF65-F5344CB8AC3E}">
        <p14:creationId xmlns:p14="http://schemas.microsoft.com/office/powerpoint/2010/main" val="18499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B2861-3CF1-450C-BC11-3F5A6A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13161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CBB-7B9B-4578-8F7E-C267F6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B6-8472-4632-BFBC-AEA69FA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64D2-0968-4CB9-A65D-A76E7918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C3E-ADA5-4580-ADD2-BBDA55E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68A9-D565-4443-8EEC-AD093AA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F8AA-9645-4C56-B5BF-BA955E05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0D2-06BC-4257-B7F0-60604C8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7C5-5030-404A-B562-B41F0FBF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75-883E-459B-B1F9-E38DBB6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7BDF-8921-4381-8068-BA22F62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F86B-A21B-406C-9D5D-2C6B6776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62D-4920-4ABD-B872-E783B3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73C-837C-49D7-9E49-7F3E3C0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E5F6-AAE6-4B49-8366-5AEB3F59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304</TotalTime>
  <Words>335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Education Outcomes and Economic Opportunity</vt:lpstr>
      <vt:lpstr>Questions?</vt:lpstr>
      <vt:lpstr>Data:  Counties with Large Metro Areas in Ohio</vt:lpstr>
      <vt:lpstr>Data Exploration and Cleanup</vt:lpstr>
      <vt:lpstr>Data Exploration and Cleanup</vt:lpstr>
      <vt:lpstr>PowerPoint Presentation</vt:lpstr>
      <vt:lpstr>Data Analysis Process</vt:lpstr>
      <vt:lpstr>Data Analysis Process</vt:lpstr>
      <vt:lpstr>PowerPoint Presentation</vt:lpstr>
      <vt:lpstr>H1:  Charter Schools Perform Differently from Public Schools</vt:lpstr>
      <vt:lpstr>H2:  Better Performance Scores Correlate to Higher Annual Payrolls in the Area (Charter Schools)</vt:lpstr>
      <vt:lpstr>H3:  Different Populations are Served Better by Charter Schools (Hamilton County)</vt:lpstr>
      <vt:lpstr>H3:  Different Populations are Served Better by Charter Schools (Cuyahoga County)</vt:lpstr>
      <vt:lpstr>H3:  Different Populations are Served Better by Charter Schools (Franklin County)</vt:lpstr>
      <vt:lpstr>Conclusions</vt:lpstr>
      <vt:lpstr>Hamilton County (White)</vt:lpstr>
      <vt:lpstr>Hamilton County (Latino)</vt:lpstr>
      <vt:lpstr>Hamilton County (Economically Disadvantaged)</vt:lpstr>
      <vt:lpstr>Cuyahoga County (White)</vt:lpstr>
      <vt:lpstr>Cuyahoga County (Latino)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Outcomes and Economic Opportunity</dc:title>
  <dc:creator>Juliana Novic</dc:creator>
  <cp:lastModifiedBy>Juliana Novic</cp:lastModifiedBy>
  <cp:revision>15</cp:revision>
  <dcterms:created xsi:type="dcterms:W3CDTF">2018-09-15T16:04:38Z</dcterms:created>
  <dcterms:modified xsi:type="dcterms:W3CDTF">2018-09-18T20:10:44Z</dcterms:modified>
</cp:coreProperties>
</file>