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11"/>
  </p:notesMasterIdLst>
  <p:sldIdLst>
    <p:sldId id="256" r:id="rId2"/>
    <p:sldId id="257" r:id="rId3"/>
    <p:sldId id="261" r:id="rId4"/>
    <p:sldId id="259" r:id="rId5"/>
    <p:sldId id="258" r:id="rId6"/>
    <p:sldId id="260" r:id="rId7"/>
    <p:sldId id="262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5"/>
    <p:restoredTop sz="94638"/>
  </p:normalViewPr>
  <p:slideViewPr>
    <p:cSldViewPr snapToGrid="0">
      <p:cViewPr varScale="1">
        <p:scale>
          <a:sx n="128" d="100"/>
          <a:sy n="128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68249-9F2B-456F-BB60-9A30C1F7AD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E76E86-84A5-45E2-B6B6-7FB9CD57B6D4}">
      <dgm:prSet/>
      <dgm:spPr/>
      <dgm:t>
        <a:bodyPr/>
        <a:lstStyle/>
        <a:p>
          <a:r>
            <a:rPr lang="en-US" b="1" dirty="0"/>
            <a:t>Players:</a:t>
          </a:r>
          <a:r>
            <a:rPr lang="en-US" dirty="0"/>
            <a:t> Two competing entities (e.g., CROCS and a major competitor).</a:t>
          </a:r>
        </a:p>
      </dgm:t>
    </dgm:pt>
    <dgm:pt modelId="{9B672100-7834-44BA-A6C5-A2D646837688}" type="parTrans" cxnId="{D1F11D72-D192-4909-9587-177570718299}">
      <dgm:prSet/>
      <dgm:spPr/>
      <dgm:t>
        <a:bodyPr/>
        <a:lstStyle/>
        <a:p>
          <a:endParaRPr lang="en-US"/>
        </a:p>
      </dgm:t>
    </dgm:pt>
    <dgm:pt modelId="{50E70607-96A8-4669-843D-7008EE2EBDBF}" type="sibTrans" cxnId="{D1F11D72-D192-4909-9587-177570718299}">
      <dgm:prSet/>
      <dgm:spPr/>
      <dgm:t>
        <a:bodyPr/>
        <a:lstStyle/>
        <a:p>
          <a:endParaRPr lang="en-US"/>
        </a:p>
      </dgm:t>
    </dgm:pt>
    <dgm:pt modelId="{1C07159D-84C3-4EDF-A9E9-80EE14A0A38F}">
      <dgm:prSet/>
      <dgm:spPr/>
      <dgm:t>
        <a:bodyPr/>
        <a:lstStyle/>
        <a:p>
          <a:r>
            <a:rPr lang="en-US" b="1" dirty="0"/>
            <a:t>Choices:</a:t>
          </a:r>
          <a:r>
            <a:rPr lang="en-US" dirty="0"/>
            <a:t> Each can choose to cooperate (e.g., diversify) or defect (e.g., specialize).</a:t>
          </a:r>
        </a:p>
      </dgm:t>
    </dgm:pt>
    <dgm:pt modelId="{8BA86E09-3698-42D6-B704-DEA9E0230DC7}" type="parTrans" cxnId="{B5A6E00C-9FC6-4203-8655-CF3741AB6A4B}">
      <dgm:prSet/>
      <dgm:spPr/>
      <dgm:t>
        <a:bodyPr/>
        <a:lstStyle/>
        <a:p>
          <a:endParaRPr lang="en-US"/>
        </a:p>
      </dgm:t>
    </dgm:pt>
    <dgm:pt modelId="{54E17977-6239-4826-9293-E2166ACB4AFC}" type="sibTrans" cxnId="{B5A6E00C-9FC6-4203-8655-CF3741AB6A4B}">
      <dgm:prSet/>
      <dgm:spPr/>
      <dgm:t>
        <a:bodyPr/>
        <a:lstStyle/>
        <a:p>
          <a:endParaRPr lang="en-US"/>
        </a:p>
      </dgm:t>
    </dgm:pt>
    <dgm:pt modelId="{B32B20AA-0E23-47E1-A6D9-A3A866615E07}">
      <dgm:prSet/>
      <dgm:spPr/>
      <dgm:t>
        <a:bodyPr/>
        <a:lstStyle/>
        <a:p>
          <a:r>
            <a:rPr lang="en-US" b="1" dirty="0"/>
            <a:t>Payoffs:</a:t>
          </a:r>
          <a:r>
            <a:rPr lang="en-US" dirty="0"/>
            <a:t> The outcome depends on the combination of choices, illustrating the tension between the two rationality and collective benefit.</a:t>
          </a:r>
        </a:p>
      </dgm:t>
    </dgm:pt>
    <dgm:pt modelId="{BE14A882-565B-45E7-8EEB-D30F38B0E340}" type="parTrans" cxnId="{CB80A470-1042-4F1C-9CDF-06E885833FD0}">
      <dgm:prSet/>
      <dgm:spPr/>
      <dgm:t>
        <a:bodyPr/>
        <a:lstStyle/>
        <a:p>
          <a:endParaRPr lang="en-US"/>
        </a:p>
      </dgm:t>
    </dgm:pt>
    <dgm:pt modelId="{74604E70-61B1-4403-92EC-F3F2D53993A1}" type="sibTrans" cxnId="{CB80A470-1042-4F1C-9CDF-06E885833FD0}">
      <dgm:prSet/>
      <dgm:spPr/>
      <dgm:t>
        <a:bodyPr/>
        <a:lstStyle/>
        <a:p>
          <a:endParaRPr lang="en-US"/>
        </a:p>
      </dgm:t>
    </dgm:pt>
    <dgm:pt modelId="{3C131AFA-FC24-6A4F-8BC3-79317DE53EE3}" type="pres">
      <dgm:prSet presAssocID="{BF968249-9F2B-456F-BB60-9A30C1F7AD93}" presName="linear" presStyleCnt="0">
        <dgm:presLayoutVars>
          <dgm:animLvl val="lvl"/>
          <dgm:resizeHandles val="exact"/>
        </dgm:presLayoutVars>
      </dgm:prSet>
      <dgm:spPr/>
    </dgm:pt>
    <dgm:pt modelId="{950D2EC9-5FEC-6542-A79E-DEA6FB8BF1E2}" type="pres">
      <dgm:prSet presAssocID="{07E76E86-84A5-45E2-B6B6-7FB9CD57B6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403AA6-CA7B-754D-AA55-BB544DCA4411}" type="pres">
      <dgm:prSet presAssocID="{50E70607-96A8-4669-843D-7008EE2EBDBF}" presName="spacer" presStyleCnt="0"/>
      <dgm:spPr/>
    </dgm:pt>
    <dgm:pt modelId="{523BC2BC-9402-E243-AD06-72359B4B985C}" type="pres">
      <dgm:prSet presAssocID="{1C07159D-84C3-4EDF-A9E9-80EE14A0A3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2982063-1247-8A4A-A185-D5428341B734}" type="pres">
      <dgm:prSet presAssocID="{54E17977-6239-4826-9293-E2166ACB4AFC}" presName="spacer" presStyleCnt="0"/>
      <dgm:spPr/>
    </dgm:pt>
    <dgm:pt modelId="{35844287-665C-B941-967D-14EB700B8FBA}" type="pres">
      <dgm:prSet presAssocID="{B32B20AA-0E23-47E1-A6D9-A3A866615E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5A6E00C-9FC6-4203-8655-CF3741AB6A4B}" srcId="{BF968249-9F2B-456F-BB60-9A30C1F7AD93}" destId="{1C07159D-84C3-4EDF-A9E9-80EE14A0A38F}" srcOrd="1" destOrd="0" parTransId="{8BA86E09-3698-42D6-B704-DEA9E0230DC7}" sibTransId="{54E17977-6239-4826-9293-E2166ACB4AFC}"/>
    <dgm:cxn modelId="{F035880E-EEF3-584D-9694-1BD18F2453ED}" type="presOf" srcId="{07E76E86-84A5-45E2-B6B6-7FB9CD57B6D4}" destId="{950D2EC9-5FEC-6542-A79E-DEA6FB8BF1E2}" srcOrd="0" destOrd="0" presId="urn:microsoft.com/office/officeart/2005/8/layout/vList2"/>
    <dgm:cxn modelId="{CB80A470-1042-4F1C-9CDF-06E885833FD0}" srcId="{BF968249-9F2B-456F-BB60-9A30C1F7AD93}" destId="{B32B20AA-0E23-47E1-A6D9-A3A866615E07}" srcOrd="2" destOrd="0" parTransId="{BE14A882-565B-45E7-8EEB-D30F38B0E340}" sibTransId="{74604E70-61B1-4403-92EC-F3F2D53993A1}"/>
    <dgm:cxn modelId="{D1F11D72-D192-4909-9587-177570718299}" srcId="{BF968249-9F2B-456F-BB60-9A30C1F7AD93}" destId="{07E76E86-84A5-45E2-B6B6-7FB9CD57B6D4}" srcOrd="0" destOrd="0" parTransId="{9B672100-7834-44BA-A6C5-A2D646837688}" sibTransId="{50E70607-96A8-4669-843D-7008EE2EBDBF}"/>
    <dgm:cxn modelId="{52026B95-3AF1-B24C-B2AE-BA6937C27E70}" type="presOf" srcId="{B32B20AA-0E23-47E1-A6D9-A3A866615E07}" destId="{35844287-665C-B941-967D-14EB700B8FBA}" srcOrd="0" destOrd="0" presId="urn:microsoft.com/office/officeart/2005/8/layout/vList2"/>
    <dgm:cxn modelId="{CAACD1D0-CC25-D34E-AF00-AFA398982BCA}" type="presOf" srcId="{BF968249-9F2B-456F-BB60-9A30C1F7AD93}" destId="{3C131AFA-FC24-6A4F-8BC3-79317DE53EE3}" srcOrd="0" destOrd="0" presId="urn:microsoft.com/office/officeart/2005/8/layout/vList2"/>
    <dgm:cxn modelId="{37AEB3F6-1410-6E48-970D-A4DA16700192}" type="presOf" srcId="{1C07159D-84C3-4EDF-A9E9-80EE14A0A38F}" destId="{523BC2BC-9402-E243-AD06-72359B4B985C}" srcOrd="0" destOrd="0" presId="urn:microsoft.com/office/officeart/2005/8/layout/vList2"/>
    <dgm:cxn modelId="{DF9B5C3F-D9EB-D045-B39B-8850C5F27C54}" type="presParOf" srcId="{3C131AFA-FC24-6A4F-8BC3-79317DE53EE3}" destId="{950D2EC9-5FEC-6542-A79E-DEA6FB8BF1E2}" srcOrd="0" destOrd="0" presId="urn:microsoft.com/office/officeart/2005/8/layout/vList2"/>
    <dgm:cxn modelId="{4E0DF15E-E9FD-354D-BC0D-E785EC13340F}" type="presParOf" srcId="{3C131AFA-FC24-6A4F-8BC3-79317DE53EE3}" destId="{3E403AA6-CA7B-754D-AA55-BB544DCA4411}" srcOrd="1" destOrd="0" presId="urn:microsoft.com/office/officeart/2005/8/layout/vList2"/>
    <dgm:cxn modelId="{D95FEEDF-2C7A-3D44-90FE-6BD1D2573DD2}" type="presParOf" srcId="{3C131AFA-FC24-6A4F-8BC3-79317DE53EE3}" destId="{523BC2BC-9402-E243-AD06-72359B4B985C}" srcOrd="2" destOrd="0" presId="urn:microsoft.com/office/officeart/2005/8/layout/vList2"/>
    <dgm:cxn modelId="{70F5C2B1-A065-2241-8660-63260EBAE47D}" type="presParOf" srcId="{3C131AFA-FC24-6A4F-8BC3-79317DE53EE3}" destId="{42982063-1247-8A4A-A185-D5428341B734}" srcOrd="3" destOrd="0" presId="urn:microsoft.com/office/officeart/2005/8/layout/vList2"/>
    <dgm:cxn modelId="{1DAFFC67-D7D2-7D42-8631-708F4E6DD50D}" type="presParOf" srcId="{3C131AFA-FC24-6A4F-8BC3-79317DE53EE3}" destId="{35844287-665C-B941-967D-14EB700B8FB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D2EC9-5FEC-6542-A79E-DEA6FB8BF1E2}">
      <dsp:nvSpPr>
        <dsp:cNvPr id="0" name=""/>
        <dsp:cNvSpPr/>
      </dsp:nvSpPr>
      <dsp:spPr>
        <a:xfrm>
          <a:off x="0" y="87750"/>
          <a:ext cx="3946451" cy="1312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Players:</a:t>
          </a:r>
          <a:r>
            <a:rPr lang="en-US" sz="2400" kern="1200" dirty="0"/>
            <a:t> Two competing entities (e.g., CROCS and a major competitor).</a:t>
          </a:r>
        </a:p>
      </dsp:txBody>
      <dsp:txXfrm>
        <a:off x="64083" y="151833"/>
        <a:ext cx="3818285" cy="1184573"/>
      </dsp:txXfrm>
    </dsp:sp>
    <dsp:sp modelId="{523BC2BC-9402-E243-AD06-72359B4B985C}">
      <dsp:nvSpPr>
        <dsp:cNvPr id="0" name=""/>
        <dsp:cNvSpPr/>
      </dsp:nvSpPr>
      <dsp:spPr>
        <a:xfrm>
          <a:off x="0" y="1469610"/>
          <a:ext cx="3946451" cy="1312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Choices:</a:t>
          </a:r>
          <a:r>
            <a:rPr lang="en-US" sz="2400" kern="1200" dirty="0"/>
            <a:t> Each can choose to cooperate (e.g., diversify) or defect (e.g., specialize).</a:t>
          </a:r>
        </a:p>
      </dsp:txBody>
      <dsp:txXfrm>
        <a:off x="64083" y="1533693"/>
        <a:ext cx="3818285" cy="1184573"/>
      </dsp:txXfrm>
    </dsp:sp>
    <dsp:sp modelId="{35844287-665C-B941-967D-14EB700B8FBA}">
      <dsp:nvSpPr>
        <dsp:cNvPr id="0" name=""/>
        <dsp:cNvSpPr/>
      </dsp:nvSpPr>
      <dsp:spPr>
        <a:xfrm>
          <a:off x="0" y="2851470"/>
          <a:ext cx="3946451" cy="1312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Payoffs:</a:t>
          </a:r>
          <a:r>
            <a:rPr lang="en-US" sz="2400" kern="1200" dirty="0"/>
            <a:t> The outcome depends on the combination of choices, illustrating the tension between the two rationality and collective benefit.</a:t>
          </a:r>
        </a:p>
      </dsp:txBody>
      <dsp:txXfrm>
        <a:off x="64083" y="2915553"/>
        <a:ext cx="3818285" cy="1184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01:09:34.4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D0F45-18C7-5746-A31B-D6422884A7BF}" type="datetimeFigureOut">
              <a:rPr lang="en-US" smtClean="0"/>
              <a:t>12/7/24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254E6-F346-734B-AA2A-C520300D7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3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2021, hedge funds lost billions on GameStop due to a short squeeze a situation that could have been avoided by using risk-adjusted decision science strategy.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54E6-F346-734B-AA2A-C520300D70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5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Traders execute trades without knowing future market movements, using historical data, market indicators, and probabilistic models to inform decisions.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54E6-F346-734B-AA2A-C520300D70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5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54E6-F346-734B-AA2A-C520300D70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01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refined probabilities are derived using a hybrid approach that combines Bayesian models, time series forecasting, machine learning validation, and Monte Carlo simulations.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254E6-F346-734B-AA2A-C520300D70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6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8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5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73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0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6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2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78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6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1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22" r:id="rId6"/>
    <p:sldLayoutId id="2147483717" r:id="rId7"/>
    <p:sldLayoutId id="2147483718" r:id="rId8"/>
    <p:sldLayoutId id="2147483719" r:id="rId9"/>
    <p:sldLayoutId id="2147483721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ent101/prisoners-dilemma-a-game-theory-simulation-b93d3a95b48d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5E18F-A3D5-C1CD-DE4A-9A56CC740542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>
                <a:latin typeface="+mj-lt"/>
                <a:ea typeface="+mj-ea"/>
                <a:cs typeface="+mj-cs"/>
              </a:rPr>
              <a:t>Game Theory – The Prisoner’s Dilemma: Strategic Application to CROCS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6FFF-C2BA-64F2-1BF9-0A4C317FD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 new Perspective to Decision Science in Trading</a:t>
            </a: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FC468"/>
          </a:solidFill>
          <a:ln w="38100" cap="rnd">
            <a:solidFill>
              <a:srgbClr val="FFC46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Navigating through maze">
            <a:extLst>
              <a:ext uri="{FF2B5EF4-FFF2-40B4-BE49-F238E27FC236}">
                <a16:creationId xmlns:a16="http://schemas.microsoft.com/office/drawing/2014/main" id="{235DA5FB-28C5-9838-6270-2E66204C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04" r="2904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147267-AB8F-DAA7-477F-28AEFB788887}"/>
              </a:ext>
            </a:extLst>
          </p:cNvPr>
          <p:cNvSpPr txBox="1"/>
          <p:nvPr/>
        </p:nvSpPr>
        <p:spPr>
          <a:xfrm>
            <a:off x="888814" y="6038753"/>
            <a:ext cx="161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Teddy Thomas Tenetcha</a:t>
            </a:r>
          </a:p>
        </p:txBody>
      </p:sp>
    </p:spTree>
    <p:extLst>
      <p:ext uri="{BB962C8B-B14F-4D97-AF65-F5344CB8AC3E}">
        <p14:creationId xmlns:p14="http://schemas.microsoft.com/office/powerpoint/2010/main" val="187194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CB51-E585-BDE4-E0A1-58C5AAFB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Aligning the Prisoner’s dilemma to sig decision science theory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0287032-2109-CC92-8BAE-4C9EC62A84CE}"/>
              </a:ext>
            </a:extLst>
          </p:cNvPr>
          <p:cNvSpPr/>
          <p:nvPr/>
        </p:nvSpPr>
        <p:spPr>
          <a:xfrm>
            <a:off x="2256706" y="2459652"/>
            <a:ext cx="533400" cy="571500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D5AB2-6380-7E1C-92C7-F43A21E59B3E}"/>
              </a:ext>
            </a:extLst>
          </p:cNvPr>
          <p:cNvSpPr txBox="1"/>
          <p:nvPr/>
        </p:nvSpPr>
        <p:spPr>
          <a:xfrm>
            <a:off x="976313" y="3000375"/>
            <a:ext cx="3627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400" b="1" dirty="0"/>
              <a:t>Decision Science at SIG</a:t>
            </a:r>
          </a:p>
          <a:p>
            <a:r>
              <a:rPr lang="en-US" dirty="0"/>
              <a:t>Susquehanna use poker to teach new traders about decision making under uncertainty.  Traders go through similar thought processes while evaluating the expected value of a given trade and deciding how to price risk. </a:t>
            </a:r>
          </a:p>
        </p:txBody>
      </p:sp>
      <p:sp>
        <p:nvSpPr>
          <p:cNvPr id="10" name="Explosion 2 9">
            <a:extLst>
              <a:ext uri="{FF2B5EF4-FFF2-40B4-BE49-F238E27FC236}">
                <a16:creationId xmlns:a16="http://schemas.microsoft.com/office/drawing/2014/main" id="{B4F456F6-F0DA-CE84-4D9A-3AB67D000082}"/>
              </a:ext>
            </a:extLst>
          </p:cNvPr>
          <p:cNvSpPr/>
          <p:nvPr/>
        </p:nvSpPr>
        <p:spPr>
          <a:xfrm>
            <a:off x="9504621" y="2456994"/>
            <a:ext cx="733647" cy="571500"/>
          </a:xfrm>
          <a:prstGeom prst="irregularSeal2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1B5B5-2144-C7A8-E849-27BC583D42D0}"/>
              </a:ext>
            </a:extLst>
          </p:cNvPr>
          <p:cNvSpPr txBox="1"/>
          <p:nvPr/>
        </p:nvSpPr>
        <p:spPr>
          <a:xfrm>
            <a:off x="8389089" y="3031152"/>
            <a:ext cx="29647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/>
              <a:t>Game-Theory Driven Adaptation</a:t>
            </a:r>
          </a:p>
          <a:p>
            <a:r>
              <a:rPr lang="en-US" dirty="0"/>
              <a:t>Using CROCS INC. as an example we aligned the Prisoner’s Dilemma theory to strategically calculate moves based on Market Volatility. </a:t>
            </a:r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B6111B86-3AD3-EE7E-B533-D51ABD53E748}"/>
              </a:ext>
            </a:extLst>
          </p:cNvPr>
          <p:cNvSpPr/>
          <p:nvPr/>
        </p:nvSpPr>
        <p:spPr>
          <a:xfrm>
            <a:off x="5780540" y="2428419"/>
            <a:ext cx="733647" cy="571500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AF1619-72D9-C576-1494-9DA4BECBB19B}"/>
              </a:ext>
            </a:extLst>
          </p:cNvPr>
          <p:cNvSpPr txBox="1"/>
          <p:nvPr/>
        </p:nvSpPr>
        <p:spPr>
          <a:xfrm>
            <a:off x="4726116" y="3015763"/>
            <a:ext cx="2964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/>
              <a:t>Prisoner’s Dilemma</a:t>
            </a:r>
          </a:p>
          <a:p>
            <a:r>
              <a:rPr lang="en-US" dirty="0"/>
              <a:t>The Prisoner’s Dilemma is a game theory concept that illustrates why two rational individuals might not cooperate, even if it appears that it is in their best interest to do so.</a:t>
            </a:r>
          </a:p>
        </p:txBody>
      </p:sp>
    </p:spTree>
    <p:extLst>
      <p:ext uri="{BB962C8B-B14F-4D97-AF65-F5344CB8AC3E}">
        <p14:creationId xmlns:p14="http://schemas.microsoft.com/office/powerpoint/2010/main" val="275015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B77EE-2EE0-EFD1-A48D-A6FCB804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dirty="0"/>
              <a:t>Building Intuition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D1D55E"/>
          </a:solidFill>
          <a:ln w="38100" cap="rnd">
            <a:solidFill>
              <a:srgbClr val="D1D55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collage of images of men in suits&#10;&#10;Description automatically generated">
            <a:extLst>
              <a:ext uri="{FF2B5EF4-FFF2-40B4-BE49-F238E27FC236}">
                <a16:creationId xmlns:a16="http://schemas.microsoft.com/office/drawing/2014/main" id="{AAFA466C-80FA-546D-867B-544B2B084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976" y="640080"/>
            <a:ext cx="643525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2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C7CC-9B08-6028-F5C8-329FA44B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the Prisoner’s Dilemma in Context: CROCS INC.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9176379-AE1D-821D-9199-89AE96D05D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299811"/>
              </p:ext>
            </p:extLst>
          </p:nvPr>
        </p:nvGraphicFramePr>
        <p:xfrm>
          <a:off x="838200" y="1929384"/>
          <a:ext cx="3946451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ECD866-6C74-7C03-85E4-7C364DAFE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34422"/>
              </p:ext>
            </p:extLst>
          </p:nvPr>
        </p:nvGraphicFramePr>
        <p:xfrm>
          <a:off x="5241852" y="2955851"/>
          <a:ext cx="6111948" cy="2440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6391">
                  <a:extLst>
                    <a:ext uri="{9D8B030D-6E8A-4147-A177-3AD203B41FA5}">
                      <a16:colId xmlns:a16="http://schemas.microsoft.com/office/drawing/2014/main" val="364632149"/>
                    </a:ext>
                  </a:extLst>
                </a:gridCol>
                <a:gridCol w="2118241">
                  <a:extLst>
                    <a:ext uri="{9D8B030D-6E8A-4147-A177-3AD203B41FA5}">
                      <a16:colId xmlns:a16="http://schemas.microsoft.com/office/drawing/2014/main" val="4249230428"/>
                    </a:ext>
                  </a:extLst>
                </a:gridCol>
                <a:gridCol w="2037316">
                  <a:extLst>
                    <a:ext uri="{9D8B030D-6E8A-4147-A177-3AD203B41FA5}">
                      <a16:colId xmlns:a16="http://schemas.microsoft.com/office/drawing/2014/main" val="2345640512"/>
                    </a:ext>
                  </a:extLst>
                </a:gridCol>
              </a:tblGrid>
              <a:tr h="7794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Competitor Diversifies (Cooperates)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Competitor Specializes (Defects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95765"/>
                  </a:ext>
                </a:extLst>
              </a:tr>
              <a:tr h="1020725">
                <a:tc>
                  <a:txBody>
                    <a:bodyPr/>
                    <a:lstStyle/>
                    <a:p>
                      <a:r>
                        <a:rPr lang="en-US" b="1" dirty="0"/>
                        <a:t>CROCS Diversifies (Cooperates)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Both achieve moderate growth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CROCS achieves high growth, Competitor achieves steady growth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256611"/>
                  </a:ext>
                </a:extLst>
              </a:tr>
              <a:tr h="499731">
                <a:tc>
                  <a:txBody>
                    <a:bodyPr/>
                    <a:lstStyle/>
                    <a:p>
                      <a:r>
                        <a:rPr lang="en-US" b="1" dirty="0"/>
                        <a:t>CROCS Specializes (Defects)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Competitor achieves high growth, CROCS achieves steady growth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achieve steady growth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994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9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626DF-C60A-10D0-8970-19238556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Illustration: CROCS VS DECKERS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2580FBF-0F0B-8860-6EC9-D2D289602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30936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Crocs focused on product innovation and customization with Accessories</a:t>
            </a:r>
          </a:p>
          <a:p>
            <a:r>
              <a:rPr lang="en-US" sz="1800" b="1" dirty="0"/>
              <a:t>Crocs enhanced its global expansion efforts</a:t>
            </a:r>
          </a:p>
          <a:p>
            <a:r>
              <a:rPr lang="en-US" sz="1800" b="1" dirty="0"/>
              <a:t>The company also leveraged influencer marketing and social media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FAB68"/>
          </a:solidFill>
          <a:ln w="34925">
            <a:solidFill>
              <a:srgbClr val="FFAB6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E87F5C98-AB1F-58AA-9916-9BB332F07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616" y="2290936"/>
            <a:ext cx="915457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2B74-7743-0DFE-6852-9DFEF27E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Leveraging the Prisoner’s Dilemma in Decision-Making for Trading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8F7CCE-E1D2-17BA-B057-339CEE57A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007366"/>
              </p:ext>
            </p:extLst>
          </p:nvPr>
        </p:nvGraphicFramePr>
        <p:xfrm>
          <a:off x="1380461" y="1865018"/>
          <a:ext cx="9762460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7332">
                  <a:extLst>
                    <a:ext uri="{9D8B030D-6E8A-4147-A177-3AD203B41FA5}">
                      <a16:colId xmlns:a16="http://schemas.microsoft.com/office/drawing/2014/main" val="288330394"/>
                    </a:ext>
                  </a:extLst>
                </a:gridCol>
                <a:gridCol w="2217332">
                  <a:extLst>
                    <a:ext uri="{9D8B030D-6E8A-4147-A177-3AD203B41FA5}">
                      <a16:colId xmlns:a16="http://schemas.microsoft.com/office/drawing/2014/main" val="1479165296"/>
                    </a:ext>
                  </a:extLst>
                </a:gridCol>
                <a:gridCol w="2217332">
                  <a:extLst>
                    <a:ext uri="{9D8B030D-6E8A-4147-A177-3AD203B41FA5}">
                      <a16:colId xmlns:a16="http://schemas.microsoft.com/office/drawing/2014/main" val="1812737117"/>
                    </a:ext>
                  </a:extLst>
                </a:gridCol>
                <a:gridCol w="3110464">
                  <a:extLst>
                    <a:ext uri="{9D8B030D-6E8A-4147-A177-3AD203B41FA5}">
                      <a16:colId xmlns:a16="http://schemas.microsoft.com/office/drawing/2014/main" val="4100625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Expected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9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Both Diversify (Mutual Cooperation)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 growth for both CROCS and its competitor.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Hold or Slight Long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Steady growth indicates stability. A balanced approach minimizes risk while capturing moderate gains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3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CROCS Diversifies and Competitor Specializes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CROCS achieves high growth; Competitor experiences steady growth.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Long CROCS, Short Competitor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Anticipate CROCS’ superior performance and potential stock price surge, while the competitor’s stock remains steady or slightly declines.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37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CROCS Specializes and Competitor Diversifies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Competitor achieves high growth; CROCS experiences steady growth.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Short CROCS, Long Competitor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CROCS’ stock may underperform relative to the competitor, providing an opportunity to profit from the competitor’s growth.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86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Both Specialize (Mutual Defection)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achieve steady growth.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Hold or Utilize Covered Call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upside potential; generating income through options can enhance returns without significant capital exposure.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827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83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9B83-5162-4534-F76E-7F0B0941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Refined Uncertainty: Applying Probabilities to Market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9B18-D5AF-4B74-3548-83D78C534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161"/>
            <a:ext cx="10515600" cy="4251960"/>
          </a:xfrm>
        </p:spPr>
        <p:txBody>
          <a:bodyPr/>
          <a:lstStyle/>
          <a:p>
            <a:pPr marL="3200400" lvl="7" indent="0">
              <a:buNone/>
            </a:pPr>
            <a:r>
              <a:rPr lang="en-US" sz="2800" b="1" dirty="0"/>
              <a:t>EV=∑(Probability of Scenario × Return in Scenario)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E0D88D-7100-851B-0B66-9C4F43A46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40151"/>
              </p:ext>
            </p:extLst>
          </p:nvPr>
        </p:nvGraphicFramePr>
        <p:xfrm>
          <a:off x="1854199" y="2574480"/>
          <a:ext cx="8483602" cy="357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4708">
                  <a:extLst>
                    <a:ext uri="{9D8B030D-6E8A-4147-A177-3AD203B41FA5}">
                      <a16:colId xmlns:a16="http://schemas.microsoft.com/office/drawing/2014/main" val="154526562"/>
                    </a:ext>
                  </a:extLst>
                </a:gridCol>
                <a:gridCol w="1934656">
                  <a:extLst>
                    <a:ext uri="{9D8B030D-6E8A-4147-A177-3AD203B41FA5}">
                      <a16:colId xmlns:a16="http://schemas.microsoft.com/office/drawing/2014/main" val="3097055601"/>
                    </a:ext>
                  </a:extLst>
                </a:gridCol>
                <a:gridCol w="1377393">
                  <a:extLst>
                    <a:ext uri="{9D8B030D-6E8A-4147-A177-3AD203B41FA5}">
                      <a16:colId xmlns:a16="http://schemas.microsoft.com/office/drawing/2014/main" val="2010431950"/>
                    </a:ext>
                  </a:extLst>
                </a:gridCol>
                <a:gridCol w="821221">
                  <a:extLst>
                    <a:ext uri="{9D8B030D-6E8A-4147-A177-3AD203B41FA5}">
                      <a16:colId xmlns:a16="http://schemas.microsoft.com/office/drawing/2014/main" val="2461458537"/>
                    </a:ext>
                  </a:extLst>
                </a:gridCol>
                <a:gridCol w="1905624">
                  <a:extLst>
                    <a:ext uri="{9D8B030D-6E8A-4147-A177-3AD203B41FA5}">
                      <a16:colId xmlns:a16="http://schemas.microsoft.com/office/drawing/2014/main" val="3336001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2"/>
                      <a:r>
                        <a:rPr lang="en-US" b="1" dirty="0"/>
                        <a:t>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Relevant Scenarios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Return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Weighted Return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02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Hold or Slight Long 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Post-Pandemic Normalization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21.7% * 5% = 1.05%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6454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Long CROCS, Short Competitor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Growth in Athletic Footwear &amp; Rise of Eco-Friendly Footwear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34.8%+21.7%=56.6%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56.6% * 12% = 6.79%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3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Short CROCS, Long Competitor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Emergence of Strong Competitors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21% * 10% = 2..10%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1466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Hold or Utilize Covered Call Options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Economic Downturn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13% * 3% = 3..9%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08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13.84%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285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37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5824B8B-B231-480A-9E80-6D446D1D9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43AF03E-5FC1-48B3-8CF2-01998C232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58548" y="0"/>
            <a:ext cx="7464980" cy="6858000"/>
          </a:xfrm>
          <a:custGeom>
            <a:avLst/>
            <a:gdLst>
              <a:gd name="connsiteX0" fmla="*/ 0 w 7464980"/>
              <a:gd name="connsiteY0" fmla="*/ 0 h 6858000"/>
              <a:gd name="connsiteX1" fmla="*/ 1624264 w 7464980"/>
              <a:gd name="connsiteY1" fmla="*/ 0 h 6858000"/>
              <a:gd name="connsiteX2" fmla="*/ 2171700 w 7464980"/>
              <a:gd name="connsiteY2" fmla="*/ 0 h 6858000"/>
              <a:gd name="connsiteX3" fmla="*/ 2794224 w 7464980"/>
              <a:gd name="connsiteY3" fmla="*/ 0 h 6858000"/>
              <a:gd name="connsiteX4" fmla="*/ 2860782 w 7464980"/>
              <a:gd name="connsiteY4" fmla="*/ 0 h 6858000"/>
              <a:gd name="connsiteX5" fmla="*/ 7446838 w 7464980"/>
              <a:gd name="connsiteY5" fmla="*/ 0 h 6858000"/>
              <a:gd name="connsiteX6" fmla="*/ 7437231 w 7464980"/>
              <a:gd name="connsiteY6" fmla="*/ 94814 h 6858000"/>
              <a:gd name="connsiteX7" fmla="*/ 7442282 w 7464980"/>
              <a:gd name="connsiteY7" fmla="*/ 421796 h 6858000"/>
              <a:gd name="connsiteX8" fmla="*/ 7446216 w 7464980"/>
              <a:gd name="connsiteY8" fmla="*/ 812192 h 6858000"/>
              <a:gd name="connsiteX9" fmla="*/ 7426545 w 7464980"/>
              <a:gd name="connsiteY9" fmla="*/ 1113642 h 6858000"/>
              <a:gd name="connsiteX10" fmla="*/ 7454338 w 7464980"/>
              <a:gd name="connsiteY10" fmla="*/ 1796708 h 6858000"/>
              <a:gd name="connsiteX11" fmla="*/ 7452689 w 7464980"/>
              <a:gd name="connsiteY11" fmla="*/ 2327333 h 6858000"/>
              <a:gd name="connsiteX12" fmla="*/ 7443551 w 7464980"/>
              <a:gd name="connsiteY12" fmla="*/ 2784280 h 6858000"/>
              <a:gd name="connsiteX13" fmla="*/ 7449008 w 7464980"/>
              <a:gd name="connsiteY13" fmla="*/ 2985458 h 6858000"/>
              <a:gd name="connsiteX14" fmla="*/ 7435302 w 7464980"/>
              <a:gd name="connsiteY14" fmla="*/ 3531096 h 6858000"/>
              <a:gd name="connsiteX15" fmla="*/ 7445835 w 7464980"/>
              <a:gd name="connsiteY15" fmla="*/ 4336830 h 6858000"/>
              <a:gd name="connsiteX16" fmla="*/ 7444947 w 7464980"/>
              <a:gd name="connsiteY16" fmla="*/ 5026893 h 6858000"/>
              <a:gd name="connsiteX17" fmla="*/ 7449262 w 7464980"/>
              <a:gd name="connsiteY17" fmla="*/ 5252632 h 6858000"/>
              <a:gd name="connsiteX18" fmla="*/ 7449262 w 7464980"/>
              <a:gd name="connsiteY18" fmla="*/ 5466282 h 6858000"/>
              <a:gd name="connsiteX19" fmla="*/ 7411187 w 7464980"/>
              <a:gd name="connsiteY19" fmla="*/ 6121225 h 6858000"/>
              <a:gd name="connsiteX20" fmla="*/ 7426643 w 7464980"/>
              <a:gd name="connsiteY20" fmla="*/ 6708907 h 6858000"/>
              <a:gd name="connsiteX21" fmla="*/ 7443936 w 7464980"/>
              <a:gd name="connsiteY21" fmla="*/ 6858000 h 6858000"/>
              <a:gd name="connsiteX22" fmla="*/ 2860782 w 7464980"/>
              <a:gd name="connsiteY22" fmla="*/ 6858000 h 6858000"/>
              <a:gd name="connsiteX23" fmla="*/ 2794224 w 7464980"/>
              <a:gd name="connsiteY23" fmla="*/ 6858000 h 6858000"/>
              <a:gd name="connsiteX24" fmla="*/ 2171700 w 7464980"/>
              <a:gd name="connsiteY24" fmla="*/ 6858000 h 6858000"/>
              <a:gd name="connsiteX25" fmla="*/ 1624264 w 7464980"/>
              <a:gd name="connsiteY25" fmla="*/ 6858000 h 6858000"/>
              <a:gd name="connsiteX26" fmla="*/ 0 w 7464980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64980" h="6858000">
                <a:moveTo>
                  <a:pt x="0" y="0"/>
                </a:moveTo>
                <a:lnTo>
                  <a:pt x="1624264" y="0"/>
                </a:lnTo>
                <a:lnTo>
                  <a:pt x="2171700" y="0"/>
                </a:lnTo>
                <a:lnTo>
                  <a:pt x="2794224" y="0"/>
                </a:lnTo>
                <a:lnTo>
                  <a:pt x="2860782" y="0"/>
                </a:lnTo>
                <a:lnTo>
                  <a:pt x="7446838" y="0"/>
                </a:lnTo>
                <a:lnTo>
                  <a:pt x="7437231" y="94814"/>
                </a:lnTo>
                <a:cubicBezTo>
                  <a:pt x="7430384" y="203629"/>
                  <a:pt x="7435048" y="312712"/>
                  <a:pt x="7442282" y="421796"/>
                </a:cubicBezTo>
                <a:cubicBezTo>
                  <a:pt x="7453108" y="551656"/>
                  <a:pt x="7454428" y="682144"/>
                  <a:pt x="7446216" y="812192"/>
                </a:cubicBezTo>
                <a:cubicBezTo>
                  <a:pt x="7438221" y="912591"/>
                  <a:pt x="7429210" y="1012988"/>
                  <a:pt x="7426545" y="1113642"/>
                </a:cubicBezTo>
                <a:cubicBezTo>
                  <a:pt x="7420198" y="1342689"/>
                  <a:pt x="7439236" y="1569316"/>
                  <a:pt x="7454338" y="1796708"/>
                </a:cubicBezTo>
                <a:cubicBezTo>
                  <a:pt x="7466015" y="1973710"/>
                  <a:pt x="7471472" y="2150457"/>
                  <a:pt x="7452689" y="2327333"/>
                </a:cubicBezTo>
                <a:cubicBezTo>
                  <a:pt x="7436698" y="2479266"/>
                  <a:pt x="7428321" y="2631453"/>
                  <a:pt x="7443551" y="2784280"/>
                </a:cubicBezTo>
                <a:cubicBezTo>
                  <a:pt x="7450277" y="2851085"/>
                  <a:pt x="7457512" y="2918653"/>
                  <a:pt x="7449008" y="2985458"/>
                </a:cubicBezTo>
                <a:cubicBezTo>
                  <a:pt x="7426036" y="3167039"/>
                  <a:pt x="7429591" y="3349132"/>
                  <a:pt x="7435302" y="3531096"/>
                </a:cubicBezTo>
                <a:cubicBezTo>
                  <a:pt x="7443805" y="3799715"/>
                  <a:pt x="7457892" y="4067954"/>
                  <a:pt x="7445835" y="4336830"/>
                </a:cubicBezTo>
                <a:cubicBezTo>
                  <a:pt x="7435555" y="4566639"/>
                  <a:pt x="7452181" y="4796831"/>
                  <a:pt x="7444947" y="5026893"/>
                </a:cubicBezTo>
                <a:cubicBezTo>
                  <a:pt x="7442510" y="5102162"/>
                  <a:pt x="7443957" y="5177504"/>
                  <a:pt x="7449262" y="5252632"/>
                </a:cubicBezTo>
                <a:cubicBezTo>
                  <a:pt x="7455799" y="5323700"/>
                  <a:pt x="7455799" y="5395213"/>
                  <a:pt x="7449262" y="5466282"/>
                </a:cubicBezTo>
                <a:cubicBezTo>
                  <a:pt x="7424767" y="5683875"/>
                  <a:pt x="7414742" y="5902486"/>
                  <a:pt x="7411187" y="6121225"/>
                </a:cubicBezTo>
                <a:cubicBezTo>
                  <a:pt x="7407951" y="6317442"/>
                  <a:pt x="7409569" y="6513586"/>
                  <a:pt x="7426643" y="6708907"/>
                </a:cubicBezTo>
                <a:lnTo>
                  <a:pt x="7443936" y="6858000"/>
                </a:lnTo>
                <a:lnTo>
                  <a:pt x="2860782" y="6858000"/>
                </a:lnTo>
                <a:lnTo>
                  <a:pt x="2794224" y="6858000"/>
                </a:lnTo>
                <a:lnTo>
                  <a:pt x="2171700" y="6858000"/>
                </a:lnTo>
                <a:lnTo>
                  <a:pt x="162426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C90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64D41-C3A9-4F88-4338-9C1EB7E75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191" y="329184"/>
            <a:ext cx="6241568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>
                <a:solidFill>
                  <a:schemeClr val="bg1"/>
                </a:solidFill>
              </a:rPr>
              <a:t>Strategic Advantage Through Decision Science</a:t>
            </a:r>
          </a:p>
        </p:txBody>
      </p:sp>
      <p:sp>
        <p:nvSpPr>
          <p:cNvPr id="33" name="sketchy rul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60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B407B-BF00-50A7-6494-43AC41504074}"/>
              </a:ext>
            </a:extLst>
          </p:cNvPr>
          <p:cNvSpPr txBox="1"/>
          <p:nvPr/>
        </p:nvSpPr>
        <p:spPr>
          <a:xfrm>
            <a:off x="5417190" y="2706624"/>
            <a:ext cx="6411627" cy="1508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bg1"/>
                </a:solidFill>
              </a:rPr>
              <a:t>Keen Observational Stance → Strategic Thinking &amp; Anticipation → Building Informed Internal Opinions → Enhancing Decision Science</a:t>
            </a:r>
          </a:p>
        </p:txBody>
      </p:sp>
      <p:pic>
        <p:nvPicPr>
          <p:cNvPr id="7" name="Picture 6" descr="A couple of men playing chess&#10;&#10;Description automatically generated">
            <a:extLst>
              <a:ext uri="{FF2B5EF4-FFF2-40B4-BE49-F238E27FC236}">
                <a16:creationId xmlns:a16="http://schemas.microsoft.com/office/drawing/2014/main" id="{9BD0FAAA-7469-583C-9B47-CA491655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183" y="367177"/>
            <a:ext cx="4014216" cy="2850093"/>
          </a:xfrm>
          <a:prstGeom prst="rect">
            <a:avLst/>
          </a:prstGeom>
        </p:spPr>
      </p:pic>
      <p:pic>
        <p:nvPicPr>
          <p:cNvPr id="17" name="Graphic 16" descr="Head with Gears">
            <a:extLst>
              <a:ext uri="{FF2B5EF4-FFF2-40B4-BE49-F238E27FC236}">
                <a16:creationId xmlns:a16="http://schemas.microsoft.com/office/drawing/2014/main" id="{A30366D1-A847-A903-EF2D-4B93072F5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107" y="3493008"/>
            <a:ext cx="292608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2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D2B6C6-D7B4-7691-8806-20D7D334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You!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948C56"/>
          </a:solidFill>
          <a:ln w="38100" cap="rnd">
            <a:solidFill>
              <a:srgbClr val="948C5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holding chess piece">
            <a:extLst>
              <a:ext uri="{FF2B5EF4-FFF2-40B4-BE49-F238E27FC236}">
                <a16:creationId xmlns:a16="http://schemas.microsoft.com/office/drawing/2014/main" id="{4683D162-3037-5603-C86D-D706D7C7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10" r="1201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6843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740</TotalTime>
  <Words>679</Words>
  <Application>Microsoft Macintosh PowerPoint</Application>
  <PresentationFormat>Widescreen</PresentationFormat>
  <Paragraphs>90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The Hand Bold</vt:lpstr>
      <vt:lpstr>The Serif Hand Black</vt:lpstr>
      <vt:lpstr>SketchyVTI</vt:lpstr>
      <vt:lpstr>PowerPoint Presentation</vt:lpstr>
      <vt:lpstr>Aligning the Prisoner’s dilemma to sig decision science theory</vt:lpstr>
      <vt:lpstr>Building Intuition</vt:lpstr>
      <vt:lpstr>Understanding the Prisoner’s Dilemma in Context: CROCS INC.</vt:lpstr>
      <vt:lpstr>Illustration: CROCS VS DECKERS</vt:lpstr>
      <vt:lpstr>Leveraging the Prisoner’s Dilemma in Decision-Making for Trading</vt:lpstr>
      <vt:lpstr>Refined Uncertainty: Applying Probabilities to Market Scenarios</vt:lpstr>
      <vt:lpstr>Strategic Advantage Through Decision Science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Teddy Tenetcha</dc:creator>
  <cp:lastModifiedBy>Teddy Tenetcha</cp:lastModifiedBy>
  <cp:revision>6</cp:revision>
  <dcterms:created xsi:type="dcterms:W3CDTF">2024-10-07T23:44:10Z</dcterms:created>
  <dcterms:modified xsi:type="dcterms:W3CDTF">2024-12-07T15:51:09Z</dcterms:modified>
</cp:coreProperties>
</file>