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2"/>
  </p:notesMasterIdLst>
  <p:sldIdLst>
    <p:sldId id="256" r:id="rId2"/>
    <p:sldId id="316" r:id="rId3"/>
    <p:sldId id="264" r:id="rId4"/>
    <p:sldId id="306" r:id="rId5"/>
    <p:sldId id="313" r:id="rId6"/>
    <p:sldId id="317" r:id="rId7"/>
    <p:sldId id="292" r:id="rId8"/>
    <p:sldId id="288" r:id="rId9"/>
    <p:sldId id="266" r:id="rId10"/>
    <p:sldId id="267" r:id="rId11"/>
    <p:sldId id="268" r:id="rId12"/>
    <p:sldId id="307" r:id="rId13"/>
    <p:sldId id="320" r:id="rId14"/>
    <p:sldId id="318" r:id="rId15"/>
    <p:sldId id="319" r:id="rId16"/>
    <p:sldId id="314" r:id="rId17"/>
    <p:sldId id="315" r:id="rId18"/>
    <p:sldId id="278" r:id="rId19"/>
    <p:sldId id="271" r:id="rId20"/>
    <p:sldId id="283" r:id="rId21"/>
    <p:sldId id="280" r:id="rId22"/>
    <p:sldId id="281" r:id="rId23"/>
    <p:sldId id="274" r:id="rId24"/>
    <p:sldId id="282" r:id="rId25"/>
    <p:sldId id="285" r:id="rId26"/>
    <p:sldId id="286" r:id="rId27"/>
    <p:sldId id="293" r:id="rId28"/>
    <p:sldId id="297" r:id="rId29"/>
    <p:sldId id="295" r:id="rId30"/>
    <p:sldId id="300" r:id="rId31"/>
    <p:sldId id="309" r:id="rId32"/>
    <p:sldId id="299" r:id="rId33"/>
    <p:sldId id="303" r:id="rId34"/>
    <p:sldId id="305" r:id="rId35"/>
    <p:sldId id="321" r:id="rId36"/>
    <p:sldId id="325" r:id="rId37"/>
    <p:sldId id="324" r:id="rId38"/>
    <p:sldId id="326" r:id="rId39"/>
    <p:sldId id="327" r:id="rId40"/>
    <p:sldId id="323" r:id="rId41"/>
  </p:sldIdLst>
  <p:sldSz cx="9144000" cy="5143500" type="screen16x9"/>
  <p:notesSz cx="6858000" cy="9144000"/>
  <p:embeddedFontLst>
    <p:embeddedFont>
      <p:font typeface="新細明體" pitchFamily="18" charset="-120"/>
      <p:regular r:id="rId43"/>
    </p:embeddedFont>
    <p:embeddedFont>
      <p:font typeface="Microsoft JhengHei" pitchFamily="34" charset="-120"/>
      <p:regular r:id="rId44"/>
      <p:bold r:id="rId45"/>
    </p:embeddedFont>
    <p:embeddedFont>
      <p:font typeface="Amatic SC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949" autoAdjust="0"/>
    <p:restoredTop sz="88689" autoAdjust="0"/>
  </p:normalViewPr>
  <p:slideViewPr>
    <p:cSldViewPr snapToGrid="0">
      <p:cViewPr>
        <p:scale>
          <a:sx n="120" d="100"/>
          <a:sy n="120" d="100"/>
        </p:scale>
        <p:origin x="-1842" y="-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驗證</a:t>
            </a:r>
            <a:r>
              <a:rPr lang="en-US" altLang="zh-TW" dirty="0" smtClean="0"/>
              <a:t>email address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9765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792843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792843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792843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792843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792843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72598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472598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72598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84990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792843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792843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849903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849903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849903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849903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849903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849903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849903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84990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79284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79284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7259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7259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74946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1155C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2520224"/>
            <a:ext cx="8520600" cy="121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  <p:sp>
        <p:nvSpPr>
          <p:cNvPr id="12" name="Shape 12"/>
          <p:cNvSpPr txBox="1"/>
          <p:nvPr/>
        </p:nvSpPr>
        <p:spPr>
          <a:xfrm>
            <a:off x="311700" y="3875700"/>
            <a:ext cx="8520600" cy="92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 b="1">
                <a:solidFill>
                  <a:srgbClr val="FFFFFF"/>
                </a:solidFill>
              </a:rPr>
              <a:t>Lecturer: Resnick Chang</a:t>
            </a:r>
            <a:br>
              <a:rPr lang="zh-TW" sz="2400" b="1">
                <a:solidFill>
                  <a:srgbClr val="FFFFFF"/>
                </a:solidFill>
              </a:rPr>
            </a:br>
            <a:r>
              <a:rPr lang="zh-TW" sz="2400" b="1">
                <a:solidFill>
                  <a:srgbClr val="FFFFFF"/>
                </a:solidFill>
              </a:rPr>
              <a:t>resnick1223@gmail.com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圖片區段標題">
    <p:bg>
      <p:bgPr>
        <a:solidFill>
          <a:srgbClr val="1155CC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 rt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054100" y="2959125"/>
            <a:ext cx="5035800" cy="122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noFill/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Microsoft JhengHei"/>
              <a:defRPr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5" y="0"/>
            <a:ext cx="9144000" cy="8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buFont typeface="Microsoft JhengHei"/>
              <a:buNone/>
              <a:defRPr sz="3000" b="1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950099"/>
            <a:ext cx="8520600" cy="41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054100" y="2328524"/>
            <a:ext cx="5035800" cy="122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TW" dirty="0" smtClean="0"/>
              <a:t>GitHub</a:t>
            </a:r>
            <a:r>
              <a:rPr lang="zh-TW" altLang="en-US" dirty="0" smtClean="0"/>
              <a:t>與個人網頁的建立</a:t>
            </a:r>
            <a:endParaRPr 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54281" y="3763867"/>
            <a:ext cx="441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</a:rPr>
              <a:t>2017.03.29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719982"/>
            <a:ext cx="1905000" cy="179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zh-TW" altLang="en-US" b="0" dirty="0" smtClean="0"/>
              <a:t>建立新的</a:t>
            </a:r>
            <a:r>
              <a:rPr lang="en-US" altLang="zh-TW" b="0" dirty="0" smtClean="0"/>
              <a:t>Project</a:t>
            </a:r>
            <a:endParaRPr lang="zh-TW" altLang="en-US" b="0" dirty="0"/>
          </a:p>
        </p:txBody>
      </p:sp>
      <p:grpSp>
        <p:nvGrpSpPr>
          <p:cNvPr id="6" name="群組 5"/>
          <p:cNvGrpSpPr/>
          <p:nvPr/>
        </p:nvGrpSpPr>
        <p:grpSpPr>
          <a:xfrm>
            <a:off x="1240225" y="1135117"/>
            <a:ext cx="6852745" cy="3892769"/>
            <a:chOff x="1408386" y="1502979"/>
            <a:chExt cx="6516414" cy="352490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/>
            <a:srcRect l="10887" t="9245" r="8548" b="13241"/>
            <a:stretch/>
          </p:blipFill>
          <p:spPr>
            <a:xfrm>
              <a:off x="1408386" y="1502979"/>
              <a:ext cx="6516414" cy="352490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593021" y="2921876"/>
              <a:ext cx="1429408" cy="3993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582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zh-TW" altLang="en-US" b="0" dirty="0"/>
              <a:t>先在</a:t>
            </a:r>
            <a:r>
              <a:rPr lang="en-US" altLang="zh-TW" b="0" dirty="0"/>
              <a:t>GitHub</a:t>
            </a:r>
            <a:r>
              <a:rPr lang="zh-TW" altLang="en-US" b="0" dirty="0"/>
              <a:t>新增一個</a:t>
            </a:r>
            <a:r>
              <a:rPr lang="en-US" altLang="zh-TW" b="0" dirty="0"/>
              <a:t>Repository</a:t>
            </a:r>
            <a:endParaRPr lang="zh-TW" altLang="en-US" b="0" dirty="0"/>
          </a:p>
        </p:txBody>
      </p:sp>
      <p:grpSp>
        <p:nvGrpSpPr>
          <p:cNvPr id="7" name="群組 6"/>
          <p:cNvGrpSpPr/>
          <p:nvPr/>
        </p:nvGrpSpPr>
        <p:grpSpPr>
          <a:xfrm>
            <a:off x="1471449" y="1082566"/>
            <a:ext cx="6117020" cy="3920358"/>
            <a:chOff x="1471449" y="1597572"/>
            <a:chExt cx="5454869" cy="34053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l="8053" t="11826" r="17384" b="5382"/>
            <a:stretch/>
          </p:blipFill>
          <p:spPr>
            <a:xfrm>
              <a:off x="1471449" y="1597572"/>
              <a:ext cx="5454869" cy="340535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544372" y="3342288"/>
              <a:ext cx="2186151" cy="3888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479800" y="2152650"/>
            <a:ext cx="914400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3409950" y="1905000"/>
            <a:ext cx="1104900" cy="8276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443870" y="2817629"/>
            <a:ext cx="3211032" cy="14541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這個 </a:t>
            </a:r>
            <a:r>
              <a:rPr lang="en-US" altLang="zh-TW" dirty="0" smtClean="0">
                <a:solidFill>
                  <a:srgbClr val="FF0000"/>
                </a:solidFill>
              </a:rPr>
              <a:t>repository </a:t>
            </a:r>
            <a:r>
              <a:rPr lang="zh-TW" altLang="en-US" dirty="0" smtClean="0">
                <a:solidFill>
                  <a:srgbClr val="FF0000"/>
                </a:solidFill>
              </a:rPr>
              <a:t>必須是 </a:t>
            </a:r>
            <a:r>
              <a:rPr lang="en-US" altLang="zh-TW" dirty="0" smtClean="0">
                <a:solidFill>
                  <a:srgbClr val="FF0000"/>
                </a:solidFill>
              </a:rPr>
              <a:t>public</a:t>
            </a:r>
            <a:r>
              <a:rPr lang="zh-TW" altLang="en-US" dirty="0" smtClean="0">
                <a:solidFill>
                  <a:srgbClr val="FF0000"/>
                </a:solidFill>
              </a:rPr>
              <a:t>，否則其他人就無法看見你的 </a:t>
            </a:r>
            <a:r>
              <a:rPr lang="en-US" altLang="zh-TW" dirty="0" smtClean="0">
                <a:solidFill>
                  <a:srgbClr val="FF0000"/>
                </a:solidFill>
              </a:rPr>
              <a:t>index.html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若要放置個人網頁，必須命名為</a:t>
            </a:r>
            <a:r>
              <a:rPr lang="en-US" altLang="zh-TW" dirty="0" smtClean="0">
                <a:solidFill>
                  <a:srgbClr val="FF0000"/>
                </a:solidFill>
              </a:rPr>
              <a:t>username.github.io. </a:t>
            </a:r>
            <a:r>
              <a:rPr lang="zh-TW" altLang="en-US" dirty="0" smtClean="0">
                <a:solidFill>
                  <a:srgbClr val="FF0000"/>
                </a:solidFill>
              </a:rPr>
              <a:t>這裡設定為 </a:t>
            </a:r>
            <a:r>
              <a:rPr lang="en-US" altLang="zh-TW" dirty="0" smtClean="0">
                <a:solidFill>
                  <a:srgbClr val="FF0000"/>
                </a:solidFill>
              </a:rPr>
              <a:t>TeddyChen1688.github.io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8536" y="1653759"/>
            <a:ext cx="3168926" cy="56352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Wrong Repository Name -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altLang="zh-TW" dirty="0" smtClean="0">
                <a:solidFill>
                  <a:srgbClr val="FF0000"/>
                </a:solidFill>
              </a:rPr>
              <a:t>TeddyChen1688.github.io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爆炸 1 9"/>
          <p:cNvSpPr/>
          <p:nvPr/>
        </p:nvSpPr>
        <p:spPr>
          <a:xfrm>
            <a:off x="2591964" y="4490114"/>
            <a:ext cx="1052623" cy="69433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92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23477" y="1587062"/>
            <a:ext cx="6553873" cy="1726405"/>
          </a:xfrm>
        </p:spPr>
        <p:txBody>
          <a:bodyPr/>
          <a:lstStyle/>
          <a:p>
            <a:r>
              <a:rPr lang="zh-TW" altLang="en-US" sz="3600" dirty="0" smtClean="0"/>
              <a:t>個人網站網址為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 </a:t>
            </a:r>
            <a:r>
              <a:rPr lang="en-US" altLang="zh-TW" sz="3600" b="0" dirty="0"/>
              <a:t>https</a:t>
            </a:r>
            <a:r>
              <a:rPr lang="en-US" altLang="zh-TW" sz="3600" b="0" dirty="0" smtClean="0"/>
              <a:t>://</a:t>
            </a:r>
            <a:r>
              <a:rPr lang="en-US" altLang="zh-TW" sz="3600" b="0" dirty="0" smtClean="0">
                <a:solidFill>
                  <a:srgbClr val="FFFF00"/>
                </a:solidFill>
              </a:rPr>
              <a:t>username</a:t>
            </a:r>
            <a:r>
              <a:rPr lang="en-US" altLang="zh-TW" sz="3600" b="0" dirty="0" smtClean="0"/>
              <a:t>.github.io</a:t>
            </a:r>
            <a:r>
              <a:rPr lang="en-US" altLang="zh-TW" sz="3600" b="0" dirty="0"/>
              <a:t>/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8790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 前台畫面</a:t>
            </a:r>
            <a:endParaRPr lang="zh-TW" altLang="en-US" b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373056" y="924059"/>
            <a:ext cx="8520600" cy="507175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1"/>
                </a:solidFill>
              </a:rPr>
              <a:t>網址 </a:t>
            </a:r>
            <a:r>
              <a:rPr lang="en-US" altLang="zh-TW" dirty="0" smtClean="0">
                <a:solidFill>
                  <a:schemeClr val="accent1"/>
                </a:solidFill>
              </a:rPr>
              <a:t>https:/github.com/TeddyChen1688 </a:t>
            </a:r>
            <a:r>
              <a:rPr lang="zh-TW" altLang="en-US" dirty="0" smtClean="0">
                <a:solidFill>
                  <a:schemeClr val="accent1"/>
                </a:solidFill>
              </a:rPr>
              <a:t>為公開網址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圖片 4" descr="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537" y="1386372"/>
            <a:ext cx="5065629" cy="37571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8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 </a:t>
            </a:r>
            <a:r>
              <a:rPr lang="en-US" altLang="zh-TW" b="0" dirty="0" smtClean="0"/>
              <a:t>Content</a:t>
            </a:r>
            <a:endParaRPr lang="zh-TW" altLang="en-US" b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1027427"/>
            <a:ext cx="8520600" cy="3919500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介紹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註冊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前台操作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1"/>
                </a:solidFill>
              </a:rPr>
              <a:t>後台管理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8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後台管理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1027427"/>
            <a:ext cx="8520600" cy="2328023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1"/>
                </a:solidFill>
              </a:rPr>
              <a:t>作業邏輯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1"/>
                </a:solidFill>
              </a:rPr>
              <a:t>工具 </a:t>
            </a:r>
            <a:r>
              <a:rPr lang="en-US" altLang="zh-TW" dirty="0" smtClean="0">
                <a:solidFill>
                  <a:schemeClr val="accent1"/>
                </a:solidFill>
              </a:rPr>
              <a:t>Desktop </a:t>
            </a:r>
            <a:r>
              <a:rPr lang="en-US" altLang="zh-TW" dirty="0" err="1" smtClean="0">
                <a:solidFill>
                  <a:schemeClr val="accent1"/>
                </a:solidFill>
              </a:rPr>
              <a:t>Github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1"/>
                </a:solidFill>
              </a:rPr>
              <a:t>建立資料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1"/>
                </a:solidFill>
              </a:rPr>
              <a:t>跨平台資料處理</a:t>
            </a:r>
            <a:r>
              <a:rPr lang="en-US" altLang="zh-TW" dirty="0" smtClean="0">
                <a:solidFill>
                  <a:schemeClr val="accent1"/>
                </a:solidFill>
              </a:rPr>
              <a:t>: Clone, Add, Delete, </a:t>
            </a:r>
            <a:r>
              <a:rPr lang="zh-TW" altLang="en-US" dirty="0" smtClean="0">
                <a:solidFill>
                  <a:schemeClr val="accent1"/>
                </a:solidFill>
              </a:rPr>
              <a:t>同步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8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作業邏輯</a:t>
            </a:r>
            <a:endParaRPr lang="zh-TW" altLang="en-US" b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1027427"/>
            <a:ext cx="8520600" cy="3919500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en-US" altLang="zh-TW" dirty="0" smtClean="0"/>
              <a:t>Mapping: </a:t>
            </a:r>
            <a:r>
              <a:rPr lang="zh-TW" altLang="en-US" dirty="0" smtClean="0"/>
              <a:t>網頁的目錄和 </a:t>
            </a:r>
            <a:r>
              <a:rPr lang="en-US" altLang="zh-TW" dirty="0" smtClean="0"/>
              <a:t>Local </a:t>
            </a:r>
            <a:r>
              <a:rPr lang="zh-TW" altLang="en-US" dirty="0" smtClean="0"/>
              <a:t>檔案系統要關聯起來</a:t>
            </a:r>
            <a:r>
              <a:rPr lang="en-US" altLang="zh-TW" dirty="0" smtClean="0"/>
              <a:t>.</a:t>
            </a: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en-US" altLang="zh-TW" dirty="0" smtClean="0"/>
              <a:t>Local </a:t>
            </a:r>
            <a:r>
              <a:rPr lang="zh-TW" altLang="en-US" dirty="0" smtClean="0"/>
              <a:t>檔案在修訂之後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要進入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後台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讓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發現有</a:t>
            </a:r>
            <a:r>
              <a:rPr lang="en-US" altLang="zh-TW" dirty="0" smtClean="0"/>
              <a:t>Change, </a:t>
            </a:r>
            <a:r>
              <a:rPr lang="zh-TW" altLang="en-US" dirty="0" smtClean="0"/>
              <a:t>做完 </a:t>
            </a:r>
            <a:r>
              <a:rPr lang="en-US" altLang="zh-TW" dirty="0" smtClean="0"/>
              <a:t>Summary/Description, Commit </a:t>
            </a:r>
            <a:r>
              <a:rPr lang="en-US" altLang="zh-TW" dirty="0" smtClean="0">
                <a:sym typeface="Wingdings" pitchFamily="2" charset="2"/>
              </a:rPr>
              <a:t> Sync </a:t>
            </a:r>
            <a:r>
              <a:rPr lang="zh-TW" altLang="en-US" dirty="0" smtClean="0">
                <a:sym typeface="Wingdings" pitchFamily="2" charset="2"/>
              </a:rPr>
              <a:t>動作</a:t>
            </a:r>
            <a:r>
              <a:rPr lang="en-US" altLang="zh-TW" dirty="0" smtClean="0">
                <a:sym typeface="Wingdings" pitchFamily="2" charset="2"/>
              </a:rPr>
              <a:t>, </a:t>
            </a:r>
            <a:r>
              <a:rPr lang="zh-TW" altLang="en-US" dirty="0" smtClean="0">
                <a:sym typeface="Wingdings" pitchFamily="2" charset="2"/>
              </a:rPr>
              <a:t>資料就上傳到雲端</a:t>
            </a:r>
            <a:r>
              <a:rPr lang="en-US" altLang="zh-TW" dirty="0" smtClean="0">
                <a:sym typeface="Wingdings" pitchFamily="2" charset="2"/>
              </a:rPr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1278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作業邏輯</a:t>
            </a:r>
            <a:endParaRPr lang="zh-TW" altLang="en-US" b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1027427"/>
            <a:ext cx="8520600" cy="1858896"/>
          </a:xfrm>
        </p:spPr>
        <p:txBody>
          <a:bodyPr/>
          <a:lstStyle/>
          <a:p>
            <a:pPr marL="457200" indent="-457200">
              <a:buSzPct val="70000"/>
              <a:buFont typeface="Arial" pitchFamily="34" charset="0"/>
              <a:buChar char="•"/>
            </a:pPr>
            <a:r>
              <a:rPr lang="zh-TW" altLang="en-US" dirty="0" smtClean="0"/>
              <a:t>如何下載雲端的檔案</a:t>
            </a:r>
            <a:endParaRPr lang="en-US" altLang="zh-TW" dirty="0" smtClean="0"/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en-US" altLang="zh-TW" dirty="0" smtClean="0"/>
              <a:t>Local </a:t>
            </a:r>
            <a:r>
              <a:rPr lang="zh-TW" altLang="en-US" dirty="0" smtClean="0"/>
              <a:t>檔案在修訂之後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要進入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後台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讓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發現有</a:t>
            </a:r>
            <a:r>
              <a:rPr lang="en-US" altLang="zh-TW" dirty="0" smtClean="0"/>
              <a:t>Change, </a:t>
            </a:r>
            <a:r>
              <a:rPr lang="zh-TW" altLang="en-US" dirty="0" smtClean="0"/>
              <a:t>做完 </a:t>
            </a:r>
            <a:r>
              <a:rPr lang="en-US" altLang="zh-TW" dirty="0" smtClean="0"/>
              <a:t>Summary/Description, Commit </a:t>
            </a:r>
            <a:r>
              <a:rPr lang="en-US" altLang="zh-TW" dirty="0" smtClean="0">
                <a:sym typeface="Wingdings" pitchFamily="2" charset="2"/>
              </a:rPr>
              <a:t> Sync </a:t>
            </a:r>
            <a:r>
              <a:rPr lang="zh-TW" altLang="en-US" dirty="0" smtClean="0">
                <a:sym typeface="Wingdings" pitchFamily="2" charset="2"/>
              </a:rPr>
              <a:t>動作</a:t>
            </a:r>
            <a:r>
              <a:rPr lang="en-US" altLang="zh-TW" dirty="0" smtClean="0">
                <a:sym typeface="Wingdings" pitchFamily="2" charset="2"/>
              </a:rPr>
              <a:t>, </a:t>
            </a:r>
            <a:r>
              <a:rPr lang="zh-TW" altLang="en-US" dirty="0" smtClean="0">
                <a:sym typeface="Wingdings" pitchFamily="2" charset="2"/>
              </a:rPr>
              <a:t>資料就上傳到雲端</a:t>
            </a:r>
            <a:r>
              <a:rPr lang="en-US" altLang="zh-TW" dirty="0" smtClean="0">
                <a:sym typeface="Wingdings" pitchFamily="2" charset="2"/>
              </a:rPr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1278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zh-TW" altLang="en-US" b="0" dirty="0" smtClean="0"/>
              <a:t>工具 </a:t>
            </a:r>
            <a:r>
              <a:rPr lang="en-US" altLang="zh-TW" b="0" dirty="0" smtClean="0"/>
              <a:t>: Desktop </a:t>
            </a:r>
            <a:r>
              <a:rPr lang="en-US" altLang="zh-TW" b="0" dirty="0" err="1" smtClean="0"/>
              <a:t>Github</a:t>
            </a:r>
            <a:endParaRPr lang="zh-TW" altLang="en-US" b="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7966" y="1455088"/>
            <a:ext cx="6013173" cy="35532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93491" y="3289853"/>
            <a:ext cx="2436964" cy="21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爆炸 1 6"/>
          <p:cNvSpPr/>
          <p:nvPr/>
        </p:nvSpPr>
        <p:spPr>
          <a:xfrm>
            <a:off x="1931393" y="2824149"/>
            <a:ext cx="1333500" cy="84455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79367" y="2377439"/>
            <a:ext cx="2290483" cy="238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955868"/>
            <a:ext cx="8520600" cy="491272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/>
              <a:t>工具可以由新建檔案夾頁面取得</a:t>
            </a:r>
            <a:endParaRPr lang="en-US" altLang="zh-TW" dirty="0" smtClean="0"/>
          </a:p>
        </p:txBody>
      </p:sp>
      <p:sp>
        <p:nvSpPr>
          <p:cNvPr id="11" name="矩形圖說文字 10"/>
          <p:cNvSpPr/>
          <p:nvPr/>
        </p:nvSpPr>
        <p:spPr>
          <a:xfrm>
            <a:off x="0" y="2329732"/>
            <a:ext cx="1876508" cy="661144"/>
          </a:xfrm>
          <a:prstGeom prst="wedgeRectCallout">
            <a:avLst>
              <a:gd name="adj1" fmla="val 60418"/>
              <a:gd name="adj2" fmla="val 42018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按這裡在本機上裝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GitHub</a:t>
            </a:r>
            <a:r>
              <a:rPr lang="en-US" altLang="zh-TW" sz="1600" dirty="0" smtClean="0">
                <a:solidFill>
                  <a:srgbClr val="FF0000"/>
                </a:solidFill>
              </a:rPr>
              <a:t> </a:t>
            </a:r>
            <a:r>
              <a:rPr lang="zh-TW" altLang="en-US" sz="1600" dirty="0" smtClean="0">
                <a:solidFill>
                  <a:srgbClr val="FF0000"/>
                </a:solidFill>
              </a:rPr>
              <a:t>作業平台</a:t>
            </a:r>
          </a:p>
        </p:txBody>
      </p:sp>
      <p:sp>
        <p:nvSpPr>
          <p:cNvPr id="12" name="矩形 11"/>
          <p:cNvSpPr/>
          <p:nvPr/>
        </p:nvSpPr>
        <p:spPr>
          <a:xfrm>
            <a:off x="6175391" y="3580954"/>
            <a:ext cx="3211032" cy="124940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800" dirty="0" smtClean="0">
                <a:solidFill>
                  <a:srgbClr val="FF0000"/>
                </a:solidFill>
              </a:rPr>
              <a:t>在本機建立資料夾</a:t>
            </a:r>
            <a:r>
              <a:rPr lang="en-US" altLang="zh-TW" sz="1800" dirty="0" smtClean="0">
                <a:solidFill>
                  <a:srgbClr val="FF0000"/>
                </a:solidFill>
              </a:rPr>
              <a:t>,</a:t>
            </a:r>
            <a:r>
              <a:rPr lang="zh-TW" altLang="en-US" sz="1800" dirty="0" smtClean="0">
                <a:solidFill>
                  <a:srgbClr val="FF0000"/>
                </a:solidFill>
              </a:rPr>
              <a:t>必須與申請之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GitHub</a:t>
            </a:r>
            <a:r>
              <a:rPr lang="zh-TW" altLang="en-US" sz="1800" dirty="0" smtClean="0">
                <a:solidFill>
                  <a:srgbClr val="FF0000"/>
                </a:solidFill>
              </a:rPr>
              <a:t>資料掛勾</a:t>
            </a:r>
            <a:r>
              <a:rPr lang="en-US" altLang="zh-TW" sz="1800" dirty="0" smtClean="0">
                <a:solidFill>
                  <a:srgbClr val="FF0000"/>
                </a:solidFill>
              </a:rPr>
              <a:t>”</a:t>
            </a:r>
            <a:r>
              <a:rPr lang="zh-TW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TeddyChen1688.github.io”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9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zh-TW" altLang="en-US" b="0" dirty="0" smtClean="0"/>
              <a:t>工具 </a:t>
            </a:r>
            <a:r>
              <a:rPr lang="en-US" altLang="zh-TW" b="0" dirty="0" smtClean="0"/>
              <a:t>: Desktop </a:t>
            </a:r>
            <a:r>
              <a:rPr lang="en-US" altLang="zh-TW" b="0" dirty="0" err="1" smtClean="0"/>
              <a:t>Github</a:t>
            </a:r>
            <a:endParaRPr lang="zh-TW" altLang="en-US" b="0" dirty="0"/>
          </a:p>
        </p:txBody>
      </p:sp>
      <p:grpSp>
        <p:nvGrpSpPr>
          <p:cNvPr id="6" name="群組 5"/>
          <p:cNvGrpSpPr/>
          <p:nvPr/>
        </p:nvGrpSpPr>
        <p:grpSpPr>
          <a:xfrm>
            <a:off x="914400" y="1304013"/>
            <a:ext cx="6947018" cy="3706589"/>
            <a:chOff x="940676" y="1103587"/>
            <a:chExt cx="7262648" cy="393087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l="6057" t="9503" r="6694" b="6504"/>
            <a:stretch/>
          </p:blipFill>
          <p:spPr>
            <a:xfrm>
              <a:off x="940676" y="1103587"/>
              <a:ext cx="7262648" cy="393087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440349" y="2534095"/>
              <a:ext cx="2451522" cy="4476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圖說文字 7"/>
          <p:cNvSpPr/>
          <p:nvPr/>
        </p:nvSpPr>
        <p:spPr>
          <a:xfrm>
            <a:off x="6457884" y="1049573"/>
            <a:ext cx="2511188" cy="1115316"/>
          </a:xfrm>
          <a:prstGeom prst="wedgeRectCallout">
            <a:avLst>
              <a:gd name="adj1" fmla="val -38913"/>
              <a:gd name="adj2" fmla="val 7826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SzPct val="70000"/>
              <a:buFont typeface="+mj-lt"/>
              <a:buAutoNum type="arabicPeriod"/>
            </a:pPr>
            <a:r>
              <a:rPr lang="zh-TW" altLang="en-US" sz="1600" dirty="0" smtClean="0">
                <a:solidFill>
                  <a:srgbClr val="FF0000"/>
                </a:solidFill>
              </a:rPr>
              <a:t>下載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GitHub</a:t>
            </a:r>
            <a:r>
              <a:rPr lang="en-US" altLang="zh-TW" sz="1600" dirty="0" smtClean="0">
                <a:solidFill>
                  <a:srgbClr val="FF0000"/>
                </a:solidFill>
              </a:rPr>
              <a:t> </a:t>
            </a:r>
            <a:r>
              <a:rPr lang="zh-TW" altLang="en-US" sz="1600" dirty="0" smtClean="0">
                <a:solidFill>
                  <a:srgbClr val="FF0000"/>
                </a:solidFill>
              </a:rPr>
              <a:t>工具 </a:t>
            </a:r>
            <a:r>
              <a:rPr lang="en-US" altLang="zh-TW" sz="1600" dirty="0" smtClean="0">
                <a:solidFill>
                  <a:srgbClr val="FF0000"/>
                </a:solidFill>
              </a:rPr>
              <a:t>github.exe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zh-TW" altLang="en-US" sz="1600" dirty="0" smtClean="0">
                <a:solidFill>
                  <a:srgbClr val="FF0000"/>
                </a:solidFill>
              </a:rPr>
              <a:t>執行 </a:t>
            </a:r>
            <a:r>
              <a:rPr lang="en-US" altLang="zh-TW" sz="1600" dirty="0" smtClean="0">
                <a:solidFill>
                  <a:srgbClr val="FF0000"/>
                </a:solidFill>
              </a:rPr>
              <a:t>github.exe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zh-TW" altLang="en-US" sz="1600" dirty="0" smtClean="0">
                <a:solidFill>
                  <a:srgbClr val="FF0000"/>
                </a:solidFill>
              </a:rPr>
              <a:t>安裝在本機環境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939966"/>
            <a:ext cx="8520600" cy="491272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 startAt="2"/>
            </a:pPr>
            <a:r>
              <a:rPr lang="zh-TW" altLang="en-US" dirty="0" smtClean="0"/>
              <a:t>工具也可以由網路下載 </a:t>
            </a:r>
            <a:r>
              <a:rPr lang="en-US" altLang="zh-TW" dirty="0" smtClean="0"/>
              <a:t>Github.exe </a:t>
            </a:r>
            <a:r>
              <a:rPr lang="zh-TW" altLang="en-US" dirty="0" smtClean="0"/>
              <a:t>取得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42132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 </a:t>
            </a:r>
            <a:r>
              <a:rPr lang="en-US" altLang="zh-TW" b="0" dirty="0" smtClean="0"/>
              <a:t>Content</a:t>
            </a:r>
            <a:endParaRPr lang="zh-TW" altLang="en-US" b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1027427"/>
            <a:ext cx="8520600" cy="3919500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/>
              <a:t>介紹</a:t>
            </a:r>
            <a:endParaRPr lang="en-US" altLang="zh-TW" dirty="0" smtClean="0"/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登入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前台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後台管理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8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zh-TW" altLang="en-US" b="0" dirty="0" smtClean="0"/>
              <a:t>工具 </a:t>
            </a:r>
            <a:r>
              <a:rPr lang="en-US" altLang="zh-TW" b="0" dirty="0" smtClean="0"/>
              <a:t>: Desktop </a:t>
            </a:r>
            <a:r>
              <a:rPr lang="en-US" altLang="zh-TW" b="0" dirty="0" err="1" smtClean="0"/>
              <a:t>Github</a:t>
            </a:r>
            <a:endParaRPr lang="zh-TW" altLang="en-US" b="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4661" y="1468805"/>
            <a:ext cx="6360932" cy="35643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69926" y="389615"/>
            <a:ext cx="2045385" cy="54519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SzPct val="70000"/>
            </a:pPr>
            <a:r>
              <a:rPr lang="zh-TW" altLang="en-US" sz="1600" dirty="0" smtClean="0">
                <a:solidFill>
                  <a:srgbClr val="FF0000"/>
                </a:solidFill>
              </a:rPr>
              <a:t>安裝在本機環境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939966"/>
            <a:ext cx="8520600" cy="491272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 startAt="2"/>
            </a:pPr>
            <a:r>
              <a:rPr lang="zh-TW" altLang="en-US" dirty="0" smtClean="0"/>
              <a:t>在本機執行 </a:t>
            </a:r>
            <a:r>
              <a:rPr lang="en-US" altLang="zh-TW" dirty="0" smtClean="0"/>
              <a:t>GitHub.exe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後台管理頁面</a:t>
            </a:r>
            <a:endParaRPr lang="en-US" altLang="zh-TW" dirty="0" smtClean="0"/>
          </a:p>
        </p:txBody>
      </p:sp>
      <p:sp>
        <p:nvSpPr>
          <p:cNvPr id="7" name="矩形圖說文字 6"/>
          <p:cNvSpPr/>
          <p:nvPr/>
        </p:nvSpPr>
        <p:spPr>
          <a:xfrm>
            <a:off x="135172" y="2043485"/>
            <a:ext cx="2282024" cy="661144"/>
          </a:xfrm>
          <a:prstGeom prst="wedgeRectCallout">
            <a:avLst>
              <a:gd name="adj1" fmla="val 58006"/>
              <a:gd name="adj2" fmla="val -10470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按這裡</a:t>
            </a:r>
            <a:r>
              <a:rPr lang="en-US" altLang="zh-TW" sz="1600" dirty="0" smtClean="0">
                <a:solidFill>
                  <a:srgbClr val="FF0000"/>
                </a:solidFill>
              </a:rPr>
              <a:t>, </a:t>
            </a:r>
            <a:r>
              <a:rPr lang="zh-TW" altLang="en-US" sz="1600" dirty="0" smtClean="0">
                <a:solidFill>
                  <a:srgbClr val="FF0000"/>
                </a:solidFill>
              </a:rPr>
              <a:t>有 </a:t>
            </a:r>
            <a:r>
              <a:rPr lang="en-US" altLang="zh-TW" sz="1600" dirty="0" smtClean="0">
                <a:solidFill>
                  <a:srgbClr val="FF0000"/>
                </a:solidFill>
              </a:rPr>
              <a:t>Add/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Create/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Clone </a:t>
            </a:r>
            <a:r>
              <a:rPr lang="zh-TW" altLang="en-US" sz="1600" dirty="0" smtClean="0">
                <a:solidFill>
                  <a:srgbClr val="FF0000"/>
                </a:solidFill>
              </a:rPr>
              <a:t>選項</a:t>
            </a:r>
          </a:p>
        </p:txBody>
      </p:sp>
    </p:spTree>
    <p:extLst>
      <p:ext uri="{BB962C8B-B14F-4D97-AF65-F5344CB8AC3E}">
        <p14:creationId xmlns:p14="http://schemas.microsoft.com/office/powerpoint/2010/main" xmlns="" val="31092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en-US" altLang="zh-TW" b="0" dirty="0" smtClean="0"/>
              <a:t>1. Create: </a:t>
            </a:r>
            <a:r>
              <a:rPr lang="zh-TW" altLang="en-US" b="0" dirty="0" smtClean="0"/>
              <a:t>創建一個資料夾兩邊同步</a:t>
            </a:r>
            <a:endParaRPr lang="zh-TW" altLang="en-US" b="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1232" y="1026837"/>
            <a:ext cx="5702232" cy="41166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10701" y="1869743"/>
            <a:ext cx="1897038" cy="259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92599" y="2199297"/>
            <a:ext cx="3975952" cy="284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圖說文字 7"/>
          <p:cNvSpPr/>
          <p:nvPr/>
        </p:nvSpPr>
        <p:spPr>
          <a:xfrm>
            <a:off x="54591" y="982637"/>
            <a:ext cx="2656803" cy="736979"/>
          </a:xfrm>
          <a:prstGeom prst="wedgeRectCallout">
            <a:avLst>
              <a:gd name="adj1" fmla="val 29164"/>
              <a:gd name="adj2" fmla="val 6614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在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Github</a:t>
            </a:r>
            <a:r>
              <a:rPr lang="en-US" altLang="zh-TW" sz="1600" dirty="0" smtClean="0">
                <a:solidFill>
                  <a:srgbClr val="FF0000"/>
                </a:solidFill>
              </a:rPr>
              <a:t> </a:t>
            </a:r>
            <a:r>
              <a:rPr lang="zh-TW" altLang="en-US" sz="1600" dirty="0" smtClean="0">
                <a:solidFill>
                  <a:srgbClr val="FF0000"/>
                </a:solidFill>
              </a:rPr>
              <a:t>新增一個 資料夾 </a:t>
            </a:r>
            <a:r>
              <a:rPr lang="en-US" altLang="zh-TW" sz="1600" dirty="0" smtClean="0">
                <a:solidFill>
                  <a:srgbClr val="FF0000"/>
                </a:solidFill>
              </a:rPr>
              <a:t>TeddyChen1688.github.io</a:t>
            </a:r>
            <a:endParaRPr lang="zh-TW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9" name="矩形圖說文字 8"/>
          <p:cNvSpPr/>
          <p:nvPr/>
        </p:nvSpPr>
        <p:spPr>
          <a:xfrm>
            <a:off x="723331" y="2772769"/>
            <a:ext cx="2470259" cy="925774"/>
          </a:xfrm>
          <a:prstGeom prst="wedgeRectCallout">
            <a:avLst>
              <a:gd name="adj1" fmla="val 51609"/>
              <a:gd name="adj2" fmla="val -80802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資料夾放在指定路徑 告訴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GitHub</a:t>
            </a:r>
            <a:r>
              <a:rPr lang="en-US" altLang="zh-TW" sz="1600" dirty="0" smtClean="0">
                <a:solidFill>
                  <a:srgbClr val="FF0000"/>
                </a:solidFill>
              </a:rPr>
              <a:t>, </a:t>
            </a:r>
            <a:r>
              <a:rPr lang="zh-TW" altLang="en-US" sz="1600" dirty="0" smtClean="0">
                <a:solidFill>
                  <a:srgbClr val="FF0000"/>
                </a:solidFill>
              </a:rPr>
              <a:t>將來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GitHub</a:t>
            </a:r>
            <a:r>
              <a:rPr lang="en-US" altLang="zh-TW" sz="1600" dirty="0" smtClean="0">
                <a:solidFill>
                  <a:srgbClr val="FF0000"/>
                </a:solidFill>
              </a:rPr>
              <a:t> Server </a:t>
            </a:r>
            <a:r>
              <a:rPr lang="zh-TW" altLang="en-US" sz="1600" dirty="0" smtClean="0">
                <a:solidFill>
                  <a:srgbClr val="FF0000"/>
                </a:solidFill>
              </a:rPr>
              <a:t>端與之同步</a:t>
            </a:r>
          </a:p>
        </p:txBody>
      </p:sp>
      <p:sp>
        <p:nvSpPr>
          <p:cNvPr id="10" name="爆炸 1 9"/>
          <p:cNvSpPr/>
          <p:nvPr/>
        </p:nvSpPr>
        <p:spPr>
          <a:xfrm>
            <a:off x="3165170" y="2579425"/>
            <a:ext cx="1611546" cy="85981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爆炸 1 10"/>
          <p:cNvSpPr/>
          <p:nvPr/>
        </p:nvSpPr>
        <p:spPr>
          <a:xfrm>
            <a:off x="3405035" y="1213126"/>
            <a:ext cx="968182" cy="758797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92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zh-TW" altLang="en-US" b="0" dirty="0" smtClean="0"/>
              <a:t>在檔案夾建一個檔案上傳</a:t>
            </a:r>
            <a:endParaRPr lang="zh-TW" altLang="en-US" b="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237" y="1390080"/>
            <a:ext cx="7235869" cy="375341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919133" y="2980992"/>
            <a:ext cx="2841654" cy="127121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第一個檔案規定檔名為 </a:t>
            </a:r>
            <a:r>
              <a:rPr lang="en-US" altLang="zh-TW" dirty="0" smtClean="0">
                <a:solidFill>
                  <a:srgbClr val="FF0000"/>
                </a:solidFill>
              </a:rPr>
              <a:t>index.html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Summary, Description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 smtClean="0">
                <a:solidFill>
                  <a:srgbClr val="FF0000"/>
                </a:solidFill>
              </a:rPr>
              <a:t>Commit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 smtClean="0">
                <a:solidFill>
                  <a:srgbClr val="FF0000"/>
                </a:solidFill>
              </a:rPr>
              <a:t>Publish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矩形圖說文字 18"/>
          <p:cNvSpPr/>
          <p:nvPr/>
        </p:nvSpPr>
        <p:spPr>
          <a:xfrm>
            <a:off x="5778499" y="1441418"/>
            <a:ext cx="3388247" cy="762727"/>
          </a:xfrm>
          <a:prstGeom prst="wedgeRectCallout">
            <a:avLst>
              <a:gd name="adj1" fmla="val -55474"/>
              <a:gd name="adj2" fmla="val 1239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把 </a:t>
            </a:r>
            <a:r>
              <a:rPr lang="en-US" altLang="zh-TW" dirty="0">
                <a:solidFill>
                  <a:srgbClr val="FF0000"/>
                </a:solidFill>
              </a:rPr>
              <a:t>index.html </a:t>
            </a:r>
            <a:r>
              <a:rPr lang="zh-TW" altLang="en-US" dirty="0">
                <a:solidFill>
                  <a:srgbClr val="FF0000"/>
                </a:solidFill>
              </a:rPr>
              <a:t>檔放進本機端指定為對應 </a:t>
            </a:r>
            <a:r>
              <a:rPr lang="en-US" altLang="zh-TW" dirty="0">
                <a:solidFill>
                  <a:srgbClr val="FF0000"/>
                </a:solidFill>
              </a:rPr>
              <a:t>“TeddyChen1688.github.io” 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路徑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97200" y="1618681"/>
            <a:ext cx="2601918" cy="247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311700" y="945540"/>
            <a:ext cx="8520600" cy="637600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1800" dirty="0" smtClean="0">
                <a:solidFill>
                  <a:schemeClr val="accent1"/>
                </a:solidFill>
              </a:rPr>
              <a:t>只有命名為</a:t>
            </a:r>
            <a:r>
              <a:rPr lang="en-US" altLang="zh-TW" sz="1800" dirty="0" smtClean="0">
                <a:solidFill>
                  <a:schemeClr val="accent1"/>
                </a:solidFill>
              </a:rPr>
              <a:t>index.html</a:t>
            </a:r>
            <a:r>
              <a:rPr lang="zh-TW" altLang="en-US" sz="1800" dirty="0" smtClean="0">
                <a:solidFill>
                  <a:schemeClr val="accent1"/>
                </a:solidFill>
              </a:rPr>
              <a:t>的網頁會成為首頁</a:t>
            </a:r>
          </a:p>
        </p:txBody>
      </p:sp>
    </p:spTree>
    <p:extLst>
      <p:ext uri="{BB962C8B-B14F-4D97-AF65-F5344CB8AC3E}">
        <p14:creationId xmlns:p14="http://schemas.microsoft.com/office/powerpoint/2010/main" xmlns="" val="14881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zh-TW" altLang="en-US" b="0" dirty="0" smtClean="0"/>
              <a:t>上傳到 </a:t>
            </a:r>
            <a:r>
              <a:rPr lang="en-US" altLang="zh-TW" b="0" dirty="0" err="1" smtClean="0"/>
              <a:t>GitHub</a:t>
            </a:r>
            <a:r>
              <a:rPr lang="en-US" altLang="zh-TW" b="0" dirty="0" smtClean="0"/>
              <a:t> </a:t>
            </a:r>
            <a:r>
              <a:rPr lang="zh-TW" altLang="en-US" b="0" dirty="0" smtClean="0"/>
              <a:t>雲端程序</a:t>
            </a:r>
            <a:endParaRPr lang="zh-TW" altLang="en-US" b="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793531" y="992250"/>
            <a:ext cx="7556938" cy="4099036"/>
            <a:chOff x="793531" y="992250"/>
            <a:chExt cx="7556938" cy="4099036"/>
          </a:xfrm>
        </p:grpSpPr>
        <p:grpSp>
          <p:nvGrpSpPr>
            <p:cNvPr id="14" name="群組 13"/>
            <p:cNvGrpSpPr/>
            <p:nvPr/>
          </p:nvGrpSpPr>
          <p:grpSpPr>
            <a:xfrm>
              <a:off x="793531" y="992250"/>
              <a:ext cx="7556938" cy="4099036"/>
              <a:chOff x="793531" y="992250"/>
              <a:chExt cx="7556938" cy="4099036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 rotWithShape="1">
              <a:blip r:embed="rId2"/>
              <a:srcRect l="7446" t="4562" r="1770" b="7852"/>
              <a:stretch/>
            </p:blipFill>
            <p:spPr>
              <a:xfrm>
                <a:off x="793531" y="992250"/>
                <a:ext cx="7556938" cy="4099036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2007476" y="2050619"/>
                <a:ext cx="2081048" cy="4476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138447" y="1929750"/>
                <a:ext cx="4212021" cy="316153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07476" y="4032584"/>
                <a:ext cx="2081048" cy="66554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007476" y="4698124"/>
                <a:ext cx="2081048" cy="36768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1614660" y="2050619"/>
                <a:ext cx="3038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1.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1653751" y="4128696"/>
                <a:ext cx="3038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3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1653751" y="4656320"/>
                <a:ext cx="3038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4.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3745631" y="3163854"/>
                <a:ext cx="3038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2.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609489" y="1322044"/>
              <a:ext cx="740979" cy="3676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305686" y="1348072"/>
              <a:ext cx="303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5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.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168787" y="2557911"/>
            <a:ext cx="2338913" cy="127121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放在本機資料夾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Summary, Description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 smtClean="0">
                <a:solidFill>
                  <a:srgbClr val="FF0000"/>
                </a:solidFill>
              </a:rPr>
              <a:t>Commit to master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 smtClean="0">
                <a:solidFill>
                  <a:srgbClr val="FF0000"/>
                </a:solidFill>
              </a:rPr>
              <a:t>Publish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29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zh-TW" altLang="en-US" b="0" dirty="0" smtClean="0"/>
              <a:t>前台的個人首頁畫面</a:t>
            </a:r>
            <a:endParaRPr lang="zh-TW" altLang="en-US" b="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7300" y="1103091"/>
            <a:ext cx="5999162" cy="404040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962150" y="1377950"/>
            <a:ext cx="2393950" cy="298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04764" y="2715905"/>
            <a:ext cx="3439235" cy="92804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會執行檔名為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index.htlm</a:t>
            </a:r>
            <a:r>
              <a:rPr lang="en-US" altLang="zh-TW" sz="1600" dirty="0" smtClean="0">
                <a:solidFill>
                  <a:srgbClr val="FF0000"/>
                </a:solidFill>
              </a:rPr>
              <a:t> </a:t>
            </a:r>
            <a:r>
              <a:rPr lang="zh-TW" altLang="en-US" sz="1600" dirty="0" smtClean="0">
                <a:solidFill>
                  <a:srgbClr val="FF0000"/>
                </a:solidFill>
              </a:rPr>
              <a:t>的檔案呈現網頁外觀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zh-TW" altLang="en-US" sz="1600" dirty="0" smtClean="0">
                <a:solidFill>
                  <a:srgbClr val="FF0000"/>
                </a:solidFill>
              </a:rPr>
              <a:t>而不只是程式碼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2133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en-US" altLang="zh-TW" b="0" dirty="0" smtClean="0"/>
              <a:t>2. </a:t>
            </a:r>
            <a:r>
              <a:rPr lang="zh-TW" altLang="en-US" b="0" dirty="0" smtClean="0"/>
              <a:t>在 </a:t>
            </a:r>
            <a:r>
              <a:rPr lang="en-US" altLang="zh-TW" b="0" dirty="0" smtClean="0"/>
              <a:t>Local </a:t>
            </a:r>
            <a:r>
              <a:rPr lang="zh-TW" altLang="en-US" b="0" dirty="0" smtClean="0"/>
              <a:t>檔案夾變動資料更新 </a:t>
            </a:r>
            <a:r>
              <a:rPr lang="en-US" altLang="zh-TW" b="0" dirty="0" err="1" smtClean="0"/>
              <a:t>GitHub</a:t>
            </a:r>
            <a:r>
              <a:rPr lang="en-US" altLang="zh-TW" b="0" dirty="0" smtClean="0"/>
              <a:t> </a:t>
            </a:r>
            <a:r>
              <a:rPr lang="zh-TW" altLang="en-US" b="0" dirty="0" smtClean="0"/>
              <a:t>資料庫</a:t>
            </a:r>
            <a:endParaRPr lang="zh-TW" altLang="en-US" b="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200" y="1664923"/>
            <a:ext cx="5137150" cy="28903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3150" y="3045362"/>
            <a:ext cx="5638800" cy="23711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30681" y="1619301"/>
            <a:ext cx="2841654" cy="127121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放第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zh-TW" altLang="en-US" dirty="0" smtClean="0">
                <a:solidFill>
                  <a:srgbClr val="FF0000"/>
                </a:solidFill>
              </a:rPr>
              <a:t>個檔案</a:t>
            </a:r>
            <a:r>
              <a:rPr lang="en-US" altLang="zh-TW" dirty="0" smtClean="0">
                <a:solidFill>
                  <a:srgbClr val="FF0000"/>
                </a:solidFill>
              </a:rPr>
              <a:t> example 17-0119.htlm </a:t>
            </a:r>
            <a:r>
              <a:rPr lang="zh-TW" altLang="en-US" dirty="0" smtClean="0">
                <a:solidFill>
                  <a:srgbClr val="FF0000"/>
                </a:solidFill>
              </a:rPr>
              <a:t>在本機資料夾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Summary, Description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 smtClean="0">
                <a:solidFill>
                  <a:srgbClr val="FF0000"/>
                </a:solidFill>
              </a:rPr>
              <a:t>Commit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 smtClean="0">
                <a:solidFill>
                  <a:srgbClr val="FF0000"/>
                </a:solidFill>
              </a:rPr>
              <a:t>Publish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2783" y="1825240"/>
            <a:ext cx="1299665" cy="205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473105" y="2468959"/>
            <a:ext cx="1299665" cy="205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325487" y="3234519"/>
            <a:ext cx="2334620" cy="166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96502" y="3875965"/>
            <a:ext cx="2100334" cy="181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版面配置區 2"/>
          <p:cNvSpPr>
            <a:spLocks noGrp="1"/>
          </p:cNvSpPr>
          <p:nvPr>
            <p:ph type="body" idx="1"/>
          </p:nvPr>
        </p:nvSpPr>
        <p:spPr>
          <a:xfrm>
            <a:off x="326004" y="922992"/>
            <a:ext cx="8514248" cy="68317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zh-TW" altLang="en-US" sz="2000" dirty="0" smtClean="0"/>
              <a:t>時機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就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已經關聯的本地資料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要變更內容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包含新增刪除檔案及檔案內容修改</a:t>
            </a:r>
            <a:r>
              <a:rPr lang="en-US" altLang="zh-TW" sz="2000" dirty="0" smtClean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166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en-US" altLang="zh-TW" b="0" dirty="0" smtClean="0"/>
              <a:t>2. </a:t>
            </a:r>
            <a:r>
              <a:rPr lang="zh-TW" altLang="en-US" b="0" dirty="0" smtClean="0"/>
              <a:t>在 </a:t>
            </a:r>
            <a:r>
              <a:rPr lang="en-US" altLang="zh-TW" b="0" dirty="0" smtClean="0"/>
              <a:t>Local </a:t>
            </a:r>
            <a:r>
              <a:rPr lang="zh-TW" altLang="en-US" b="0" dirty="0" smtClean="0"/>
              <a:t>檔案夾變動資料更新 </a:t>
            </a:r>
            <a:r>
              <a:rPr lang="en-US" altLang="zh-TW" b="0" dirty="0" err="1" smtClean="0"/>
              <a:t>GitHub</a:t>
            </a:r>
            <a:r>
              <a:rPr lang="en-US" altLang="zh-TW" b="0" dirty="0" smtClean="0"/>
              <a:t> </a:t>
            </a:r>
            <a:r>
              <a:rPr lang="zh-TW" altLang="en-US" b="0" dirty="0" smtClean="0"/>
              <a:t>資料庫</a:t>
            </a:r>
            <a:endParaRPr lang="zh-TW" altLang="en-US" b="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1368125"/>
            <a:ext cx="5101533" cy="285866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0680" y="1935845"/>
            <a:ext cx="1185240" cy="187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55650" y="3422048"/>
            <a:ext cx="1445359" cy="633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7028" y="2036083"/>
            <a:ext cx="5128029" cy="298715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82334" y="4192430"/>
            <a:ext cx="1470262" cy="602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866410" y="2980053"/>
            <a:ext cx="1556699" cy="272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>
            <a:off x="3101009" y="3738607"/>
            <a:ext cx="1749287" cy="7538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爆炸 1 11"/>
          <p:cNvSpPr/>
          <p:nvPr/>
        </p:nvSpPr>
        <p:spPr>
          <a:xfrm>
            <a:off x="4900055" y="4600962"/>
            <a:ext cx="1391183" cy="542538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爆炸 1 12"/>
          <p:cNvSpPr/>
          <p:nvPr/>
        </p:nvSpPr>
        <p:spPr>
          <a:xfrm>
            <a:off x="8461944" y="2174241"/>
            <a:ext cx="524787" cy="552064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版面配置區 2"/>
          <p:cNvSpPr>
            <a:spLocks noGrp="1"/>
          </p:cNvSpPr>
          <p:nvPr>
            <p:ph type="body" idx="1"/>
          </p:nvPr>
        </p:nvSpPr>
        <p:spPr>
          <a:xfrm>
            <a:off x="326004" y="922992"/>
            <a:ext cx="8514248" cy="68317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zh-TW" altLang="en-US" sz="2000" dirty="0" smtClean="0"/>
              <a:t>點選本地資料夾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 讓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檢查到兩邊有差異</a:t>
            </a:r>
            <a:r>
              <a:rPr lang="en-US" altLang="zh-TW" sz="2000" dirty="0" smtClean="0">
                <a:sym typeface="Wingdings" pitchFamily="2" charset="2"/>
              </a:rPr>
              <a:t></a:t>
            </a:r>
            <a:r>
              <a:rPr lang="zh-TW" altLang="en-US" sz="2000" dirty="0" smtClean="0">
                <a:sym typeface="Wingdings" pitchFamily="2" charset="2"/>
              </a:rPr>
              <a:t>發動更新資料</a:t>
            </a:r>
            <a:r>
              <a:rPr lang="en-US" altLang="zh-TW" sz="2000" dirty="0" smtClean="0"/>
              <a:t>.</a:t>
            </a:r>
            <a:endParaRPr lang="zh-TW" altLang="en-US" sz="2000" dirty="0"/>
          </a:p>
        </p:txBody>
      </p:sp>
      <p:sp>
        <p:nvSpPr>
          <p:cNvPr id="17" name="爆炸 1 16"/>
          <p:cNvSpPr/>
          <p:nvPr/>
        </p:nvSpPr>
        <p:spPr>
          <a:xfrm>
            <a:off x="1967349" y="1931642"/>
            <a:ext cx="704289" cy="493505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398872" y="3293144"/>
            <a:ext cx="2841654" cy="88710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填寫 </a:t>
            </a:r>
            <a:r>
              <a:rPr lang="en-US" altLang="zh-TW" dirty="0" smtClean="0">
                <a:solidFill>
                  <a:srgbClr val="FF0000"/>
                </a:solidFill>
              </a:rPr>
              <a:t>Summary, Description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Commit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xmlns="" val="41127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63" y="2250218"/>
            <a:ext cx="2946368" cy="2893281"/>
          </a:xfrm>
          <a:prstGeom prst="rect">
            <a:avLst/>
          </a:prstGeom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smtClean="0"/>
              <a:t>3. Clone: </a:t>
            </a:r>
            <a:r>
              <a:rPr lang="zh-TW" altLang="en-US" b="0" dirty="0" smtClean="0"/>
              <a:t>自雲端複製資料夾到本機</a:t>
            </a:r>
            <a:endParaRPr lang="zh-TW" altLang="en-US" b="0" dirty="0"/>
          </a:p>
        </p:txBody>
      </p:sp>
      <p:pic>
        <p:nvPicPr>
          <p:cNvPr id="4" name="圖片 3" descr="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05" y="1534052"/>
            <a:ext cx="4451176" cy="2909177"/>
          </a:xfrm>
          <a:prstGeom prst="rect">
            <a:avLst/>
          </a:prstGeom>
        </p:spPr>
      </p:pic>
      <p:sp>
        <p:nvSpPr>
          <p:cNvPr id="5" name="爆炸 1 4"/>
          <p:cNvSpPr/>
          <p:nvPr/>
        </p:nvSpPr>
        <p:spPr>
          <a:xfrm>
            <a:off x="4158536" y="1725433"/>
            <a:ext cx="683812" cy="596348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圖說文字 6"/>
          <p:cNvSpPr/>
          <p:nvPr/>
        </p:nvSpPr>
        <p:spPr>
          <a:xfrm>
            <a:off x="5268477" y="1481901"/>
            <a:ext cx="3231467" cy="625195"/>
          </a:xfrm>
          <a:prstGeom prst="wedgeRectCallout">
            <a:avLst>
              <a:gd name="adj1" fmla="val -46666"/>
              <a:gd name="adj2" fmla="val -7336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已經有 </a:t>
            </a:r>
            <a:r>
              <a:rPr lang="en-US" altLang="zh-TW" dirty="0" err="1" smtClean="0">
                <a:solidFill>
                  <a:srgbClr val="FF0000"/>
                </a:solidFill>
              </a:rPr>
              <a:t>GitHub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帳號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不需要重新 </a:t>
            </a:r>
            <a:r>
              <a:rPr lang="en-US" altLang="zh-TW" dirty="0" smtClean="0">
                <a:solidFill>
                  <a:srgbClr val="FF0000"/>
                </a:solidFill>
              </a:rPr>
              <a:t>Sign up. </a:t>
            </a:r>
            <a:r>
              <a:rPr lang="zh-TW" altLang="en-US" dirty="0" smtClean="0">
                <a:solidFill>
                  <a:srgbClr val="FF0000"/>
                </a:solidFill>
              </a:rPr>
              <a:t>因此用既有帳號 </a:t>
            </a:r>
            <a:r>
              <a:rPr lang="en-US" altLang="zh-TW" dirty="0" smtClean="0">
                <a:solidFill>
                  <a:srgbClr val="FF0000"/>
                </a:solidFill>
              </a:rPr>
              <a:t>Sign in.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idx="1"/>
          </p:nvPr>
        </p:nvSpPr>
        <p:spPr>
          <a:xfrm>
            <a:off x="174929" y="946846"/>
            <a:ext cx="8514248" cy="786539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zh-TW" altLang="en-US" sz="2000" dirty="0" smtClean="0"/>
              <a:t>時機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在家中電腦登錄到已經在台大建立的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資料庫</a:t>
            </a:r>
            <a:endParaRPr lang="zh-TW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6381205" y="3209926"/>
            <a:ext cx="1522391" cy="851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爆炸 1 9"/>
          <p:cNvSpPr/>
          <p:nvPr/>
        </p:nvSpPr>
        <p:spPr>
          <a:xfrm>
            <a:off x="6677421" y="4060523"/>
            <a:ext cx="694547" cy="77729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903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smtClean="0"/>
              <a:t>3. Clone: </a:t>
            </a:r>
            <a:r>
              <a:rPr lang="zh-TW" altLang="en-US" b="0" dirty="0" smtClean="0"/>
              <a:t>自雲端複製資料夾到本機</a:t>
            </a:r>
            <a:endParaRPr lang="zh-TW" altLang="en-US" b="0" dirty="0"/>
          </a:p>
        </p:txBody>
      </p:sp>
      <p:pic>
        <p:nvPicPr>
          <p:cNvPr id="3" name="圖片 2" descr="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83" y="1082572"/>
            <a:ext cx="6175841" cy="40609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038165" y="4235668"/>
            <a:ext cx="1912883" cy="515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878372" y="1761907"/>
            <a:ext cx="3265628" cy="181588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因為在課堂中已經建立過名稱為</a:t>
            </a:r>
            <a:r>
              <a:rPr lang="en-US" altLang="zh-TW" sz="1600" dirty="0" smtClean="0">
                <a:solidFill>
                  <a:srgbClr val="FF0000"/>
                </a:solidFill>
              </a:rPr>
              <a:t>“TeddyChen1688.github.io</a:t>
            </a:r>
            <a:r>
              <a:rPr lang="en-US" altLang="zh-TW" sz="1600" dirty="0">
                <a:solidFill>
                  <a:srgbClr val="FF0000"/>
                </a:solidFill>
              </a:rPr>
              <a:t>”</a:t>
            </a:r>
            <a:r>
              <a:rPr lang="zh-TW" altLang="en-US" sz="1600" dirty="0" smtClean="0">
                <a:solidFill>
                  <a:srgbClr val="FF0000"/>
                </a:solidFill>
              </a:rPr>
              <a:t>的</a:t>
            </a:r>
            <a:r>
              <a:rPr lang="en-US" altLang="zh-TW" sz="1600" dirty="0" smtClean="0">
                <a:solidFill>
                  <a:srgbClr val="FF0000"/>
                </a:solidFill>
              </a:rPr>
              <a:t>public repository˒</a:t>
            </a:r>
            <a:r>
              <a:rPr lang="zh-TW" altLang="en-US" sz="1600" dirty="0" smtClean="0">
                <a:solidFill>
                  <a:srgbClr val="FF0000"/>
                </a:solidFill>
              </a:rPr>
              <a:t>故無法再建立第二個相同名稱的</a:t>
            </a:r>
            <a:r>
              <a:rPr lang="en-US" altLang="zh-TW" sz="1600" dirty="0" smtClean="0">
                <a:solidFill>
                  <a:srgbClr val="FF0000"/>
                </a:solidFill>
              </a:rPr>
              <a:t>repository̥</a:t>
            </a:r>
            <a:r>
              <a:rPr lang="zh-TW" altLang="en-US" sz="1600" dirty="0" smtClean="0">
                <a:solidFill>
                  <a:srgbClr val="FF0000"/>
                </a:solidFill>
              </a:rPr>
              <a:t> 直接按下已建立好的</a:t>
            </a:r>
            <a:r>
              <a:rPr lang="en-US" altLang="zh-TW" sz="1600" dirty="0">
                <a:solidFill>
                  <a:srgbClr val="FF0000"/>
                </a:solidFill>
              </a:rPr>
              <a:t>“ </a:t>
            </a:r>
            <a:r>
              <a:rPr lang="en-US" altLang="zh-TW" sz="1600" dirty="0" smtClean="0">
                <a:solidFill>
                  <a:srgbClr val="FF0000"/>
                </a:solidFill>
              </a:rPr>
              <a:t>TeddyChen1688.github.io</a:t>
            </a:r>
            <a:r>
              <a:rPr lang="en-US" altLang="zh-TW" sz="1600" dirty="0">
                <a:solidFill>
                  <a:srgbClr val="FF0000"/>
                </a:solidFill>
              </a:rPr>
              <a:t> ”</a:t>
            </a:r>
            <a:r>
              <a:rPr lang="zh-TW" altLang="en-US" sz="1600" dirty="0" smtClean="0">
                <a:solidFill>
                  <a:srgbClr val="FF0000"/>
                </a:solidFill>
              </a:rPr>
              <a:t>即可看到在課堂中上傳的檔案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 flipH="1">
            <a:off x="6309915" y="4440621"/>
            <a:ext cx="833408" cy="2564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43323" y="4427133"/>
            <a:ext cx="101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請按此處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03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登入既存帳號</a:t>
            </a:r>
            <a:endParaRPr lang="zh-TW" altLang="en-US" b="0" dirty="0"/>
          </a:p>
        </p:txBody>
      </p:sp>
      <p:pic>
        <p:nvPicPr>
          <p:cNvPr id="6" name="圖片 5" descr="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0476"/>
            <a:ext cx="4190686" cy="2613476"/>
          </a:xfrm>
          <a:prstGeom prst="rect">
            <a:avLst/>
          </a:prstGeom>
        </p:spPr>
      </p:pic>
      <p:pic>
        <p:nvPicPr>
          <p:cNvPr id="7" name="圖片 6" descr="0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045" y="2065836"/>
            <a:ext cx="4352143" cy="26676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3565" y="2072577"/>
            <a:ext cx="1203725" cy="438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爆炸 1 8"/>
          <p:cNvSpPr/>
          <p:nvPr/>
        </p:nvSpPr>
        <p:spPr>
          <a:xfrm>
            <a:off x="709872" y="2575035"/>
            <a:ext cx="1214463" cy="98703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10" name="爆炸 1 9"/>
          <p:cNvSpPr/>
          <p:nvPr/>
        </p:nvSpPr>
        <p:spPr>
          <a:xfrm>
            <a:off x="5038487" y="3846552"/>
            <a:ext cx="1214463" cy="98703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03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smtClean="0"/>
              <a:t>GitHub</a:t>
            </a:r>
            <a:endParaRPr lang="zh-TW" altLang="en-US" b="0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959187"/>
            <a:ext cx="8520600" cy="10879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>
              <a:spcAft>
                <a:spcPts val="300"/>
              </a:spcAft>
              <a:buSzPct val="70000"/>
              <a:buFont typeface="+mj-lt"/>
              <a:buAutoNum type="arabicPeriod"/>
            </a:pPr>
            <a:r>
              <a:rPr lang="zh-TW" altLang="en-US" sz="2000" dirty="0"/>
              <a:t>透過</a:t>
            </a:r>
            <a:r>
              <a:rPr lang="en-US" altLang="zh-TW" sz="2000" dirty="0" err="1"/>
              <a:t>Git</a:t>
            </a:r>
            <a:r>
              <a:rPr lang="zh-TW" altLang="en-US" sz="2000" dirty="0"/>
              <a:t>進行版本</a:t>
            </a:r>
            <a:r>
              <a:rPr lang="zh-TW" altLang="en-US" sz="2000" dirty="0" smtClean="0"/>
              <a:t>控制並提</a:t>
            </a:r>
            <a:r>
              <a:rPr lang="zh-TW" altLang="en-US" sz="2000" dirty="0"/>
              <a:t>供</a:t>
            </a:r>
            <a:r>
              <a:rPr lang="zh-TW" altLang="en-US" sz="2000" dirty="0" smtClean="0"/>
              <a:t>軟體</a:t>
            </a:r>
            <a:r>
              <a:rPr lang="zh-TW" altLang="en-US" sz="2000" dirty="0"/>
              <a:t>原始碼代管</a:t>
            </a:r>
            <a:r>
              <a:rPr lang="zh-TW" altLang="en-US" sz="2000" dirty="0" smtClean="0"/>
              <a:t>服務</a:t>
            </a:r>
            <a:endParaRPr lang="en-US" altLang="zh-TW" sz="2000" dirty="0" smtClean="0"/>
          </a:p>
          <a:p>
            <a:pPr marL="685800" indent="-457200">
              <a:spcAft>
                <a:spcPts val="300"/>
              </a:spcAft>
              <a:buSzPct val="70000"/>
              <a:buFont typeface="+mj-lt"/>
              <a:buAutoNum type="arabicPeriod"/>
            </a:pPr>
            <a:r>
              <a:rPr lang="zh-TW" altLang="en-US" sz="2000" dirty="0"/>
              <a:t>在</a:t>
            </a:r>
            <a:r>
              <a:rPr lang="en-US" altLang="zh-TW" sz="2000" dirty="0"/>
              <a:t>GitHub</a:t>
            </a:r>
            <a:r>
              <a:rPr lang="zh-TW" altLang="en-US" sz="2000" dirty="0"/>
              <a:t>上的</a:t>
            </a:r>
            <a:r>
              <a:rPr lang="en-US" altLang="zh-TW" sz="2000" dirty="0"/>
              <a:t>Repository</a:t>
            </a:r>
            <a:r>
              <a:rPr lang="zh-TW" altLang="en-US" sz="2000" dirty="0"/>
              <a:t>建立靜態網頁，可以用來作為前端展示或個人部落格之</a:t>
            </a:r>
            <a:r>
              <a:rPr lang="zh-TW" altLang="en-US" sz="2000" dirty="0" smtClean="0"/>
              <a:t>用</a:t>
            </a:r>
            <a:endParaRPr lang="en-US" altLang="zh-TW" sz="20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703" t="8158" r="3316" b="7265"/>
          <a:stretch/>
        </p:blipFill>
        <p:spPr>
          <a:xfrm>
            <a:off x="1534229" y="1992573"/>
            <a:ext cx="6359989" cy="3150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設定 </a:t>
            </a:r>
            <a:r>
              <a:rPr lang="en-US" altLang="zh-TW" b="0" dirty="0" smtClean="0"/>
              <a:t>Local </a:t>
            </a:r>
            <a:r>
              <a:rPr lang="zh-TW" altLang="en-US" b="0" dirty="0" smtClean="0"/>
              <a:t>資料夾</a:t>
            </a:r>
            <a:endParaRPr lang="zh-TW" altLang="en-US" b="0" dirty="0"/>
          </a:p>
        </p:txBody>
      </p:sp>
      <p:pic>
        <p:nvPicPr>
          <p:cNvPr id="6" name="圖片 5" descr="0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2687"/>
            <a:ext cx="4722125" cy="3133021"/>
          </a:xfrm>
          <a:prstGeom prst="rect">
            <a:avLst/>
          </a:prstGeom>
        </p:spPr>
      </p:pic>
      <p:pic>
        <p:nvPicPr>
          <p:cNvPr id="7" name="圖片 6" descr="0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209" y="2442949"/>
            <a:ext cx="4646791" cy="2700551"/>
          </a:xfrm>
          <a:prstGeom prst="rect">
            <a:avLst/>
          </a:prstGeom>
        </p:spPr>
      </p:pic>
      <p:sp>
        <p:nvSpPr>
          <p:cNvPr id="8" name="爆炸 1 7"/>
          <p:cNvSpPr/>
          <p:nvPr/>
        </p:nvSpPr>
        <p:spPr>
          <a:xfrm>
            <a:off x="1801693" y="2179250"/>
            <a:ext cx="1214463" cy="98703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9" name="爆炸 1 8"/>
          <p:cNvSpPr/>
          <p:nvPr/>
        </p:nvSpPr>
        <p:spPr>
          <a:xfrm>
            <a:off x="4258291" y="2165602"/>
            <a:ext cx="654904" cy="74137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1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r>
              <a:rPr lang="en-US" altLang="zh-TW" b="0" dirty="0" smtClean="0"/>
              <a:t>Clone</a:t>
            </a:r>
            <a:r>
              <a:rPr lang="zh-TW" altLang="en-US" b="0" dirty="0" smtClean="0"/>
              <a:t> 同步作業</a:t>
            </a:r>
            <a:endParaRPr lang="zh-TW" altLang="en-US" b="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8904" y="1009650"/>
            <a:ext cx="7146192" cy="4222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36900" y="3060700"/>
            <a:ext cx="2914650" cy="450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爆炸 1 6"/>
          <p:cNvSpPr/>
          <p:nvPr/>
        </p:nvSpPr>
        <p:spPr>
          <a:xfrm>
            <a:off x="1358900" y="2921000"/>
            <a:ext cx="1333500" cy="84455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92188" y="2101755"/>
            <a:ext cx="2697423" cy="260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469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下載 </a:t>
            </a:r>
            <a:r>
              <a:rPr lang="en-US" altLang="zh-TW" b="0" dirty="0" smtClean="0"/>
              <a:t>Desktop </a:t>
            </a:r>
            <a:r>
              <a:rPr lang="en-US" altLang="zh-TW" b="0" dirty="0" err="1" smtClean="0"/>
              <a:t>GitHub</a:t>
            </a:r>
            <a:r>
              <a:rPr lang="zh-TW" altLang="en-US" b="0" dirty="0" smtClean="0"/>
              <a:t> 後台管理程式</a:t>
            </a:r>
            <a:endParaRPr lang="zh-TW" altLang="en-US" b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1027427"/>
            <a:ext cx="8520600" cy="944496"/>
          </a:xfrm>
        </p:spPr>
        <p:txBody>
          <a:bodyPr/>
          <a:lstStyle/>
          <a:p>
            <a:r>
              <a:rPr lang="zh-TW" altLang="en-US" sz="2000" dirty="0" smtClean="0"/>
              <a:t>請先到此連結下載</a:t>
            </a:r>
            <a:r>
              <a:rPr lang="en-US" altLang="zh-TW" sz="2000" dirty="0" smtClean="0"/>
              <a:t>GitHub Desktop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.exe</a:t>
            </a:r>
            <a:r>
              <a:rPr lang="zh-TW" altLang="en-US" sz="2000" dirty="0" smtClean="0"/>
              <a:t>執行檔</a:t>
            </a:r>
            <a:endParaRPr lang="en-US" altLang="zh-TW" sz="2000" dirty="0" smtClean="0"/>
          </a:p>
          <a:p>
            <a:r>
              <a:rPr lang="en-US" altLang="zh-TW" sz="2000" dirty="0">
                <a:hlinkClick r:id="rId3"/>
              </a:rPr>
              <a:t>https://desktop.github.com</a:t>
            </a:r>
            <a:r>
              <a:rPr lang="en-US" altLang="zh-TW" sz="2000" dirty="0" smtClean="0">
                <a:hlinkClick r:id="rId3"/>
              </a:rPr>
              <a:t>/</a:t>
            </a:r>
            <a:r>
              <a:rPr lang="en-US" altLang="zh-TW" sz="2000" dirty="0" smtClean="0"/>
              <a:t> ,</a:t>
            </a:r>
            <a:r>
              <a:rPr lang="zh-TW" altLang="en-US" sz="2000" dirty="0" smtClean="0"/>
              <a:t>並安裝</a:t>
            </a:r>
            <a:endParaRPr lang="zh-TW" altLang="en-US" sz="20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/>
          <a:srcRect l="9618" t="16689" r="9328" b="6055"/>
          <a:stretch/>
        </p:blipFill>
        <p:spPr>
          <a:xfrm>
            <a:off x="1828800" y="2057178"/>
            <a:ext cx="5486400" cy="294434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460096" y="2932385"/>
            <a:ext cx="1912883" cy="515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flipH="1">
            <a:off x="6173283" y="3189888"/>
            <a:ext cx="437724" cy="152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589987" y="3123848"/>
            <a:ext cx="101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按此下</a:t>
            </a:r>
            <a:r>
              <a:rPr lang="zh-TW" altLang="en-US" dirty="0">
                <a:solidFill>
                  <a:srgbClr val="FF0000"/>
                </a:solidFill>
              </a:rPr>
              <a:t>載</a:t>
            </a:r>
          </a:p>
        </p:txBody>
      </p:sp>
    </p:spTree>
    <p:extLst>
      <p:ext uri="{BB962C8B-B14F-4D97-AF65-F5344CB8AC3E}">
        <p14:creationId xmlns="" xmlns:p14="http://schemas.microsoft.com/office/powerpoint/2010/main" val="1278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在本機建立資料庫複本</a:t>
            </a:r>
            <a:endParaRPr lang="zh-TW" altLang="en-US" b="0" dirty="0"/>
          </a:p>
        </p:txBody>
      </p:sp>
      <p:pic>
        <p:nvPicPr>
          <p:cNvPr id="5" name="圖片 4" descr="0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6" y="1365193"/>
            <a:ext cx="4299044" cy="3614537"/>
          </a:xfrm>
          <a:prstGeom prst="rect">
            <a:avLst/>
          </a:prstGeom>
        </p:spPr>
      </p:pic>
      <p:pic>
        <p:nvPicPr>
          <p:cNvPr id="8" name="圖片 7" descr="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137" y="1471977"/>
            <a:ext cx="3998794" cy="3646650"/>
          </a:xfrm>
          <a:prstGeom prst="rect">
            <a:avLst/>
          </a:prstGeom>
        </p:spPr>
      </p:pic>
      <p:sp>
        <p:nvSpPr>
          <p:cNvPr id="9" name="爆炸 1 8"/>
          <p:cNvSpPr/>
          <p:nvPr/>
        </p:nvSpPr>
        <p:spPr>
          <a:xfrm>
            <a:off x="2552320" y="4156469"/>
            <a:ext cx="1214463" cy="98703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10" name="爆炸 1 9"/>
          <p:cNvSpPr/>
          <p:nvPr/>
        </p:nvSpPr>
        <p:spPr>
          <a:xfrm>
            <a:off x="6400988" y="3666861"/>
            <a:ext cx="1214463" cy="98703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11" name="爆炸 1 10"/>
          <p:cNvSpPr/>
          <p:nvPr/>
        </p:nvSpPr>
        <p:spPr>
          <a:xfrm>
            <a:off x="7167537" y="4269637"/>
            <a:ext cx="1214463" cy="98703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12" name="文字版面配置區 3"/>
          <p:cNvSpPr>
            <a:spLocks noGrp="1"/>
          </p:cNvSpPr>
          <p:nvPr>
            <p:ph type="body" idx="1"/>
          </p:nvPr>
        </p:nvSpPr>
        <p:spPr>
          <a:xfrm>
            <a:off x="243461" y="948688"/>
            <a:ext cx="8520600" cy="470679"/>
          </a:xfrm>
        </p:spPr>
        <p:txBody>
          <a:bodyPr/>
          <a:lstStyle/>
          <a:p>
            <a:r>
              <a:rPr lang="zh-TW" altLang="en-US" sz="2000" dirty="0" smtClean="0"/>
              <a:t>然後就</a:t>
            </a:r>
            <a:r>
              <a:rPr lang="en-US" altLang="zh-TW" sz="2000" dirty="0" smtClean="0"/>
              <a:t>clone</a:t>
            </a:r>
            <a:r>
              <a:rPr lang="zh-TW" altLang="en-US" sz="2000" dirty="0" smtClean="0"/>
              <a:t>整個</a:t>
            </a:r>
            <a:r>
              <a:rPr lang="en-US" altLang="zh-TW" sz="2000" dirty="0" smtClean="0">
                <a:solidFill>
                  <a:srgbClr val="0000FF"/>
                </a:solidFill>
              </a:rPr>
              <a:t>”TeddyChen1688.github.io”</a:t>
            </a:r>
            <a:r>
              <a:rPr lang="zh-TW" altLang="en-US" sz="2000" dirty="0" smtClean="0">
                <a:solidFill>
                  <a:srgbClr val="002060"/>
                </a:solidFill>
              </a:rPr>
              <a:t>到桌面中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p:sp>
        <p:nvSpPr>
          <p:cNvPr id="13" name="爆炸 1 12"/>
          <p:cNvSpPr/>
          <p:nvPr/>
        </p:nvSpPr>
        <p:spPr>
          <a:xfrm>
            <a:off x="2336230" y="1265418"/>
            <a:ext cx="1214463" cy="98703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43974" y="2659631"/>
            <a:ext cx="3104443" cy="12026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defTabSz="914400" eaLnBrk="1" fontAlgn="auto" latinLnBrk="0" hangingPunct="1">
              <a:buClrTx/>
              <a:buSzTx/>
              <a:tabLst/>
              <a:defRPr/>
            </a:pPr>
            <a:r>
              <a:rPr lang="en-US" altLang="zh-TW" sz="1600" dirty="0" smtClean="0">
                <a:solidFill>
                  <a:srgbClr val="FF0000"/>
                </a:solidFill>
              </a:rPr>
              <a:t>Add: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TBD</a:t>
            </a:r>
          </a:p>
          <a:p>
            <a:pPr marL="0" lvl="0" indent="0" defTabSz="914400" eaLnBrk="1" fontAlgn="auto" latinLnBrk="0" hangingPunct="1">
              <a:buClrTx/>
              <a:buSzTx/>
              <a:tabLst/>
              <a:defRPr/>
            </a:pPr>
            <a:r>
              <a:rPr lang="en-US" altLang="zh-TW" sz="1600" dirty="0" smtClean="0">
                <a:solidFill>
                  <a:srgbClr val="FF0000"/>
                </a:solidFill>
              </a:rPr>
              <a:t>Create: </a:t>
            </a:r>
            <a:r>
              <a:rPr lang="zh-TW" altLang="en-US" sz="1600" dirty="0" smtClean="0">
                <a:solidFill>
                  <a:srgbClr val="FF0000"/>
                </a:solidFill>
              </a:rPr>
              <a:t>生成一個資料夾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lvl="0" indent="0" defTabSz="914400" eaLnBrk="1" fontAlgn="auto" latinLnBrk="0" hangingPunct="1">
              <a:buClrTx/>
              <a:buSzTx/>
              <a:tabLst/>
              <a:defRPr/>
            </a:pPr>
            <a:r>
              <a:rPr lang="en-US" altLang="zh-TW" sz="1600" dirty="0" smtClean="0">
                <a:solidFill>
                  <a:srgbClr val="FF0000"/>
                </a:solidFill>
              </a:rPr>
              <a:t>Clone: </a:t>
            </a:r>
            <a:r>
              <a:rPr lang="zh-TW" altLang="en-US" sz="1600" dirty="0" smtClean="0">
                <a:solidFill>
                  <a:srgbClr val="FF0000"/>
                </a:solidFill>
              </a:rPr>
              <a:t>從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Github</a:t>
            </a:r>
            <a:r>
              <a:rPr lang="en-US" altLang="zh-TW" sz="1600" dirty="0" smtClean="0">
                <a:solidFill>
                  <a:srgbClr val="FF0000"/>
                </a:solidFill>
              </a:rPr>
              <a:t> </a:t>
            </a:r>
            <a:r>
              <a:rPr lang="zh-TW" altLang="en-US" sz="1600" dirty="0" smtClean="0">
                <a:solidFill>
                  <a:srgbClr val="FF0000"/>
                </a:solidFill>
              </a:rPr>
              <a:t>網站複製一個資料夾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1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完成後檢查 </a:t>
            </a:r>
            <a:r>
              <a:rPr lang="en-US" altLang="zh-TW" b="0" dirty="0" smtClean="0"/>
              <a:t>Local </a:t>
            </a:r>
            <a:r>
              <a:rPr lang="zh-TW" altLang="en-US" b="0" dirty="0" smtClean="0"/>
              <a:t>檔案夾內容</a:t>
            </a:r>
            <a:endParaRPr lang="zh-TW" altLang="en-US" b="0" dirty="0"/>
          </a:p>
        </p:txBody>
      </p:sp>
      <p:pic>
        <p:nvPicPr>
          <p:cNvPr id="6" name="圖片 5" descr="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831" y="1108028"/>
            <a:ext cx="3971499" cy="3051783"/>
          </a:xfrm>
          <a:prstGeom prst="rect">
            <a:avLst/>
          </a:prstGeom>
        </p:spPr>
      </p:pic>
      <p:pic>
        <p:nvPicPr>
          <p:cNvPr id="9" name="圖片 8" descr="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22" y="1059977"/>
            <a:ext cx="3909663" cy="3170829"/>
          </a:xfrm>
          <a:prstGeom prst="rect">
            <a:avLst/>
          </a:prstGeom>
        </p:spPr>
      </p:pic>
      <p:sp>
        <p:nvSpPr>
          <p:cNvPr id="10" name="爆炸 1 9"/>
          <p:cNvSpPr/>
          <p:nvPr/>
        </p:nvSpPr>
        <p:spPr>
          <a:xfrm>
            <a:off x="1665215" y="1838056"/>
            <a:ext cx="1992385" cy="98703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1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smtClean="0"/>
              <a:t>4. </a:t>
            </a:r>
            <a:r>
              <a:rPr lang="zh-TW" altLang="en-US" b="0" dirty="0" smtClean="0"/>
              <a:t>修改本機編輯後檔案上傳</a:t>
            </a:r>
            <a:r>
              <a:rPr lang="en-US" altLang="zh-TW" b="0" dirty="0" smtClean="0"/>
              <a:t>(1)- </a:t>
            </a:r>
            <a:r>
              <a:rPr lang="zh-TW" altLang="en-US" b="0" dirty="0" smtClean="0"/>
              <a:t>後台作業</a:t>
            </a:r>
            <a:endParaRPr lang="zh-TW" altLang="en-US" b="0" dirty="0"/>
          </a:p>
        </p:txBody>
      </p:sp>
      <p:sp>
        <p:nvSpPr>
          <p:cNvPr id="12" name="文字版面配置區 3"/>
          <p:cNvSpPr>
            <a:spLocks noGrp="1"/>
          </p:cNvSpPr>
          <p:nvPr>
            <p:ph type="body" idx="1"/>
          </p:nvPr>
        </p:nvSpPr>
        <p:spPr>
          <a:xfrm>
            <a:off x="243461" y="948687"/>
            <a:ext cx="8520600" cy="2128467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/>
              <a:t>確認本機檔案夾與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資料庫已經關聯</a:t>
            </a:r>
            <a:endParaRPr lang="en-US" altLang="zh-TW" sz="2000" dirty="0" smtClean="0"/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/>
              <a:t>修改後存檔</a:t>
            </a:r>
            <a:endParaRPr lang="en-US" altLang="zh-TW" sz="2000" dirty="0" smtClean="0"/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/>
              <a:t>打開</a:t>
            </a:r>
            <a:r>
              <a:rPr lang="zh-TW" altLang="en-US" sz="2000" b="1" dirty="0" smtClean="0">
                <a:solidFill>
                  <a:srgbClr val="0000FF"/>
                </a:solidFill>
              </a:rPr>
              <a:t>後台</a:t>
            </a:r>
            <a:r>
              <a:rPr lang="zh-TW" altLang="en-US" sz="2000" dirty="0" smtClean="0"/>
              <a:t>程式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點選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資料庫 </a:t>
            </a:r>
            <a:r>
              <a:rPr lang="en-US" altLang="zh-TW" sz="2000" dirty="0" smtClean="0">
                <a:sym typeface="Wingdings" pitchFamily="2" charset="2"/>
              </a:rPr>
              <a:t> Sync</a:t>
            </a: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>
                <a:solidFill>
                  <a:srgbClr val="002060"/>
                </a:solidFill>
              </a:rPr>
              <a:t>執行修改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資料庫</a:t>
            </a:r>
            <a:r>
              <a:rPr lang="zh-TW" altLang="en-US" sz="2000" dirty="0" smtClean="0">
                <a:solidFill>
                  <a:srgbClr val="002060"/>
                </a:solidFill>
              </a:rPr>
              <a:t>程序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1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0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6" y="2222112"/>
            <a:ext cx="5263763" cy="2921388"/>
          </a:xfrm>
          <a:prstGeom prst="rect">
            <a:avLst/>
          </a:prstGeom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smtClean="0"/>
              <a:t>4. </a:t>
            </a:r>
            <a:r>
              <a:rPr lang="zh-TW" altLang="en-US" b="0" dirty="0" smtClean="0"/>
              <a:t>修改本機編輯後檔案上傳</a:t>
            </a:r>
            <a:r>
              <a:rPr lang="en-US" altLang="zh-TW" b="0" dirty="0" smtClean="0"/>
              <a:t>(2)- </a:t>
            </a:r>
            <a:r>
              <a:rPr lang="zh-TW" altLang="en-US" b="0" dirty="0" smtClean="0"/>
              <a:t>前台作業</a:t>
            </a:r>
            <a:endParaRPr lang="zh-TW" altLang="en-US" b="0" dirty="0"/>
          </a:p>
        </p:txBody>
      </p:sp>
      <p:sp>
        <p:nvSpPr>
          <p:cNvPr id="12" name="文字版面配置區 3"/>
          <p:cNvSpPr>
            <a:spLocks noGrp="1"/>
          </p:cNvSpPr>
          <p:nvPr>
            <p:ph type="body" idx="1"/>
          </p:nvPr>
        </p:nvSpPr>
        <p:spPr>
          <a:xfrm>
            <a:off x="243461" y="948688"/>
            <a:ext cx="8520600" cy="1349239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/>
              <a:t>確認本機檔案夾與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資料庫已經關聯</a:t>
            </a:r>
            <a:endParaRPr lang="en-US" altLang="zh-TW" sz="2000" dirty="0" smtClean="0"/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/>
              <a:t>修改後存檔</a:t>
            </a: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zh-TW" altLang="en-US" sz="2000" b="1" dirty="0" smtClean="0">
                <a:solidFill>
                  <a:srgbClr val="0000FF"/>
                </a:solidFill>
              </a:rPr>
              <a:t>前台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選定資料庫 </a:t>
            </a:r>
            <a:r>
              <a:rPr lang="en-US" altLang="zh-TW" sz="2000" dirty="0" smtClean="0">
                <a:sym typeface="Wingdings" pitchFamily="2" charset="2"/>
              </a:rPr>
              <a:t> Upload File</a:t>
            </a:r>
          </a:p>
        </p:txBody>
      </p:sp>
      <p:sp>
        <p:nvSpPr>
          <p:cNvPr id="6" name="矩形 5"/>
          <p:cNvSpPr/>
          <p:nvPr/>
        </p:nvSpPr>
        <p:spPr>
          <a:xfrm flipV="1">
            <a:off x="3781858" y="3768918"/>
            <a:ext cx="551603" cy="254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149438" y="2498034"/>
            <a:ext cx="2156440" cy="254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81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025" y="1534602"/>
            <a:ext cx="4462907" cy="3473726"/>
          </a:xfrm>
          <a:prstGeom prst="rect">
            <a:avLst/>
          </a:prstGeom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smtClean="0"/>
              <a:t>4. </a:t>
            </a:r>
            <a:r>
              <a:rPr lang="zh-TW" altLang="en-US" b="0" dirty="0" smtClean="0"/>
              <a:t>修改本機編輯後檔案上傳</a:t>
            </a:r>
            <a:r>
              <a:rPr lang="en-US" altLang="zh-TW" b="0" dirty="0" smtClean="0"/>
              <a:t>(2)- </a:t>
            </a:r>
            <a:r>
              <a:rPr lang="zh-TW" altLang="en-US" b="0" dirty="0" smtClean="0"/>
              <a:t>前台作業</a:t>
            </a:r>
            <a:endParaRPr lang="zh-TW" altLang="en-US" b="0" dirty="0"/>
          </a:p>
        </p:txBody>
      </p:sp>
      <p:sp>
        <p:nvSpPr>
          <p:cNvPr id="12" name="文字版面配置區 3"/>
          <p:cNvSpPr>
            <a:spLocks noGrp="1"/>
          </p:cNvSpPr>
          <p:nvPr>
            <p:ph type="body" idx="1"/>
          </p:nvPr>
        </p:nvSpPr>
        <p:spPr>
          <a:xfrm>
            <a:off x="243461" y="948688"/>
            <a:ext cx="8520600" cy="482548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/>
              <a:t>選定資料檔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3978578" y="3124862"/>
            <a:ext cx="774237" cy="159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4458617" y="4635610"/>
            <a:ext cx="1852654" cy="372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81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0556"/>
            <a:ext cx="4818490" cy="1680418"/>
          </a:xfrm>
          <a:prstGeom prst="rect">
            <a:avLst/>
          </a:prstGeom>
        </p:spPr>
      </p:pic>
      <p:pic>
        <p:nvPicPr>
          <p:cNvPr id="6" name="圖片 5" descr="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551" y="2738591"/>
            <a:ext cx="5478449" cy="2404909"/>
          </a:xfrm>
          <a:prstGeom prst="rect">
            <a:avLst/>
          </a:prstGeom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smtClean="0"/>
              <a:t>4. </a:t>
            </a:r>
            <a:r>
              <a:rPr lang="zh-TW" altLang="en-US" b="0" dirty="0" smtClean="0"/>
              <a:t>修改本機編輯後檔案上傳</a:t>
            </a:r>
            <a:r>
              <a:rPr lang="en-US" altLang="zh-TW" b="0" dirty="0" smtClean="0"/>
              <a:t>(2)- </a:t>
            </a:r>
            <a:r>
              <a:rPr lang="zh-TW" altLang="en-US" b="0" dirty="0" smtClean="0"/>
              <a:t>前台作業</a:t>
            </a:r>
            <a:endParaRPr lang="zh-TW" altLang="en-US" b="0" dirty="0"/>
          </a:p>
        </p:txBody>
      </p:sp>
      <p:sp>
        <p:nvSpPr>
          <p:cNvPr id="12" name="文字版面配置區 3"/>
          <p:cNvSpPr>
            <a:spLocks noGrp="1"/>
          </p:cNvSpPr>
          <p:nvPr>
            <p:ph type="body" idx="1"/>
          </p:nvPr>
        </p:nvSpPr>
        <p:spPr>
          <a:xfrm>
            <a:off x="243461" y="948687"/>
            <a:ext cx="8520600" cy="2128467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en-US" altLang="zh-TW" sz="2000" dirty="0" smtClean="0"/>
              <a:t>Summary, Description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ym typeface="Wingdings" pitchFamily="2" charset="2"/>
              </a:rPr>
              <a:t> commit Change</a:t>
            </a:r>
          </a:p>
        </p:txBody>
      </p:sp>
      <p:sp>
        <p:nvSpPr>
          <p:cNvPr id="7" name="矩形 6"/>
          <p:cNvSpPr/>
          <p:nvPr/>
        </p:nvSpPr>
        <p:spPr>
          <a:xfrm flipV="1">
            <a:off x="392539" y="1725431"/>
            <a:ext cx="1118209" cy="42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3782756" y="4277800"/>
            <a:ext cx="2498774" cy="421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爆炸 1 8"/>
          <p:cNvSpPr/>
          <p:nvPr/>
        </p:nvSpPr>
        <p:spPr>
          <a:xfrm>
            <a:off x="190831" y="2563191"/>
            <a:ext cx="1333500" cy="84455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81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56" y="1807198"/>
            <a:ext cx="4233158" cy="3336302"/>
          </a:xfrm>
          <a:prstGeom prst="rect">
            <a:avLst/>
          </a:prstGeom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smtClean="0"/>
              <a:t>4. </a:t>
            </a:r>
            <a:r>
              <a:rPr lang="zh-TW" altLang="en-US" b="0" dirty="0" smtClean="0"/>
              <a:t>修改本機編輯後檔案上傳</a:t>
            </a:r>
            <a:r>
              <a:rPr lang="en-US" altLang="zh-TW" b="0" dirty="0" smtClean="0"/>
              <a:t>(2)- </a:t>
            </a:r>
            <a:r>
              <a:rPr lang="zh-TW" altLang="en-US" b="0" dirty="0" smtClean="0"/>
              <a:t>前台作業</a:t>
            </a:r>
            <a:endParaRPr lang="zh-TW" altLang="en-US" b="0" dirty="0"/>
          </a:p>
        </p:txBody>
      </p:sp>
      <p:sp>
        <p:nvSpPr>
          <p:cNvPr id="12" name="文字版面配置區 3"/>
          <p:cNvSpPr>
            <a:spLocks noGrp="1"/>
          </p:cNvSpPr>
          <p:nvPr>
            <p:ph type="body" idx="1"/>
          </p:nvPr>
        </p:nvSpPr>
        <p:spPr>
          <a:xfrm>
            <a:off x="243461" y="948688"/>
            <a:ext cx="8520600" cy="546158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/>
              <a:t>在前台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確認完成資料變更</a:t>
            </a:r>
            <a:r>
              <a:rPr lang="en-US" altLang="zh-TW" sz="2000" dirty="0" smtClean="0"/>
              <a:t>.</a:t>
            </a:r>
            <a:endParaRPr lang="en-US" altLang="zh-TW" sz="2000" dirty="0" smtClean="0">
              <a:sym typeface="Wingdings" pitchFamily="2" charset="2"/>
            </a:endParaRPr>
          </a:p>
        </p:txBody>
      </p:sp>
      <p:sp>
        <p:nvSpPr>
          <p:cNvPr id="6" name="爆炸 1 5"/>
          <p:cNvSpPr/>
          <p:nvPr/>
        </p:nvSpPr>
        <p:spPr>
          <a:xfrm>
            <a:off x="3410337" y="3484922"/>
            <a:ext cx="1333500" cy="84455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81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err="1" smtClean="0"/>
              <a:t>GitHub</a:t>
            </a:r>
            <a:r>
              <a:rPr lang="en-US" altLang="zh-TW" b="0" dirty="0" smtClean="0"/>
              <a:t>:</a:t>
            </a:r>
            <a:r>
              <a:rPr lang="zh-TW" altLang="en-US" b="0" dirty="0" smtClean="0"/>
              <a:t> 作為私有資料平台</a:t>
            </a:r>
            <a:endParaRPr lang="zh-TW" altLang="en-US" b="0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709992" y="4137410"/>
            <a:ext cx="1476158" cy="5693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>
              <a:spcAft>
                <a:spcPts val="300"/>
              </a:spcAft>
              <a:buSzPct val="70000"/>
            </a:pPr>
            <a:r>
              <a:rPr lang="zh-TW" altLang="en-US" sz="2000" dirty="0" smtClean="0"/>
              <a:t>學校</a:t>
            </a:r>
            <a:r>
              <a:rPr lang="en-US" altLang="zh-TW" sz="2000" dirty="0" smtClean="0"/>
              <a:t>PC</a:t>
            </a:r>
          </a:p>
        </p:txBody>
      </p:sp>
      <p:sp>
        <p:nvSpPr>
          <p:cNvPr id="5" name="流程圖: 磁碟 4"/>
          <p:cNvSpPr/>
          <p:nvPr/>
        </p:nvSpPr>
        <p:spPr>
          <a:xfrm>
            <a:off x="2156347" y="2920622"/>
            <a:ext cx="696035" cy="1037230"/>
          </a:xfrm>
          <a:prstGeom prst="flowChartMagneticDisk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磁碟 5"/>
          <p:cNvSpPr/>
          <p:nvPr/>
        </p:nvSpPr>
        <p:spPr>
          <a:xfrm>
            <a:off x="4151196" y="2936544"/>
            <a:ext cx="696035" cy="1037230"/>
          </a:xfrm>
          <a:prstGeom prst="flowChartMagneticDisk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磁碟 6"/>
          <p:cNvSpPr/>
          <p:nvPr/>
        </p:nvSpPr>
        <p:spPr>
          <a:xfrm>
            <a:off x="5707040" y="3032078"/>
            <a:ext cx="696035" cy="1037230"/>
          </a:xfrm>
          <a:prstGeom prst="flowChartMagneticDisk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雲朵形 7"/>
          <p:cNvSpPr/>
          <p:nvPr/>
        </p:nvSpPr>
        <p:spPr>
          <a:xfrm>
            <a:off x="3671248" y="1487605"/>
            <a:ext cx="1719618" cy="1009935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 smtClean="0">
                <a:solidFill>
                  <a:schemeClr val="accent1"/>
                </a:solidFill>
              </a:rPr>
              <a:t>GitHub</a:t>
            </a:r>
            <a:r>
              <a:rPr lang="en-US" altLang="zh-TW" sz="1800" dirty="0" smtClean="0">
                <a:solidFill>
                  <a:schemeClr val="accent1"/>
                </a:solidFill>
              </a:rPr>
              <a:t> Server</a:t>
            </a:r>
            <a:endParaRPr lang="zh-TW" altLang="en-US" sz="1800" dirty="0">
              <a:solidFill>
                <a:schemeClr val="accent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934269" y="2374711"/>
            <a:ext cx="941695" cy="42308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rot="16200000" flipV="1">
            <a:off x="4387756" y="2681784"/>
            <a:ext cx="232014" cy="4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16200000" flipH="1">
            <a:off x="5008729" y="2456597"/>
            <a:ext cx="382137" cy="24566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 102"/>
          <p:cNvSpPr txBox="1">
            <a:spLocks/>
          </p:cNvSpPr>
          <p:nvPr/>
        </p:nvSpPr>
        <p:spPr>
          <a:xfrm>
            <a:off x="1637806" y="4137410"/>
            <a:ext cx="1476158" cy="56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858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70000"/>
              <a:buFont typeface="Courier New"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家裡</a:t>
            </a:r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PC</a:t>
            </a:r>
            <a:endParaRPr kumimoji="0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" name="Shape 102"/>
          <p:cNvSpPr txBox="1">
            <a:spLocks/>
          </p:cNvSpPr>
          <p:nvPr/>
        </p:nvSpPr>
        <p:spPr>
          <a:xfrm>
            <a:off x="5486476" y="4151058"/>
            <a:ext cx="1476158" cy="56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858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70000"/>
              <a:buFont typeface="Courier New"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手機</a:t>
            </a:r>
            <a:endParaRPr kumimoji="0" lang="en-US" altLang="zh-TW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smtClean="0"/>
              <a:t>5. </a:t>
            </a:r>
            <a:r>
              <a:rPr lang="zh-TW" altLang="en-US" b="0" dirty="0" smtClean="0"/>
              <a:t>下載 </a:t>
            </a:r>
            <a:r>
              <a:rPr lang="en-US" altLang="zh-TW" b="0" dirty="0" err="1" smtClean="0"/>
              <a:t>GitHub</a:t>
            </a:r>
            <a:r>
              <a:rPr lang="en-US" altLang="zh-TW" b="0" dirty="0" smtClean="0"/>
              <a:t> </a:t>
            </a:r>
            <a:r>
              <a:rPr lang="zh-TW" altLang="en-US" b="0" dirty="0" smtClean="0"/>
              <a:t>資料庫到本機檔案夾</a:t>
            </a:r>
            <a:endParaRPr lang="zh-TW" altLang="en-US" b="0" dirty="0"/>
          </a:p>
        </p:txBody>
      </p:sp>
      <p:sp>
        <p:nvSpPr>
          <p:cNvPr id="12" name="文字版面配置區 3"/>
          <p:cNvSpPr>
            <a:spLocks noGrp="1"/>
          </p:cNvSpPr>
          <p:nvPr>
            <p:ph type="body" idx="1"/>
          </p:nvPr>
        </p:nvSpPr>
        <p:spPr>
          <a:xfrm>
            <a:off x="243461" y="948687"/>
            <a:ext cx="8520600" cy="2128467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/>
              <a:t>確認本機檔案夾與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資料庫已經關聯</a:t>
            </a:r>
            <a:endParaRPr lang="en-US" altLang="zh-TW" sz="2000" dirty="0" smtClean="0"/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sz="2000" dirty="0" smtClean="0"/>
              <a:t>打開後台程式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點選 </a:t>
            </a: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資料庫 </a:t>
            </a:r>
            <a:r>
              <a:rPr lang="en-US" altLang="zh-TW" sz="2000" dirty="0" smtClean="0">
                <a:sym typeface="Wingdings" pitchFamily="2" charset="2"/>
              </a:rPr>
              <a:t> Sync</a:t>
            </a:r>
          </a:p>
        </p:txBody>
      </p:sp>
      <p:sp>
        <p:nvSpPr>
          <p:cNvPr id="13" name="爆炸 1 12"/>
          <p:cNvSpPr/>
          <p:nvPr/>
        </p:nvSpPr>
        <p:spPr>
          <a:xfrm>
            <a:off x="3194971" y="3404319"/>
            <a:ext cx="1214463" cy="987031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新細明體" panose="02020500000000000000" pitchFamily="18" charset="-120"/>
              <a:cs typeface="+mn-cs"/>
              <a:sym typeface="Arial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429442" y="2484702"/>
            <a:ext cx="3104443" cy="12026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defTabSz="914400" eaLnBrk="1" fontAlgn="auto" latinLnBrk="0" hangingPunct="1">
              <a:buClrTx/>
              <a:buSzTx/>
              <a:tabLst/>
              <a:defRPr/>
            </a:pPr>
            <a:r>
              <a:rPr lang="en-US" altLang="zh-TW" sz="1600" dirty="0" smtClean="0">
                <a:solidFill>
                  <a:srgbClr val="FF0000"/>
                </a:solidFill>
              </a:rPr>
              <a:t>Add: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TBD</a:t>
            </a:r>
          </a:p>
          <a:p>
            <a:pPr marL="0" lvl="0" indent="0" defTabSz="914400" eaLnBrk="1" fontAlgn="auto" latinLnBrk="0" hangingPunct="1">
              <a:buClrTx/>
              <a:buSzTx/>
              <a:tabLst/>
              <a:defRPr/>
            </a:pPr>
            <a:r>
              <a:rPr lang="en-US" altLang="zh-TW" sz="1600" dirty="0" smtClean="0">
                <a:solidFill>
                  <a:srgbClr val="FF0000"/>
                </a:solidFill>
              </a:rPr>
              <a:t>Create: </a:t>
            </a:r>
            <a:r>
              <a:rPr lang="zh-TW" altLang="en-US" sz="1600" dirty="0" smtClean="0">
                <a:solidFill>
                  <a:srgbClr val="FF0000"/>
                </a:solidFill>
              </a:rPr>
              <a:t>生成一個資料夾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lvl="0" indent="0" defTabSz="914400" eaLnBrk="1" fontAlgn="auto" latinLnBrk="0" hangingPunct="1">
              <a:buClrTx/>
              <a:buSzTx/>
              <a:tabLst/>
              <a:defRPr/>
            </a:pPr>
            <a:r>
              <a:rPr lang="en-US" altLang="zh-TW" sz="1600" dirty="0" smtClean="0">
                <a:solidFill>
                  <a:srgbClr val="FF0000"/>
                </a:solidFill>
              </a:rPr>
              <a:t>Clone: </a:t>
            </a:r>
            <a:r>
              <a:rPr lang="zh-TW" altLang="en-US" sz="1600" dirty="0" smtClean="0">
                <a:solidFill>
                  <a:srgbClr val="FF0000"/>
                </a:solidFill>
              </a:rPr>
              <a:t>從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Github</a:t>
            </a:r>
            <a:r>
              <a:rPr lang="en-US" altLang="zh-TW" sz="1600" dirty="0" smtClean="0">
                <a:solidFill>
                  <a:srgbClr val="FF0000"/>
                </a:solidFill>
              </a:rPr>
              <a:t> </a:t>
            </a:r>
            <a:r>
              <a:rPr lang="zh-TW" altLang="en-US" sz="1600" dirty="0" smtClean="0">
                <a:solidFill>
                  <a:srgbClr val="FF0000"/>
                </a:solidFill>
              </a:rPr>
              <a:t>網站複製一個資料夾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1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 </a:t>
            </a:r>
            <a:r>
              <a:rPr lang="en-US" altLang="zh-TW" b="0" dirty="0" err="1" smtClean="0"/>
              <a:t>GitHub</a:t>
            </a:r>
            <a:r>
              <a:rPr lang="zh-TW" altLang="en-US" b="0" dirty="0" smtClean="0"/>
              <a:t> 網頁功能設計</a:t>
            </a:r>
            <a:endParaRPr lang="zh-TW" altLang="en-US" b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1027427"/>
            <a:ext cx="8520600" cy="3919500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/>
              <a:t>申請帳號</a:t>
            </a:r>
            <a:r>
              <a:rPr lang="en-US" altLang="zh-TW" dirty="0" smtClean="0"/>
              <a:t>(TeddyChen1688), </a:t>
            </a:r>
            <a:r>
              <a:rPr lang="zh-TW" altLang="en-US" dirty="0" smtClean="0"/>
              <a:t>登入前台網頁</a:t>
            </a:r>
            <a:endParaRPr lang="en-US" altLang="zh-TW" dirty="0" smtClean="0"/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/>
              <a:t>前台網頁</a:t>
            </a:r>
            <a:r>
              <a:rPr lang="en-US" altLang="zh-TW" dirty="0" smtClean="0"/>
              <a:t>(TeddyChen1688.gihub.io)</a:t>
            </a:r>
            <a:r>
              <a:rPr lang="zh-TW" altLang="en-US" dirty="0" smtClean="0"/>
              <a:t>看到存檔內容</a:t>
            </a:r>
            <a:endParaRPr lang="en-US" altLang="zh-TW" dirty="0" smtClean="0"/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/>
              <a:t>後台管理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並安裝 </a:t>
            </a:r>
            <a:r>
              <a:rPr lang="en-US" altLang="zh-TW" dirty="0" smtClean="0"/>
              <a:t>Desktop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可以管理 </a:t>
            </a:r>
            <a:r>
              <a:rPr lang="en-US" altLang="zh-TW" dirty="0" smtClean="0"/>
              <a:t>Local </a:t>
            </a:r>
            <a:r>
              <a:rPr lang="zh-TW" altLang="en-US" dirty="0" smtClean="0"/>
              <a:t>目錄檔案的增加</a:t>
            </a:r>
            <a:r>
              <a:rPr lang="en-US" altLang="zh-TW" dirty="0" smtClean="0"/>
              <a:t>,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,</a:t>
            </a:r>
            <a:r>
              <a:rPr lang="zh-TW" altLang="en-US" dirty="0" smtClean="0"/>
              <a:t>上傳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……</a:t>
            </a: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/>
              <a:t>支援多個平台作業</a:t>
            </a:r>
            <a:r>
              <a:rPr lang="en-US" altLang="zh-TW" dirty="0" smtClean="0"/>
              <a:t>, </a:t>
            </a:r>
            <a:r>
              <a:rPr lang="zh-TW" altLang="en-US" dirty="0" smtClean="0"/>
              <a:t>同帳號在不同平台可以有履歷管理</a:t>
            </a:r>
            <a:r>
              <a:rPr lang="en-US" altLang="zh-TW" dirty="0" smtClean="0"/>
              <a:t>.</a:t>
            </a: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b="1" dirty="0" smtClean="0">
                <a:solidFill>
                  <a:srgbClr val="FF0000"/>
                </a:solidFill>
              </a:rPr>
              <a:t>可以解析存入的</a:t>
            </a:r>
            <a:r>
              <a:rPr lang="zh-TW" altLang="en-US" b="1" dirty="0" smtClean="0">
                <a:solidFill>
                  <a:srgbClr val="FF0000"/>
                </a:solidFill>
              </a:rPr>
              <a:t>程式的 </a:t>
            </a:r>
            <a:r>
              <a:rPr lang="en-US" altLang="zh-TW" b="1" dirty="0" smtClean="0">
                <a:solidFill>
                  <a:srgbClr val="FF0000"/>
                </a:solidFill>
              </a:rPr>
              <a:t>source code</a:t>
            </a:r>
            <a:r>
              <a:rPr lang="zh-TW" altLang="en-US" b="1" dirty="0" smtClean="0">
                <a:solidFill>
                  <a:srgbClr val="FF0000"/>
                </a:solidFill>
              </a:rPr>
              <a:t> 內容</a:t>
            </a:r>
            <a:r>
              <a:rPr lang="en-US" altLang="zh-TW" b="1" dirty="0" smtClean="0">
                <a:solidFill>
                  <a:srgbClr val="FF0000"/>
                </a:solidFill>
              </a:rPr>
              <a:t>, </a:t>
            </a:r>
            <a:r>
              <a:rPr lang="zh-TW" altLang="en-US" b="1" dirty="0" smtClean="0">
                <a:solidFill>
                  <a:srgbClr val="FF0000"/>
                </a:solidFill>
              </a:rPr>
              <a:t>判斷前後版本差異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不適用</a:t>
            </a:r>
            <a:r>
              <a:rPr lang="zh-TW" altLang="en-US" b="1" dirty="0" smtClean="0">
                <a:solidFill>
                  <a:srgbClr val="FF0000"/>
                </a:solidFill>
              </a:rPr>
              <a:t>於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PPT)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8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zh-TW" altLang="en-US" b="0" dirty="0" smtClean="0"/>
              <a:t> </a:t>
            </a:r>
            <a:r>
              <a:rPr lang="en-US" altLang="zh-TW" b="0" dirty="0" smtClean="0"/>
              <a:t>Content</a:t>
            </a:r>
            <a:endParaRPr lang="zh-TW" altLang="en-US" b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325348" y="1027427"/>
            <a:ext cx="8520600" cy="3919500"/>
          </a:xfrm>
        </p:spPr>
        <p:txBody>
          <a:bodyPr/>
          <a:lstStyle/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介紹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1"/>
                </a:solidFill>
              </a:rPr>
              <a:t>註冊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前台操作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SzPct val="70000"/>
              <a:buFont typeface="+mj-lt"/>
              <a:buAutoNum type="arabicPeriod"/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後台管理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8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err="1" smtClean="0"/>
              <a:t>GitHub</a:t>
            </a:r>
            <a:r>
              <a:rPr lang="zh-TW" altLang="en-US" b="0" dirty="0" smtClean="0"/>
              <a:t>設定</a:t>
            </a:r>
            <a:r>
              <a:rPr lang="en-US" altLang="zh-TW" b="0" dirty="0" smtClean="0"/>
              <a:t>- </a:t>
            </a:r>
            <a:r>
              <a:rPr lang="zh-TW" altLang="en-US" b="0" dirty="0" smtClean="0"/>
              <a:t>註冊</a:t>
            </a:r>
            <a:endParaRPr lang="zh-TW" altLang="en-US" b="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703" t="8158" r="3316" b="7265"/>
          <a:stretch/>
        </p:blipFill>
        <p:spPr>
          <a:xfrm>
            <a:off x="1365673" y="1733266"/>
            <a:ext cx="6883387" cy="3410234"/>
          </a:xfrm>
          <a:prstGeom prst="rect">
            <a:avLst/>
          </a:prstGeom>
        </p:spPr>
      </p:pic>
      <p:sp>
        <p:nvSpPr>
          <p:cNvPr id="10" name="Shape 102"/>
          <p:cNvSpPr txBox="1">
            <a:spLocks noGrp="1"/>
          </p:cNvSpPr>
          <p:nvPr>
            <p:ph type="body" idx="1"/>
          </p:nvPr>
        </p:nvSpPr>
        <p:spPr>
          <a:xfrm>
            <a:off x="311700" y="959187"/>
            <a:ext cx="8520600" cy="7331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>
              <a:spcAft>
                <a:spcPts val="300"/>
              </a:spcAft>
              <a:buSzPct val="70000"/>
              <a:buFont typeface="+mj-lt"/>
              <a:buAutoNum type="arabicPeriod"/>
            </a:pPr>
            <a:r>
              <a:rPr lang="zh-TW" altLang="en-US" sz="2000" dirty="0" smtClean="0"/>
              <a:t>第一次登入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先到 </a:t>
            </a:r>
            <a:r>
              <a:rPr lang="en-US" altLang="zh-TW" sz="2000" dirty="0" smtClean="0">
                <a:hlinkClick r:id="rId4"/>
              </a:rPr>
              <a:t>https</a:t>
            </a:r>
            <a:r>
              <a:rPr lang="en-US" altLang="zh-TW" sz="2000" dirty="0">
                <a:hlinkClick r:id="rId4"/>
              </a:rPr>
              <a:t>://github.com</a:t>
            </a:r>
            <a:r>
              <a:rPr lang="en-US" altLang="zh-TW" sz="2000" dirty="0" smtClean="0">
                <a:hlinkClick r:id="rId4"/>
              </a:rPr>
              <a:t>/</a:t>
            </a:r>
            <a:r>
              <a:rPr lang="zh-TW" altLang="en-US" sz="2000" dirty="0" smtClean="0"/>
              <a:t> 網站註冊一</a:t>
            </a:r>
            <a:r>
              <a:rPr lang="zh-TW" altLang="en-US" sz="2000" dirty="0"/>
              <a:t>組</a:t>
            </a:r>
            <a:r>
              <a:rPr lang="zh-TW" altLang="en-US" sz="2000" dirty="0" smtClean="0"/>
              <a:t>使用者帳號密碼</a:t>
            </a:r>
            <a:endParaRPr lang="zh-TW" sz="2000" dirty="0"/>
          </a:p>
        </p:txBody>
      </p:sp>
      <p:sp>
        <p:nvSpPr>
          <p:cNvPr id="11" name="爆炸 1 10"/>
          <p:cNvSpPr/>
          <p:nvPr/>
        </p:nvSpPr>
        <p:spPr>
          <a:xfrm>
            <a:off x="6072143" y="3605865"/>
            <a:ext cx="1052623" cy="99946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472752" y="2729552"/>
            <a:ext cx="2101755" cy="1009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903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err="1" smtClean="0"/>
              <a:t>GitHub</a:t>
            </a:r>
            <a:r>
              <a:rPr lang="zh-TW" altLang="en-US" b="0" dirty="0" smtClean="0"/>
              <a:t>設定 </a:t>
            </a:r>
            <a:r>
              <a:rPr lang="en-US" altLang="zh-TW" b="0" dirty="0" smtClean="0"/>
              <a:t>– for Public Repository</a:t>
            </a:r>
            <a:endParaRPr lang="zh-TW" altLang="en-US" b="0" dirty="0"/>
          </a:p>
        </p:txBody>
      </p:sp>
      <p:grpSp>
        <p:nvGrpSpPr>
          <p:cNvPr id="2" name="群組 4"/>
          <p:cNvGrpSpPr/>
          <p:nvPr/>
        </p:nvGrpSpPr>
        <p:grpSpPr>
          <a:xfrm>
            <a:off x="1056289" y="1170814"/>
            <a:ext cx="7031421" cy="3779555"/>
            <a:chOff x="1282262" y="1376855"/>
            <a:chExt cx="6117021" cy="335280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3"/>
            <a:srcRect l="2739" t="8407" r="8676" b="5233"/>
            <a:stretch/>
          </p:blipFill>
          <p:spPr>
            <a:xfrm>
              <a:off x="1282262" y="1376855"/>
              <a:ext cx="6117021" cy="335280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54014" y="3048000"/>
              <a:ext cx="1702676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爆炸 1 5"/>
          <p:cNvSpPr/>
          <p:nvPr/>
        </p:nvSpPr>
        <p:spPr>
          <a:xfrm>
            <a:off x="2319008" y="4408226"/>
            <a:ext cx="1052623" cy="69433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60608" y="1460309"/>
            <a:ext cx="1869743" cy="116958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設定要在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GitHub</a:t>
            </a:r>
            <a:r>
              <a:rPr lang="en-US" altLang="zh-TW" sz="1600" dirty="0" smtClean="0">
                <a:solidFill>
                  <a:srgbClr val="FF0000"/>
                </a:solidFill>
              </a:rPr>
              <a:t> </a:t>
            </a:r>
            <a:r>
              <a:rPr lang="zh-TW" altLang="en-US" sz="1600" dirty="0" smtClean="0">
                <a:solidFill>
                  <a:srgbClr val="FF0000"/>
                </a:solidFill>
              </a:rPr>
              <a:t>資料庫開啟一個公開給大眾</a:t>
            </a:r>
            <a:r>
              <a:rPr lang="en-US" altLang="zh-TW" sz="1600" dirty="0" smtClean="0">
                <a:solidFill>
                  <a:srgbClr val="FF0000"/>
                </a:solidFill>
              </a:rPr>
              <a:t>(public)</a:t>
            </a:r>
            <a:r>
              <a:rPr lang="zh-TW" altLang="en-US" sz="1600" dirty="0" smtClean="0">
                <a:solidFill>
                  <a:srgbClr val="FF0000"/>
                </a:solidFill>
              </a:rPr>
              <a:t>的資料夾</a:t>
            </a:r>
            <a:endParaRPr lang="en-US" altLang="zh-TW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03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lIns="91425" tIns="91425" rIns="91425" bIns="91425" anchor="ctr" anchorCtr="0"/>
          <a:lstStyle/>
          <a:p>
            <a:pPr lvl="0"/>
            <a:r>
              <a:rPr lang="en-US" altLang="zh-TW" b="0" dirty="0" smtClean="0"/>
              <a:t>GitHub</a:t>
            </a:r>
            <a:r>
              <a:rPr lang="zh-TW" altLang="en-US" b="0" dirty="0" smtClean="0"/>
              <a:t>設定</a:t>
            </a:r>
            <a:endParaRPr lang="zh-TW" altLang="en-US" b="0" dirty="0"/>
          </a:p>
        </p:txBody>
      </p:sp>
      <p:grpSp>
        <p:nvGrpSpPr>
          <p:cNvPr id="5" name="群組 4"/>
          <p:cNvGrpSpPr/>
          <p:nvPr/>
        </p:nvGrpSpPr>
        <p:grpSpPr>
          <a:xfrm>
            <a:off x="1282262" y="1156139"/>
            <a:ext cx="6442841" cy="3836274"/>
            <a:chOff x="1282262" y="1502979"/>
            <a:chExt cx="5990897" cy="3489433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3"/>
            <a:srcRect l="5815" t="9510" r="13333" b="6729"/>
            <a:stretch/>
          </p:blipFill>
          <p:spPr>
            <a:xfrm>
              <a:off x="1282262" y="1502979"/>
              <a:ext cx="5990897" cy="348943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869324" y="4750673"/>
              <a:ext cx="651642" cy="2417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7260608" y="1460309"/>
            <a:ext cx="1351129" cy="116958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公益廣告頁面</a:t>
            </a:r>
            <a:r>
              <a:rPr lang="en-US" altLang="zh-TW" sz="1600" dirty="0" smtClean="0">
                <a:solidFill>
                  <a:srgbClr val="FF0000"/>
                </a:solidFill>
              </a:rPr>
              <a:t>,</a:t>
            </a:r>
            <a:r>
              <a:rPr lang="zh-TW" altLang="en-US" sz="1600" dirty="0" smtClean="0">
                <a:solidFill>
                  <a:srgbClr val="FF0000"/>
                </a:solidFill>
              </a:rPr>
              <a:t>可以略過</a:t>
            </a:r>
            <a:endParaRPr lang="en-US" altLang="zh-TW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18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講義模板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1138</Words>
  <Application>Microsoft Office PowerPoint</Application>
  <PresentationFormat>如螢幕大小 (16:9)</PresentationFormat>
  <Paragraphs>167</Paragraphs>
  <Slides>40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Arial</vt:lpstr>
      <vt:lpstr>新細明體</vt:lpstr>
      <vt:lpstr>Microsoft JhengHei</vt:lpstr>
      <vt:lpstr>Courier New</vt:lpstr>
      <vt:lpstr>Wingdings</vt:lpstr>
      <vt:lpstr>Source Code Pro</vt:lpstr>
      <vt:lpstr>Times New Roman</vt:lpstr>
      <vt:lpstr>Amatic SC</vt:lpstr>
      <vt:lpstr>講義模板</vt:lpstr>
      <vt:lpstr>GitHub與個人網頁的建立</vt:lpstr>
      <vt:lpstr> Content</vt:lpstr>
      <vt:lpstr>GitHub</vt:lpstr>
      <vt:lpstr>GitHub: 作為私有資料平台</vt:lpstr>
      <vt:lpstr> GitHub 網頁功能設計</vt:lpstr>
      <vt:lpstr> Content</vt:lpstr>
      <vt:lpstr>GitHub設定- 註冊</vt:lpstr>
      <vt:lpstr>GitHub設定 – for Public Repository</vt:lpstr>
      <vt:lpstr>GitHub設定</vt:lpstr>
      <vt:lpstr>建立新的Project</vt:lpstr>
      <vt:lpstr>先在GitHub新增一個Repository</vt:lpstr>
      <vt:lpstr>個人網站網址為: https://username.github.io/</vt:lpstr>
      <vt:lpstr> 前台畫面</vt:lpstr>
      <vt:lpstr> Content</vt:lpstr>
      <vt:lpstr>後台管理</vt:lpstr>
      <vt:lpstr>作業邏輯</vt:lpstr>
      <vt:lpstr>作業邏輯</vt:lpstr>
      <vt:lpstr>工具 : Desktop Github</vt:lpstr>
      <vt:lpstr>工具 : Desktop Github</vt:lpstr>
      <vt:lpstr>工具 : Desktop Github</vt:lpstr>
      <vt:lpstr>1. Create: 創建一個資料夾兩邊同步</vt:lpstr>
      <vt:lpstr>在檔案夾建一個檔案上傳</vt:lpstr>
      <vt:lpstr>上傳到 GitHub 雲端程序</vt:lpstr>
      <vt:lpstr>前台的個人首頁畫面</vt:lpstr>
      <vt:lpstr>2. 在 Local 檔案夾變動資料更新 GitHub 資料庫</vt:lpstr>
      <vt:lpstr>2. 在 Local 檔案夾變動資料更新 GitHub 資料庫</vt:lpstr>
      <vt:lpstr>3. Clone: 自雲端複製資料夾到本機</vt:lpstr>
      <vt:lpstr>3. Clone: 自雲端複製資料夾到本機</vt:lpstr>
      <vt:lpstr>登入既存帳號</vt:lpstr>
      <vt:lpstr>設定 Local 資料夾</vt:lpstr>
      <vt:lpstr>Clone 同步作業</vt:lpstr>
      <vt:lpstr>下載 Desktop GitHub 後台管理程式</vt:lpstr>
      <vt:lpstr>在本機建立資料庫複本</vt:lpstr>
      <vt:lpstr>完成後檢查 Local 檔案夾內容</vt:lpstr>
      <vt:lpstr>4. 修改本機編輯後檔案上傳(1)- 後台作業</vt:lpstr>
      <vt:lpstr>4. 修改本機編輯後檔案上傳(2)- 前台作業</vt:lpstr>
      <vt:lpstr>4. 修改本機編輯後檔案上傳(2)- 前台作業</vt:lpstr>
      <vt:lpstr>4. 修改本機編輯後檔案上傳(2)- 前台作業</vt:lpstr>
      <vt:lpstr>4. 修改本機編輯後檔案上傳(2)- 前台作業</vt:lpstr>
      <vt:lpstr>5. 下載 GitHub 資料庫到本機檔案夾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版型製作</dc:title>
  <dc:creator>Teddy</dc:creator>
  <cp:lastModifiedBy>Teddy</cp:lastModifiedBy>
  <cp:revision>250</cp:revision>
  <dcterms:modified xsi:type="dcterms:W3CDTF">2017-03-29T09:08:28Z</dcterms:modified>
</cp:coreProperties>
</file>